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1" r:id="rId2"/>
  </p:sldMasterIdLst>
  <p:notesMasterIdLst>
    <p:notesMasterId r:id="rId16"/>
  </p:notesMasterIdLst>
  <p:handoutMasterIdLst>
    <p:handoutMasterId r:id="rId17"/>
  </p:handoutMasterIdLst>
  <p:sldIdLst>
    <p:sldId id="358" r:id="rId3"/>
    <p:sldId id="295" r:id="rId4"/>
    <p:sldId id="371" r:id="rId5"/>
    <p:sldId id="357" r:id="rId6"/>
    <p:sldId id="360" r:id="rId7"/>
    <p:sldId id="355" r:id="rId8"/>
    <p:sldId id="388" r:id="rId9"/>
    <p:sldId id="397" r:id="rId10"/>
    <p:sldId id="389" r:id="rId11"/>
    <p:sldId id="392" r:id="rId12"/>
    <p:sldId id="383" r:id="rId13"/>
    <p:sldId id="396" r:id="rId14"/>
    <p:sldId id="395" r:id="rId15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B9"/>
    <a:srgbClr val="073A6C"/>
    <a:srgbClr val="008F00"/>
    <a:srgbClr val="1E5160"/>
    <a:srgbClr val="006500"/>
    <a:srgbClr val="00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EF"/>
          </a:solidFill>
        </a:fill>
      </a:tcStyle>
    </a:wholeTbl>
    <a:band2H>
      <a:tcTxStyle/>
      <a:tcStyle>
        <a:tcBdr/>
        <a:fill>
          <a:solidFill>
            <a:srgbClr val="E6EE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BD8"/>
          </a:solidFill>
        </a:fill>
      </a:tcStyle>
    </a:wholeTbl>
    <a:band2H>
      <a:tcTxStyle/>
      <a:tcStyle>
        <a:tcBdr/>
        <a:fill>
          <a:solidFill>
            <a:srgbClr val="E8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DF6"/>
          </a:solidFill>
        </a:fill>
      </a:tcStyle>
    </a:wholeTbl>
    <a:band2H>
      <a:tcTxStyle/>
      <a:tcStyle>
        <a:tcBdr/>
        <a:fill>
          <a:solidFill>
            <a:srgbClr val="ECF6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3"/>
    <p:restoredTop sz="92148"/>
  </p:normalViewPr>
  <p:slideViewPr>
    <p:cSldViewPr snapToGrid="0" snapToObjects="1">
      <p:cViewPr>
        <p:scale>
          <a:sx n="153" d="100"/>
          <a:sy n="153" d="100"/>
        </p:scale>
        <p:origin x="19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DE" sz="1600" b="1" i="0" u="none" strike="noStrike" kern="1200" baseline="0" dirty="0">
                <a:solidFill>
                  <a:srgbClr val="073A6C"/>
                </a:solidFill>
              </a:rPr>
              <a:t>Areas </a:t>
            </a:r>
            <a:r>
              <a:rPr lang="de-DE" sz="1600" b="1" i="0" u="none" strike="noStrike" kern="1200" baseline="0" dirty="0" err="1">
                <a:solidFill>
                  <a:srgbClr val="073A6C"/>
                </a:solidFill>
              </a:rPr>
              <a:t>of</a:t>
            </a:r>
            <a:r>
              <a:rPr lang="de-DE" sz="1600" b="1" i="0" u="none" strike="noStrike" kern="1200" baseline="0" dirty="0">
                <a:solidFill>
                  <a:srgbClr val="073A6C"/>
                </a:solidFill>
              </a:rPr>
              <a:t> Women‘s </a:t>
            </a:r>
            <a:r>
              <a:rPr lang="de-DE" sz="1600" b="1" i="0" u="none" strike="noStrike" kern="1200" baseline="0" dirty="0" err="1">
                <a:solidFill>
                  <a:srgbClr val="073A6C"/>
                </a:solidFill>
              </a:rPr>
              <a:t>Inequality</a:t>
            </a:r>
            <a:endParaRPr lang="en-US" sz="1600" b="1" i="0" u="none" strike="noStrike" kern="1200" baseline="0" dirty="0">
              <a:solidFill>
                <a:srgbClr val="073A6C"/>
              </a:solidFill>
            </a:endParaRPr>
          </a:p>
          <a:p>
            <a:pPr>
              <a:defRPr/>
            </a:pPr>
            <a:endParaRPr lang="de-DE" sz="1600" b="1" i="0" u="none" strike="noStrike" kern="1200" baseline="0" dirty="0">
              <a:solidFill>
                <a:srgbClr val="073A6C"/>
              </a:solidFill>
            </a:endParaRPr>
          </a:p>
        </c:rich>
      </c:tx>
      <c:layout>
        <c:manualLayout>
          <c:xMode val="edge"/>
          <c:yMode val="edge"/>
          <c:x val="0.1729354358669481"/>
          <c:y val="7.762215261045973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471473387521209"/>
          <c:y val="0.21685365914437488"/>
          <c:w val="0.18270639134445479"/>
          <c:h val="0.62315762349801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derPersonen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GB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Role division in families</c:v>
                </c:pt>
                <c:pt idx="1">
                  <c:v>Childcare infrastructure </c:v>
                </c:pt>
                <c:pt idx="2">
                  <c:v>Societal role expectations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</c:v>
                </c:pt>
                <c:pt idx="1">
                  <c:v>28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A-8E4F-B68F-4481CC0EA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2754319"/>
        <c:axId val="1472756031"/>
      </c:barChart>
      <c:catAx>
        <c:axId val="147275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GB"/>
          </a:p>
        </c:txPr>
        <c:crossAx val="1472756031"/>
        <c:crosses val="autoZero"/>
        <c:auto val="1"/>
        <c:lblAlgn val="ctr"/>
        <c:lblOffset val="100"/>
        <c:noMultiLvlLbl val="0"/>
      </c:catAx>
      <c:valAx>
        <c:axId val="1472756031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5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GB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AT" sz="1600" dirty="0" err="1"/>
              <a:t>Barriers</a:t>
            </a:r>
            <a:r>
              <a:rPr lang="de-AT" sz="1600" dirty="0"/>
              <a:t> Women Face</a:t>
            </a:r>
            <a:endParaRPr lang="de-AT" sz="1000" dirty="0"/>
          </a:p>
          <a:p>
            <a:pPr>
              <a:defRPr/>
            </a:pPr>
            <a:r>
              <a:rPr lang="de-AT" sz="1600" dirty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542785199672422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1792609957139153"/>
          <c:y val="0.19111991065861164"/>
          <c:w val="0.1664710975459274"/>
          <c:h val="0.748207391064533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Challenges/Hurdles/Barriers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GB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Self-limitation</c:v>
                </c:pt>
                <c:pt idx="1">
                  <c:v>Part-time work &amp; long parental leave</c:v>
                </c:pt>
                <c:pt idx="2">
                  <c:v>(Potential) Motherhood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F-9C49-98DF-0863E1B44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6125872"/>
        <c:axId val="954866032"/>
      </c:barChart>
      <c:catAx>
        <c:axId val="49612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GB"/>
          </a:p>
        </c:txPr>
        <c:crossAx val="954866032"/>
        <c:crosses val="autoZero"/>
        <c:auto val="1"/>
        <c:lblAlgn val="ctr"/>
        <c:lblOffset val="100"/>
        <c:noMultiLvlLbl val="0"/>
      </c:catAx>
      <c:valAx>
        <c:axId val="95486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612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GB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975198321165448"/>
          <c:y val="0.19813336959840339"/>
          <c:w val="0.14794347128304394"/>
          <c:h val="0.73895814176340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derPersonen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91925128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F-1F47-9A78-D4EC4D42F1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GB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Colleagues</c:v>
                </c:pt>
                <c:pt idx="1">
                  <c:v>Partner &amp; Family Environment</c:v>
                </c:pt>
                <c:pt idx="2">
                  <c:v>Gender (Female)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F-1F47-9A78-D4EC4D42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2754319"/>
        <c:axId val="1472756031"/>
      </c:barChart>
      <c:catAx>
        <c:axId val="147275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3A6C"/>
                </a:solidFill>
                <a:latin typeface="+mn-lt"/>
                <a:ea typeface="+mn-ea"/>
                <a:cs typeface="+mn-cs"/>
              </a:defRPr>
            </a:pPr>
            <a:endParaRPr lang="de-GB"/>
          </a:p>
        </c:txPr>
        <c:crossAx val="1472756031"/>
        <c:crosses val="autoZero"/>
        <c:auto val="1"/>
        <c:lblAlgn val="ctr"/>
        <c:lblOffset val="100"/>
        <c:noMultiLvlLbl val="0"/>
      </c:catAx>
      <c:valAx>
        <c:axId val="1472756031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47275431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73A6C"/>
          </a:solidFill>
        </a:defRPr>
      </a:pPr>
      <a:endParaRPr lang="de-GB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435998922884129"/>
          <c:y val="0.20651462220513753"/>
          <c:w val="0.13442152940590177"/>
          <c:h val="0.72791579307046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Challenges/Hurdles/Barriers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GB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Investment in external childcare</c:v>
                </c:pt>
                <c:pt idx="1">
                  <c:v>Strategic job change</c:v>
                </c:pt>
                <c:pt idx="2">
                  <c:v>Male supportive individuals</c:v>
                </c:pt>
                <c:pt idx="3">
                  <c:v>Flexible full-time </c:v>
                </c:pt>
                <c:pt idx="4">
                  <c:v>Inner strength &amp; resilience</c:v>
                </c:pt>
                <c:pt idx="5">
                  <c:v>Right partner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</c:v>
                </c:pt>
                <c:pt idx="1">
                  <c:v>21</c:v>
                </c:pt>
                <c:pt idx="2">
                  <c:v>25</c:v>
                </c:pt>
                <c:pt idx="3">
                  <c:v>29</c:v>
                </c:pt>
                <c:pt idx="4">
                  <c:v>34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D-864A-BECD-AD09B08B0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6125872"/>
        <c:axId val="954866032"/>
      </c:barChart>
      <c:catAx>
        <c:axId val="49612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GB"/>
          </a:p>
        </c:txPr>
        <c:crossAx val="954866032"/>
        <c:crosses val="autoZero"/>
        <c:auto val="1"/>
        <c:lblAlgn val="ctr"/>
        <c:lblOffset val="100"/>
        <c:noMultiLvlLbl val="0"/>
      </c:catAx>
      <c:valAx>
        <c:axId val="95486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612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GB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0.46576</cdr:x>
      <cdr:y>0.94854</cdr:y>
    </cdr:from>
    <cdr:to>
      <cdr:x>0.84523</cdr:x>
      <cdr:y>1</cdr:y>
    </cdr:to>
    <cdr:sp macro="" textlink="">
      <cdr:nvSpPr>
        <cdr:cNvPr id="2" name="Textfeld 8">
          <a:extLst xmlns:a="http://schemas.openxmlformats.org/drawingml/2006/main">
            <a:ext uri="{FF2B5EF4-FFF2-40B4-BE49-F238E27FC236}">
              <a16:creationId xmlns:a16="http://schemas.microsoft.com/office/drawing/2014/main" id="{5D3CC862-7452-AD5E-4B76-A35DECF07408}"/>
            </a:ext>
          </a:extLst>
        </cdr:cNvPr>
        <cdr:cNvSpPr txBox="1"/>
      </cdr:nvSpPr>
      <cdr:spPr>
        <a:xfrm xmlns:a="http://schemas.openxmlformats.org/drawingml/2006/main">
          <a:off x="2693654" y="3320556"/>
          <a:ext cx="2194560" cy="180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defRPr>
          </a:lvl9pPr>
        </a:lstStyle>
        <a:p xmlns:a="http://schemas.openxmlformats.org/drawingml/2006/main">
          <a:r>
            <a:rPr lang="de-DE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 = 59 </a:t>
          </a:r>
          <a:r>
            <a:rPr lang="de-DE" sz="700" i="1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interviewees</a:t>
          </a:r>
          <a:r>
            <a:rPr lang="de-DE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de-DE" sz="700" i="1" dirty="0" err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mentions</a:t>
          </a:r>
          <a:r>
            <a:rPr lang="de-DE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GB" sz="700" i="1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8745BD2-CBD9-58C0-B60F-E65891823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C68C93-5DE7-5BF0-235A-6B2895C7E8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E225-A40F-2A42-86F4-20BA0064F321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B17497-640C-3E18-FEBC-ABD2F516F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D27A19-C31F-ADB8-75BC-3BE852CB45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377D5-F84D-C74B-BD77-9431B89A4A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907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latinLnBrk="0">
      <a:defRPr sz="1200">
        <a:latin typeface="+mj-lt"/>
        <a:ea typeface="+mj-ea"/>
        <a:cs typeface="+mj-cs"/>
        <a:sym typeface="Verdana"/>
      </a:defRPr>
    </a:lvl1pPr>
    <a:lvl2pPr indent="228600" latinLnBrk="0">
      <a:defRPr sz="1200">
        <a:latin typeface="+mj-lt"/>
        <a:ea typeface="+mj-ea"/>
        <a:cs typeface="+mj-cs"/>
        <a:sym typeface="Verdana"/>
      </a:defRPr>
    </a:lvl2pPr>
    <a:lvl3pPr indent="457200" latinLnBrk="0">
      <a:defRPr sz="1200">
        <a:latin typeface="+mj-lt"/>
        <a:ea typeface="+mj-ea"/>
        <a:cs typeface="+mj-cs"/>
        <a:sym typeface="Verdana"/>
      </a:defRPr>
    </a:lvl3pPr>
    <a:lvl4pPr indent="685800" latinLnBrk="0">
      <a:defRPr sz="1200">
        <a:latin typeface="+mj-lt"/>
        <a:ea typeface="+mj-ea"/>
        <a:cs typeface="+mj-cs"/>
        <a:sym typeface="Verdana"/>
      </a:defRPr>
    </a:lvl4pPr>
    <a:lvl5pPr indent="914400" latinLnBrk="0">
      <a:defRPr sz="1200">
        <a:latin typeface="+mj-lt"/>
        <a:ea typeface="+mj-ea"/>
        <a:cs typeface="+mj-cs"/>
        <a:sym typeface="Verdana"/>
      </a:defRPr>
    </a:lvl5pPr>
    <a:lvl6pPr indent="1143000" latinLnBrk="0">
      <a:defRPr sz="1200">
        <a:latin typeface="+mj-lt"/>
        <a:ea typeface="+mj-ea"/>
        <a:cs typeface="+mj-cs"/>
        <a:sym typeface="Verdana"/>
      </a:defRPr>
    </a:lvl6pPr>
    <a:lvl7pPr indent="1371600" latinLnBrk="0">
      <a:defRPr sz="1200">
        <a:latin typeface="+mj-lt"/>
        <a:ea typeface="+mj-ea"/>
        <a:cs typeface="+mj-cs"/>
        <a:sym typeface="Verdana"/>
      </a:defRPr>
    </a:lvl7pPr>
    <a:lvl8pPr indent="1600200" latinLnBrk="0">
      <a:defRPr sz="1200">
        <a:latin typeface="+mj-lt"/>
        <a:ea typeface="+mj-ea"/>
        <a:cs typeface="+mj-cs"/>
        <a:sym typeface="Verdana"/>
      </a:defRPr>
    </a:lvl8pPr>
    <a:lvl9pPr indent="1828800" latinLnBrk="0">
      <a:defRPr sz="1200">
        <a:latin typeface="+mj-lt"/>
        <a:ea typeface="+mj-ea"/>
        <a:cs typeface="+mj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Despite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Austria’s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strong legal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framework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gender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</a:t>
            </a:r>
            <a:br>
              <a:rPr lang="de-DE" dirty="0"/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still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significant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rising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top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leadership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positions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dirty="0"/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This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study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explores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people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reached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top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leadership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positions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despite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71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86098-2F63-AA68-9C85-733439B0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DCC56E-9067-E976-1E1B-BAA3DE937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40DCA5-0BA0-1CF2-7B48-577A1E367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28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invested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in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paid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external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childcare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11/28 on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careers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22/28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childcare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mothers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saw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career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contradiction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40/41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male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50:50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partnership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divorce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21/24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returned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4/24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parental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emplyed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parental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1/3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illeagl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maternity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18/28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returned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-time, 2/28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80%, 3/28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betwwen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80-100%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8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conclude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findings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reflect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tension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between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assigned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places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and 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chosen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futures</a:t>
            </a:r>
            <a:endParaRPr lang="de-DE" sz="1200" b="0" i="1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“So,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findings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summarized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image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</a:t>
            </a:r>
          </a:p>
          <a:p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left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assigned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places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Austria’s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conservative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welfare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model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not repressive, but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not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enabling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either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reinforces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traditional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privatizes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care,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limits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real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freedom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choose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middle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chosen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futures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succeeded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did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not do so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because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exceptional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but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because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made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exceptional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choices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created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small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niches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possibility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often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against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mainstream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full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-time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work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partnerships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external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childcare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And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right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key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insight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— real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freedom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unequally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distributed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Today‘s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individual, not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collective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precisely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problem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Success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stories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not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 fair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system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 unfair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→ Danach kurze Pause. Dann dein ruhiger Schlusssatz: “Not all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should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could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want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but all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should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choose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565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20049-C545-49BC-5367-482CD71B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E9C4B6-1EC4-1975-1E85-0160956F8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A48642B-2960-7C56-4A60-DD3E9677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Theoretically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study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connects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three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perspectives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Esping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-Andersen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shows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formal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still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reproduce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traditional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Bourdieu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reminds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capital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strategically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built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preserved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restrictive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systems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And Sen and Nussbaum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help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understand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real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freedom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remain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unequally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distributed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insights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derive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implications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multiple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levels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Politically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childcare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parental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reforms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remain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essential.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business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bias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visibility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must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addressed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Economically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need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protect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grow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human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capital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Societally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shared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responsibility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families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key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individually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success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depends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-term,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strategic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life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decisions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particularly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around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work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partnership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independence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958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So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real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question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remains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Do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collective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satisfied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individual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exceptions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untouched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?”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→ Danach eine bewusste Pause (2–3 Sekunden).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Thank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you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I’ll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briefly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walk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you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through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context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theoretical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foundation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present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key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empirical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findings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reflect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broader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implications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45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My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research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looks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lived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realities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behind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statistics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br>
              <a:rPr lang="de-DE" dirty="0"/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Quantitative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data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describe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outcomes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yet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can’t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capture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lived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realities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behind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58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theoretical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question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asks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men’s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perceptions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experiences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reflect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their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social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economic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positioning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br>
              <a:rPr lang="de-DE" dirty="0"/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More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specifically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I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looked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four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layers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–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their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conceptualization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strategies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overcome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broader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societal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economic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consequences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592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understand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formal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doesn’t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translate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real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capture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both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agency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I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combined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three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complementary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frameworks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Esping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-Andersen –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conservative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wlfare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states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reinforce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traditional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enable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restrict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opportunities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helps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explain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policy-based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constraints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;</a:t>
            </a:r>
            <a:br>
              <a:rPr lang="de-DE" dirty="0"/>
            </a:b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Bourdieu –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how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inequality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reproduced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through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unequal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acess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capital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habitus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br>
              <a:rPr lang="de-DE" dirty="0"/>
            </a:b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Sen/Nussbaum –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whether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freedom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exists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practice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not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law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shift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focus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formal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rights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real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 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opportunities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–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people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actually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do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social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constraints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endParaRPr lang="de-DE" sz="1200" b="1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2654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Categories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developed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both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deductively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interview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guide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inductively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material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itself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allowing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patterns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emerge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across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59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explore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this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 qualitative design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in-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depth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semi-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br>
              <a:rPr lang="de-DE" dirty="0"/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In total, I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conducted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fifty-nine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forty-one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female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leaders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thirteen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male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leaders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politicians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across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Austria.</a:t>
            </a:r>
            <a:br>
              <a:rPr lang="de-DE" dirty="0"/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The material was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analysed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thematically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following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Mayring and Kuckartz.</a:t>
            </a:r>
            <a:br>
              <a:rPr lang="de-DE" dirty="0"/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Categories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developed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both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deductively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interview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guide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inductively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material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itself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</a:t>
            </a:r>
            <a:br>
              <a:rPr lang="de-DE" dirty="0"/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allowing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patterns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meanings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emerge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across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different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levels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organisational, and individual.”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05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looking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situation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Austria,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clear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contradictions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 “These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two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charts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show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gendered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inequalities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visible in Austria —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themselves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perceive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strongest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left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areas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often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mentioned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interviewees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:— traditional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attributions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limited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childcare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unequal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division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families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right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strikingly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consistent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translate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lived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experience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potential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tops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list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followed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parental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-time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work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self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-limitation.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So,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though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exists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law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education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often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ends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potential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itself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As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put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 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‘Women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go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into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delivery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room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2023 and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come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out in 1985.’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” 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‘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starts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childcare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continues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career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opportunities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.’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→ Danach 2–3 Sekunden Pause – das Publikum wird diesen Satz erinnern.</a:t>
            </a:r>
            <a:b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</a:b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These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findings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illustrate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Austria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exists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law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education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but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ends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expectation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it.”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Together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explain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patterns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follow.”</a:t>
            </a:r>
            <a:endParaRPr lang="de-GB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en-GB" sz="1200" i="1" dirty="0">
                <a:effectLst/>
                <a:latin typeface="+mj-lt"/>
                <a:ea typeface="+mj-ea"/>
                <a:cs typeface="+mj-cs"/>
                <a:sym typeface="Verdan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51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9884-93E9-787F-1721-554DC172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2521D4-B657-F31D-FEAB-3FAB8D86B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D88CB0-F207-4F98-617A-AD126EC7C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“After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looking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broader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societal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context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let’s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turn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patterns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play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out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inside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organizations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organizations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both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progress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persistence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left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several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companies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introduced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clear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promotion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measures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career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family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planning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support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mentoring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preferential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treatment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equal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qualifications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Yet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right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remain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deeply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rooted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from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early-life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decisions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primary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childcare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responsibility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long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parental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leaves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disengagement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during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-time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phases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As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interviewee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said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: 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‘Women stuck in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-time — and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then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wonder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why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they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never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return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their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higher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1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role</a:t>
            </a:r>
            <a:r>
              <a:rPr lang="de-DE" sz="1200" b="0" i="1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lvl="1"/>
            <a:endParaRPr lang="en-GB" sz="1200" i="1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lvl="1"/>
            <a:r>
              <a:rPr lang="en-GB" sz="1200" i="1" dirty="0">
                <a:effectLst/>
                <a:latin typeface="+mj-lt"/>
                <a:ea typeface="+mj-ea"/>
                <a:cs typeface="+mj-cs"/>
                <a:sym typeface="Verdana"/>
              </a:rPr>
              <a:t>PAUSE 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Despite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multiple initiatives,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corporate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system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still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reproduces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inequality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measures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improve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situation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but do not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change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structure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lvl="0"/>
            <a:endParaRPr lang="de-GB" sz="1200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2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Nachher (zu Part C – Personal Situation):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“But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even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where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companies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offer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support,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success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often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depends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on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how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individuals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navigate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these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systems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de-GB" sz="1200" b="1" i="0" u="none" strike="noStrike" dirty="0">
              <a:effectLst/>
              <a:latin typeface="+mj-lt"/>
              <a:ea typeface="+mj-ea"/>
              <a:cs typeface="+mj-cs"/>
              <a:sym typeface="Verdana"/>
            </a:endParaRP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“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Let’s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start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with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personally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faced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in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their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careers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The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most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frequently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mentioned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was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gender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itself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many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described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devalued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sidelined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especially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motherhood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became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part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picture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Second,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family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environment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often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turned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into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constraint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–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one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woman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put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it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‘My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career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became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too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much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him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.’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Third,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colleagues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sometimes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acted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as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barriers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through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subtle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forms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of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exclusion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resistance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</a:t>
            </a:r>
          </a:p>
          <a:p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finally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,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several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described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 internal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negotiation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between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wanting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children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and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pursuing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a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career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— a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struggle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that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lasted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for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 </a:t>
            </a:r>
            <a:r>
              <a:rPr lang="de-DE" sz="1200" b="0" i="0" u="none" strike="noStrike" dirty="0" err="1">
                <a:effectLst/>
                <a:latin typeface="+mj-lt"/>
                <a:ea typeface="+mj-ea"/>
                <a:cs typeface="+mj-cs"/>
                <a:sym typeface="Verdana"/>
              </a:rPr>
              <a:t>years</a:t>
            </a:r>
            <a:r>
              <a:rPr lang="de-DE" sz="1200" b="0" i="0" u="none" strike="noStrike" dirty="0">
                <a:effectLst/>
                <a:latin typeface="+mj-lt"/>
                <a:ea typeface="+mj-ea"/>
                <a:cs typeface="+mj-cs"/>
                <a:sym typeface="Verdana"/>
              </a:rPr>
              <a:t>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96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Textmasterformat durch Klicken bearbeiten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71501"/>
            <a:ext cx="5745956" cy="1714500"/>
          </a:xfrm>
        </p:spPr>
        <p:txBody>
          <a:bodyPr wrap="square"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12" y="2857500"/>
            <a:ext cx="2462645" cy="198353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12" y="2355273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678" y="2349921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7144" y="2355273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0678" y="2857500"/>
            <a:ext cx="2462645" cy="19835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7144" y="2857501"/>
            <a:ext cx="2462645" cy="198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4904956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71503"/>
            <a:ext cx="5745956" cy="1724238"/>
          </a:xfrm>
        </p:spPr>
        <p:txBody>
          <a:bodyPr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12" y="2857500"/>
            <a:ext cx="2462645" cy="198353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12" y="2355273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0678" y="2355273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0678" y="2857500"/>
            <a:ext cx="2462645" cy="198353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4904956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0115" y="961164"/>
            <a:ext cx="2153841" cy="37493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73574"/>
            <a:ext cx="4221956" cy="2241532"/>
          </a:xfrm>
        </p:spPr>
        <p:txBody>
          <a:bodyPr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1432" y="858604"/>
            <a:ext cx="357252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1432" y="1360831"/>
            <a:ext cx="3572525" cy="9944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4904956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1432" y="2363930"/>
            <a:ext cx="357252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21432" y="2866157"/>
            <a:ext cx="3572525" cy="11762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73575"/>
            <a:ext cx="4221956" cy="1781699"/>
          </a:xfrm>
        </p:spPr>
        <p:txBody>
          <a:bodyPr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11" y="2857500"/>
            <a:ext cx="3857626" cy="198353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12" y="2355273"/>
            <a:ext cx="385762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4904956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1" y="961164"/>
            <a:ext cx="4221956" cy="37493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73574"/>
            <a:ext cx="4221956" cy="2241532"/>
          </a:xfrm>
        </p:spPr>
        <p:txBody>
          <a:bodyPr anchor="t">
            <a:noAutofit/>
          </a:bodyPr>
          <a:lstStyle>
            <a:lvl1pPr>
              <a:defRPr sz="4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1432" y="858604"/>
            <a:ext cx="357252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1432" y="1360831"/>
            <a:ext cx="3572525" cy="9944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300532" y="4904956"/>
            <a:ext cx="849634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25717" rIns="25717"/>
          <a:lstStyle/>
          <a:p>
            <a:endParaRPr sz="1013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1432" y="2363930"/>
            <a:ext cx="357252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21432" y="2866157"/>
            <a:ext cx="3572525" cy="11762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211" y="3013365"/>
            <a:ext cx="4127789" cy="17265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291"/>
            <a:ext cx="2057400" cy="303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291"/>
            <a:ext cx="3086100" cy="303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291"/>
            <a:ext cx="2057400" cy="303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291"/>
            <a:ext cx="3086100" cy="3036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1" y="573573"/>
            <a:ext cx="3325091" cy="3305687"/>
          </a:xfrm>
        </p:spPr>
        <p:txBody>
          <a:bodyPr anchor="t">
            <a:noAutofit/>
          </a:bodyPr>
          <a:lstStyle>
            <a:lvl1pPr>
              <a:defRPr sz="5625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571499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3728" y="4947376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45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800000" cy="33333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2 ku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ieren 18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03" name="Rechteck 20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Rechteck 21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6" name="Max. 1 line fo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29497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Max. 1 line for header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5406" y="993079"/>
            <a:ext cx="5436001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Add subtitle here if required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7" y="2642907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05162">
              <a:spcBef>
                <a:spcPts val="500"/>
              </a:spcBef>
              <a:buClrTx/>
              <a:buSzTx/>
              <a:buNone/>
              <a:defRPr sz="1188"/>
            </a:lvl1pPr>
          </a:lstStyle>
          <a:p>
            <a:r>
              <a:t>Information about presentation (author, version No. etc.)</a:t>
            </a:r>
          </a:p>
        </p:txBody>
      </p:sp>
      <p:pic>
        <p:nvPicPr>
          <p:cNvPr id="109" name="Grafik 23" descr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pieren 1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117" name="Rechteck 18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Rechteck 20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7338" y="2941638"/>
            <a:ext cx="4284663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>
              <a:buClrTx/>
              <a:buSzTx/>
              <a:buNone/>
              <a:defRPr sz="1200"/>
            </a:lvl1pPr>
            <a:lvl2pPr marL="485139" indent="-218439">
              <a:buClrTx/>
              <a:defRPr sz="1200"/>
            </a:lvl2pPr>
            <a:lvl3pPr marL="775380" indent="-234042">
              <a:buClrTx/>
              <a:defRPr sz="1200"/>
            </a:lvl3pPr>
            <a:lvl4pPr marL="1074737" indent="-266700">
              <a:buClrTx/>
              <a:defRPr sz="1200"/>
            </a:lvl4pPr>
            <a:lvl5pPr marL="1341437" indent="-263525">
              <a:buClrTx/>
              <a:defRPr sz="1200"/>
            </a:lvl5pPr>
          </a:lstStyle>
          <a:p>
            <a:r>
              <a:t>Information about presentation (author, version No. etc.)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Max. 2 lines of text fo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Max. 2 lines of text for header</a:t>
            </a:r>
          </a:p>
        </p:txBody>
      </p:sp>
      <p:pic>
        <p:nvPicPr>
          <p:cNvPr id="122" name="Grafik 22" descr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ild 3 kurz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uppieren 17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30" name="Rechteck 20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Rechteck 21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3" name="Max. 1 line fo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29497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Max. 1 line for header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5406" y="993079"/>
            <a:ext cx="5436001" cy="30451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Add subtitle here if required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5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7" y="2642907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05162">
              <a:spcBef>
                <a:spcPts val="500"/>
              </a:spcBef>
              <a:buClrTx/>
              <a:buSzTx/>
              <a:buNone/>
              <a:defRPr sz="1188"/>
            </a:lvl1pPr>
          </a:lstStyle>
          <a:p>
            <a:r>
              <a:t>Information about presentation (author, version No. etc.)</a:t>
            </a:r>
          </a:p>
        </p:txBody>
      </p:sp>
      <p:pic>
        <p:nvPicPr>
          <p:cNvPr id="136" name="Grafik 16" descr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pieren 2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144" name="Rechteck 21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Rechteck 22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7338" y="2941638"/>
            <a:ext cx="4284663" cy="620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14400">
              <a:buClrTx/>
              <a:buSzTx/>
              <a:buNone/>
              <a:defRPr sz="1200"/>
            </a:lvl1pPr>
            <a:lvl2pPr marL="485139" indent="-218439" defTabSz="914400">
              <a:buClrTx/>
              <a:defRPr sz="1200"/>
            </a:lvl2pPr>
            <a:lvl3pPr marL="775380" indent="-234042" defTabSz="914400">
              <a:buClrTx/>
              <a:defRPr sz="1200"/>
            </a:lvl3pPr>
            <a:lvl4pPr marL="1074737" indent="-266700" defTabSz="914400">
              <a:buClrTx/>
              <a:defRPr sz="1200"/>
            </a:lvl4pPr>
            <a:lvl5pPr marL="1341437" indent="-263525" defTabSz="914400">
              <a:buClrTx/>
              <a:defRPr sz="1200"/>
            </a:lvl5pPr>
          </a:lstStyle>
          <a:p>
            <a:r>
              <a:t>Subtitle chapter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8" name="Max. 2 lines of text for chapte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Max. 2 lines of text for chapter header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41884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50" name="Grafik 17" descr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uppieren 12"/>
          <p:cNvGrpSpPr/>
          <p:nvPr/>
        </p:nvGrpSpPr>
        <p:grpSpPr>
          <a:xfrm>
            <a:off x="287337" y="603318"/>
            <a:ext cx="8552852" cy="1731680"/>
            <a:chOff x="0" y="0"/>
            <a:chExt cx="8552850" cy="1731678"/>
          </a:xfrm>
        </p:grpSpPr>
        <p:sp>
          <p:nvSpPr>
            <p:cNvPr id="157" name="Rechteck 14"/>
            <p:cNvSpPr/>
            <p:nvPr/>
          </p:nvSpPr>
          <p:spPr>
            <a:xfrm>
              <a:off x="5904662" y="0"/>
              <a:ext cx="2648189" cy="173167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Rechteck 16"/>
            <p:cNvSpPr/>
            <p:nvPr/>
          </p:nvSpPr>
          <p:spPr>
            <a:xfrm>
              <a:off x="-1" y="0"/>
              <a:ext cx="5904663" cy="1731679"/>
            </a:xfrm>
            <a:prstGeom prst="rect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0" name="1 line for chapte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302592"/>
            <a:ext cx="5436001" cy="516715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1 line for chapter header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7338" y="2642907"/>
            <a:ext cx="4284663" cy="62088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14400">
              <a:buClrTx/>
              <a:buSzTx/>
              <a:buNone/>
              <a:defRPr sz="1200"/>
            </a:lvl1pPr>
            <a:lvl2pPr marL="485139" indent="-218439" defTabSz="914400">
              <a:buClrTx/>
              <a:defRPr sz="1200"/>
            </a:lvl2pPr>
            <a:lvl3pPr marL="775380" indent="-234042" defTabSz="914400">
              <a:buClrTx/>
              <a:defRPr sz="1200"/>
            </a:lvl3pPr>
            <a:lvl4pPr marL="1074737" indent="-266700" defTabSz="914400">
              <a:buClrTx/>
              <a:defRPr sz="1200"/>
            </a:lvl4pPr>
            <a:lvl5pPr marL="1341437" indent="-263525" defTabSz="914400">
              <a:buClrTx/>
              <a:defRPr sz="1200"/>
            </a:lvl5pPr>
          </a:lstStyle>
          <a:p>
            <a:r>
              <a:t>Subtitle chapter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41884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63" name="Grafik 20" descr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hteck 4"/>
          <p:cNvSpPr/>
          <p:nvPr/>
        </p:nvSpPr>
        <p:spPr>
          <a:xfrm>
            <a:off x="467544" y="1964530"/>
            <a:ext cx="4319712" cy="2716955"/>
          </a:xfrm>
          <a:prstGeom prst="rect">
            <a:avLst/>
          </a:prstGeom>
          <a:solidFill>
            <a:srgbClr val="FFFFFF"/>
          </a:solidFill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13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27250"/>
            <a:ext cx="492444" cy="225266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4020" y="2559842"/>
            <a:ext cx="2763927" cy="18112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100"/>
            </a:lvl1pPr>
            <a:lvl2pPr marL="0" indent="0">
              <a:spcBef>
                <a:spcPts val="0"/>
              </a:spcBef>
              <a:buClrTx/>
              <a:buSzTx/>
              <a:buNone/>
              <a:defRPr sz="1100"/>
            </a:lvl2pPr>
            <a:lvl3pPr marL="0" indent="0">
              <a:spcBef>
                <a:spcPts val="0"/>
              </a:spcBef>
              <a:buClrTx/>
              <a:buSzTx/>
              <a:buNone/>
              <a:defRPr sz="1100"/>
            </a:lvl3pPr>
            <a:lvl4pPr marL="0" indent="0">
              <a:spcBef>
                <a:spcPts val="0"/>
              </a:spcBef>
              <a:buClrTx/>
              <a:buSzTx/>
              <a:buNone/>
              <a:defRPr sz="1100"/>
            </a:lvl4pPr>
            <a:lvl5pPr marL="0" indent="0">
              <a:spcBef>
                <a:spcPts val="0"/>
              </a:spcBef>
              <a:buClrTx/>
              <a:buSzTx/>
              <a:buNone/>
              <a:defRPr sz="1100"/>
            </a:lvl5pPr>
          </a:lstStyle>
          <a:p>
            <a:r>
              <a:t>Hier Adressdaten eingeben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2406" y="5477601"/>
            <a:ext cx="141884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0"/>
          <p:cNvGrpSpPr/>
          <p:nvPr/>
        </p:nvGrpSpPr>
        <p:grpSpPr>
          <a:xfrm>
            <a:off x="287337" y="603318"/>
            <a:ext cx="8552852" cy="2037602"/>
            <a:chOff x="0" y="0"/>
            <a:chExt cx="8552850" cy="2037600"/>
          </a:xfrm>
        </p:grpSpPr>
        <p:sp>
          <p:nvSpPr>
            <p:cNvPr id="15" name="Rechteck 13"/>
            <p:cNvSpPr/>
            <p:nvPr/>
          </p:nvSpPr>
          <p:spPr>
            <a:xfrm>
              <a:off x="5904662" y="-1"/>
              <a:ext cx="2648189" cy="2037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Rechteck 14"/>
            <p:cNvSpPr/>
            <p:nvPr/>
          </p:nvSpPr>
          <p:spPr>
            <a:xfrm>
              <a:off x="-1" y="-1"/>
              <a:ext cx="5904663" cy="2037602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Max. 2 lines of text for header"/>
          <p:cNvSpPr txBox="1">
            <a:spLocks noGrp="1"/>
          </p:cNvSpPr>
          <p:nvPr>
            <p:ph type="title" hasCustomPrompt="1"/>
          </p:nvPr>
        </p:nvSpPr>
        <p:spPr>
          <a:xfrm>
            <a:off x="605406" y="1301365"/>
            <a:ext cx="5436000" cy="1026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Max. 2 lines of text for header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5406" y="993079"/>
            <a:ext cx="5436000" cy="3515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800" b="1"/>
            </a:lvl1pPr>
            <a:lvl2pPr marL="0" indent="457153">
              <a:buClrTx/>
              <a:buSzTx/>
              <a:buNone/>
              <a:defRPr sz="1800" b="1"/>
            </a:lvl2pPr>
            <a:lvl3pPr marL="0" indent="914306">
              <a:buClrTx/>
              <a:buSzTx/>
              <a:buNone/>
              <a:defRPr sz="1800" b="1"/>
            </a:lvl3pPr>
            <a:lvl4pPr marL="0" indent="1371459">
              <a:buClrTx/>
              <a:buSzTx/>
              <a:buNone/>
              <a:defRPr sz="1800" b="1"/>
            </a:lvl4pPr>
            <a:lvl5pPr marL="0" indent="1828612">
              <a:buClrTx/>
              <a:buSzTx/>
              <a:buNone/>
              <a:defRPr sz="1800" b="1"/>
            </a:lvl5pPr>
          </a:lstStyle>
          <a:p>
            <a:r>
              <a:t>Add subtitle here if required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7" y="2941638"/>
            <a:ext cx="4284664" cy="80555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lIns="215999" tIns="215999" rIns="215999" bIns="215999"/>
          <a:lstStyle>
            <a:lvl1pPr marL="0" indent="0" defTabSz="905162">
              <a:spcBef>
                <a:spcPts val="500"/>
              </a:spcBef>
              <a:buClrTx/>
              <a:buSzTx/>
              <a:buNone/>
              <a:defRPr sz="1188"/>
            </a:lvl1pPr>
          </a:lstStyle>
          <a:p>
            <a:r>
              <a:t>Information about presentation (author, version No. etc.)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426926"/>
            <a:ext cx="1638300" cy="24362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900" cap="all">
                <a:solidFill>
                  <a:srgbClr val="FFFFFF"/>
                </a:solidFill>
              </a:defRPr>
            </a:lvl1pPr>
          </a:lstStyle>
          <a:p>
            <a:r>
              <a:t>State: xx.xx.xxxx</a:t>
            </a:r>
          </a:p>
        </p:txBody>
      </p:sp>
      <p:pic>
        <p:nvPicPr>
          <p:cNvPr id="22" name="Grafik 17" descr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6" cy="97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0463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1" y="573573"/>
            <a:ext cx="3325091" cy="3305687"/>
          </a:xfrm>
        </p:spPr>
        <p:txBody>
          <a:bodyPr anchor="t">
            <a:no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571499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3728" y="4947376"/>
            <a:ext cx="2462645" cy="502228"/>
          </a:xfrm>
        </p:spPr>
        <p:txBody>
          <a:bodyPr anchor="b">
            <a:normAutofit/>
          </a:bodyPr>
          <a:lstStyle>
            <a:lvl1pPr marL="0" indent="0">
              <a:buNone/>
              <a:defRPr sz="123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" userDrawn="1">
          <p15:clr>
            <a:srgbClr val="FBAE40"/>
          </p15:clr>
        </p15:guide>
        <p15:guide id="2" pos="7386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45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hteck 17"/>
          <p:cNvGrpSpPr/>
          <p:nvPr/>
        </p:nvGrpSpPr>
        <p:grpSpPr>
          <a:xfrm>
            <a:off x="0" y="870701"/>
            <a:ext cx="9144000" cy="370841"/>
            <a:chOff x="0" y="0"/>
            <a:chExt cx="9144000" cy="370840"/>
          </a:xfrm>
        </p:grpSpPr>
        <p:sp>
          <p:nvSpPr>
            <p:cNvPr id="2" name="Rectangle"/>
            <p:cNvSpPr/>
            <p:nvPr/>
          </p:nvSpPr>
          <p:spPr>
            <a:xfrm>
              <a:off x="0" y="172819"/>
              <a:ext cx="9144000" cy="25201"/>
            </a:xfrm>
            <a:prstGeom prst="rect">
              <a:avLst/>
            </a:prstGeom>
            <a:solidFill>
              <a:srgbClr val="0C94B7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Text"/>
            <p:cNvSpPr txBox="1"/>
            <p:nvPr/>
          </p:nvSpPr>
          <p:spPr>
            <a:xfrm>
              <a:off x="52069" y="-1"/>
              <a:ext cx="903986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     </a:t>
              </a:r>
            </a:p>
          </p:txBody>
        </p:sp>
      </p:grpSp>
      <p:pic>
        <p:nvPicPr>
          <p:cNvPr id="5" name="Grafik 12" descr="Grafi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1620" y="288568"/>
            <a:ext cx="1170001" cy="61728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2018" y="1344612"/>
            <a:ext cx="7759646" cy="385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Textmasterformat durch Klicken bearbeiten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62408" y="139700"/>
            <a:ext cx="6840001" cy="903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800" cap="all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5" r:id="rId7"/>
    <p:sldLayoutId id="2147483683" r:id="rId8"/>
  </p:sldLayoutIdLst>
  <p:transition spd="med"/>
  <p:hf hdr="0" ftr="0" dt="0"/>
  <p:txStyles>
    <p:titleStyle>
      <a:lvl1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66700" marR="0" indent="-266700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557953" marR="0" indent="-291253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853395" marR="0" indent="-312057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1163637" marR="0" indent="-355600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1429279" marR="0" indent="-351366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2468627" marR="0" indent="-182861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2925780" marR="0" indent="-182861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3382934" marR="0" indent="-182861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3840087" marR="0" indent="-182861" algn="l" defTabSz="91430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603"/>
            <a:ext cx="7886700" cy="110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024"/>
            <a:ext cx="7886700" cy="362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1" y="269966"/>
            <a:ext cx="279866" cy="303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8512912" y="5229901"/>
            <a:ext cx="283964" cy="222561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013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013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013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8030607" y="5217356"/>
            <a:ext cx="569835" cy="250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717" rIns="25717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125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 userDrawn="1">
          <p15:clr>
            <a:srgbClr val="F26B43"/>
          </p15:clr>
        </p15:guide>
        <p15:guide id="2" pos="294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ctrTitle"/>
          </p:nvPr>
        </p:nvSpPr>
        <p:spPr>
          <a:xfrm>
            <a:off x="605406" y="1379597"/>
            <a:ext cx="5436000" cy="1026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Assigned Places, Chosen Futures:</a:t>
            </a:r>
            <a:br>
              <a:rPr lang="de-GB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Gendered</a:t>
            </a:r>
            <a:r>
              <a:rPr lang="de-AT" sz="1700" i="1" dirty="0">
                <a:latin typeface="Calibri" panose="020F0502020204030204" pitchFamily="34" charset="0"/>
                <a:cs typeface="Calibri" panose="020F0502020204030204" pitchFamily="34" charset="0"/>
              </a:rPr>
              <a:t> Leadership </a:t>
            </a:r>
            <a:r>
              <a:rPr lang="de-AT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Pathways</a:t>
            </a:r>
            <a:r>
              <a:rPr lang="de-AT" sz="1700" i="1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de-AT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Conservative</a:t>
            </a:r>
            <a:r>
              <a:rPr lang="de-AT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17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r>
              <a:rPr lang="de-AT" sz="1700" i="1" dirty="0">
                <a:latin typeface="Calibri" panose="020F0502020204030204" pitchFamily="34" charset="0"/>
                <a:cs typeface="Calibri" panose="020F0502020204030204" pitchFamily="34" charset="0"/>
              </a:rPr>
              <a:t> State </a:t>
            </a:r>
            <a:r>
              <a:rPr lang="de-GB" altLang="de-GB" sz="1700" i="1" dirty="0">
                <a:latin typeface="Calibri" panose="020F0502020204030204" pitchFamily="34" charset="0"/>
                <a:cs typeface="Calibri" panose="020F0502020204030204" pitchFamily="34" charset="0"/>
              </a:rPr>
              <a:t>– The Case of Austria</a:t>
            </a:r>
            <a:b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e-AT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05406" y="1028063"/>
            <a:ext cx="5436000" cy="3515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Text Placeholder 3"/>
          <p:cNvSpPr>
            <a:spLocks noGrp="1"/>
          </p:cNvSpPr>
          <p:nvPr>
            <p:ph type="body" idx="21"/>
          </p:nvPr>
        </p:nvSpPr>
        <p:spPr>
          <a:xfrm>
            <a:off x="287337" y="2941637"/>
            <a:ext cx="5915570" cy="7901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pPr defTabSz="713158">
              <a:spcBef>
                <a:spcPts val="400"/>
              </a:spcBef>
              <a:defRPr sz="935"/>
            </a:pPr>
            <a:r>
              <a:rPr lang="de-AT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</a:t>
            </a:r>
            <a:r>
              <a:rPr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Lisa-Marie Stauffer</a:t>
            </a:r>
            <a:endParaRPr lang="de-AT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13158">
              <a:spcBef>
                <a:spcPts val="400"/>
              </a:spcBef>
              <a:defRPr sz="935"/>
            </a:pPr>
            <a:r>
              <a:rPr lang="de-DE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ICMS 47 Conference 2026 | </a:t>
            </a:r>
            <a:r>
              <a:rPr lang="de-DE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Brussels</a:t>
            </a:r>
            <a:endParaRPr lang="de-AT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13158">
              <a:spcBef>
                <a:spcPts val="400"/>
              </a:spcBef>
              <a:defRPr sz="935"/>
            </a:pPr>
            <a:endParaRPr lang="de-A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483AEE-11E6-9B20-6416-4C883907E2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51F0-443F-D201-600B-3306057E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6399F3-C025-996C-A72B-935C978BA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52" y="1179503"/>
            <a:ext cx="7759646" cy="476727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E103FB7-2E43-01A3-A1E1-ED2ADE6A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Results: </a:t>
            </a:r>
            <a:r>
              <a:rPr lang="de-AT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Level – </a:t>
            </a:r>
            <a:r>
              <a:rPr lang="de-AT" sz="2200" b="0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Overcoming</a:t>
            </a:r>
            <a:r>
              <a:rPr lang="de-AT" sz="2200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b="0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endParaRPr lang="en-GB" sz="2200" b="0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4EF72479-C14F-568C-8FC4-AD2FBBF2FB87}"/>
              </a:ext>
            </a:extLst>
          </p:cNvPr>
          <p:cNvSpPr txBox="1">
            <a:spLocks/>
          </p:cNvSpPr>
          <p:nvPr/>
        </p:nvSpPr>
        <p:spPr>
          <a:xfrm>
            <a:off x="635869" y="5201609"/>
            <a:ext cx="7612012" cy="49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7EFD82-D8A7-9191-CEE2-2B1374BEB2C6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9/12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781D97-FAA4-BC26-BD9A-099AA1A0DDDC}"/>
              </a:ext>
            </a:extLst>
          </p:cNvPr>
          <p:cNvSpPr txBox="1"/>
          <p:nvPr/>
        </p:nvSpPr>
        <p:spPr>
          <a:xfrm>
            <a:off x="4071898" y="2730333"/>
            <a:ext cx="5133905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“Most important decision in life is choosing the partner, a real 50:50 partnership” 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(IPW38)</a:t>
            </a:r>
            <a:endParaRPr lang="en-GB" sz="1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decision was to work full-time and return within one year” 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(IPW15)</a:t>
            </a:r>
            <a:endParaRPr lang="en-GB" sz="1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“My career has been decided solely by men not women” 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(IPW14)</a:t>
            </a: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”Paying for external childcare (…) without my career would not been possible”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 IPW02)</a:t>
            </a: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de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dirty="0"/>
          </a:p>
          <a:p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6CCBE3D6-ADA2-D7A2-F77B-4E80E8550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431858"/>
              </p:ext>
            </p:extLst>
          </p:nvPr>
        </p:nvGraphicFramePr>
        <p:xfrm>
          <a:off x="91474" y="1059387"/>
          <a:ext cx="5783325" cy="371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1194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3E0C-71EA-D255-9635-ADD9614E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BCF2F1-42CA-5BAB-E43C-FE67CA50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8" name="34C3783E-29AE-4784-6A5D-277646237EA8">
            <a:extLst>
              <a:ext uri="{FF2B5EF4-FFF2-40B4-BE49-F238E27FC236}">
                <a16:creationId xmlns:a16="http://schemas.microsoft.com/office/drawing/2014/main" id="{E535638C-2E4D-4400-FE54-059608CD8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0009F0D-6C11-4BF9-9FB6-34DD0A5BADC5}"/>
            </a:extLst>
          </a:blip>
          <a:stretch>
            <a:fillRect/>
          </a:stretch>
        </p:blipFill>
        <p:spPr>
          <a:xfrm>
            <a:off x="233768" y="1287978"/>
            <a:ext cx="8725811" cy="40389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F90476-4DB5-CD64-CCF6-94D0B1802A5B}"/>
              </a:ext>
            </a:extLst>
          </p:cNvPr>
          <p:cNvSpPr txBox="1"/>
          <p:nvPr/>
        </p:nvSpPr>
        <p:spPr>
          <a:xfrm>
            <a:off x="525658" y="2016915"/>
            <a:ext cx="2368202" cy="2123656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Conservative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reinforce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endParaRPr lang="de-DE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privatizes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feminized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owomen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risky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e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motherhood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follow (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-time,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b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= Formal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ends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(potential)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motherhood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3B8925-F422-2568-F988-E2D5966CC8F1}"/>
              </a:ext>
            </a:extLst>
          </p:cNvPr>
          <p:cNvSpPr txBox="1"/>
          <p:nvPr/>
        </p:nvSpPr>
        <p:spPr>
          <a:xfrm>
            <a:off x="3669281" y="2025665"/>
            <a:ext cx="2555033" cy="2123656"/>
          </a:xfrm>
          <a:prstGeom prst="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Interviewees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≠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choices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fulltime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, 50:50, external care)</a:t>
            </a:r>
          </a:p>
          <a:p>
            <a:pPr algn="ctr"/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niches</a:t>
            </a:r>
            <a:r>
              <a:rPr lang="de-DE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de-DE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– </a:t>
            </a:r>
          </a:p>
          <a:p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despite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constrained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mainstream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Built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preserved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mobilized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capital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endParaRPr lang="de-DE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41B103-9BDC-A869-2260-F1E53F821675}"/>
              </a:ext>
            </a:extLst>
          </p:cNvPr>
          <p:cNvSpPr txBox="1"/>
          <p:nvPr/>
        </p:nvSpPr>
        <p:spPr>
          <a:xfrm>
            <a:off x="6902951" y="2016915"/>
            <a:ext cx="1827144" cy="2123656"/>
          </a:xfrm>
          <a:prstGeom prst="rect">
            <a:avLst/>
          </a:prstGeom>
          <a:ln w="12700">
            <a:solidFill>
              <a:srgbClr val="008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≠ a fair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Real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unequally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individual, not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912DB1-DA0F-18BA-CA08-98F817D3F8CD}"/>
              </a:ext>
            </a:extLst>
          </p:cNvPr>
          <p:cNvSpPr txBox="1"/>
          <p:nvPr/>
        </p:nvSpPr>
        <p:spPr>
          <a:xfrm>
            <a:off x="6224314" y="4642762"/>
            <a:ext cx="10833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4A033-FAF3-6421-E525-C06E3021BD9A}"/>
              </a:ext>
            </a:extLst>
          </p:cNvPr>
          <p:cNvSpPr txBox="1"/>
          <p:nvPr/>
        </p:nvSpPr>
        <p:spPr>
          <a:xfrm>
            <a:off x="462407" y="1473434"/>
            <a:ext cx="826853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73A6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 </a:t>
            </a:r>
            <a:r>
              <a:rPr lang="en-GB" sz="1400" b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de-GB" altLang="de-GB" sz="1000" dirty="0">
                <a:latin typeface="-webkit-standard"/>
              </a:rPr>
              <a:t>🔴</a:t>
            </a:r>
            <a:r>
              <a:rPr lang="de-GB" altLang="de-GB" sz="14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73A6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Assigned Places	</a:t>
            </a:r>
            <a:r>
              <a:rPr kumimoji="0" lang="en-GB" sz="1000" b="1" i="0" u="none" strike="noStrike" cap="none" spc="0" normalizeH="0" baseline="0" dirty="0">
                <a:ln>
                  <a:noFill/>
                </a:ln>
                <a:solidFill>
                  <a:srgbClr val="073A6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                                 </a:t>
            </a:r>
            <a:r>
              <a:rPr lang="de-GB" altLang="de-GB" sz="1000" dirty="0">
                <a:latin typeface="-webkit-standard"/>
              </a:rPr>
              <a:t>🟡</a:t>
            </a:r>
            <a:r>
              <a:rPr lang="de-GB" altLang="de-GB" sz="10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73A6C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Chosen Futures		       </a:t>
            </a:r>
            <a:r>
              <a:rPr lang="de-GB" altLang="de-GB" sz="1000" dirty="0">
                <a:latin typeface="-webkit-standard"/>
              </a:rPr>
              <a:t>🟢</a:t>
            </a:r>
            <a:r>
              <a:rPr lang="de-GB" altLang="de-GB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GB" altLang="de-GB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400" i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Insights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B76DFB-823F-3810-6C67-32EDA2DD5443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10/12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01D1F8-7C85-BF2D-F833-3F1A32F04DE9}"/>
              </a:ext>
            </a:extLst>
          </p:cNvPr>
          <p:cNvSpPr txBox="1"/>
          <p:nvPr/>
        </p:nvSpPr>
        <p:spPr>
          <a:xfrm>
            <a:off x="3114469" y="2951074"/>
            <a:ext cx="2741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GB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-webkit-standard"/>
              </a:rPr>
              <a:t>⇄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D504B-81C3-B531-D968-37E55C5BABFF}"/>
              </a:ext>
            </a:extLst>
          </p:cNvPr>
          <p:cNvSpPr txBox="1"/>
          <p:nvPr/>
        </p:nvSpPr>
        <p:spPr>
          <a:xfrm>
            <a:off x="6326157" y="2959251"/>
            <a:ext cx="3781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GB" dirty="0">
                <a:solidFill>
                  <a:schemeClr val="bg1">
                    <a:lumMod val="85000"/>
                  </a:schemeClr>
                </a:solidFill>
                <a:latin typeface="-webkit-standard"/>
              </a:rPr>
              <a:t>=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4849-1CBE-9F1C-249A-92C7811A6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A71CE1-2009-8873-B6BE-14B7F83A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Contributions</a:t>
            </a:r>
            <a:endParaRPr lang="en-GB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08E80FA9-3E20-67CF-19F0-E21FB96B4AFC}"/>
              </a:ext>
            </a:extLst>
          </p:cNvPr>
          <p:cNvSpPr txBox="1">
            <a:spLocks/>
          </p:cNvSpPr>
          <p:nvPr/>
        </p:nvSpPr>
        <p:spPr>
          <a:xfrm>
            <a:off x="462408" y="1298965"/>
            <a:ext cx="8387303" cy="1924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hangingPunct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400" b="1" cap="all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Esping-Andersen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formally equal can still reproduce traditional roles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Bourdieu                     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capital can be built, preserved, and mobilized – within structural constraints</a:t>
            </a:r>
            <a:b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Sen &amp; Nussbaum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        agency exists – capabilities remain unequal</a:t>
            </a: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GB" sz="12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2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2AD4D6-3517-7E39-D227-F155F2CE3968}"/>
              </a:ext>
            </a:extLst>
          </p:cNvPr>
          <p:cNvSpPr txBox="1"/>
          <p:nvPr/>
        </p:nvSpPr>
        <p:spPr>
          <a:xfrm>
            <a:off x="8571532" y="5164350"/>
            <a:ext cx="40367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11/12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AE1241AC-7CFF-D410-9B2A-501C68C4562F}"/>
              </a:ext>
            </a:extLst>
          </p:cNvPr>
          <p:cNvSpPr txBox="1">
            <a:spLocks/>
          </p:cNvSpPr>
          <p:nvPr/>
        </p:nvSpPr>
        <p:spPr>
          <a:xfrm>
            <a:off x="441851" y="3075936"/>
            <a:ext cx="9007487" cy="1517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>
              <a:buNone/>
            </a:pPr>
            <a:r>
              <a:rPr lang="de-AT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</a:t>
            </a: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legal full-day childcare 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parental leave reform 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quotas with sanctions </a:t>
            </a:r>
            <a:endParaRPr lang="de-GB" altLang="de-GB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reduce HR bias 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visible role models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career–family planning </a:t>
            </a:r>
            <a:br>
              <a:rPr lang="de-GB" altLang="de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Economy &amp; Society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remain and protect female talent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shared responsibilities at home and in media</a:t>
            </a:r>
            <a:br>
              <a:rPr lang="de-GB" altLang="de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GB" altLang="de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strategic decisions (full-time, partner, childcare, ≤1 return) </a:t>
            </a:r>
            <a:r>
              <a:rPr lang="de-GB" altLang="de-GB" sz="1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de-GB" altLang="de-GB" sz="1200" dirty="0">
                <a:latin typeface="Calibri" panose="020F0502020204030204" pitchFamily="34" charset="0"/>
                <a:cs typeface="Calibri" panose="020F0502020204030204" pitchFamily="34" charset="0"/>
              </a:rPr>
              <a:t> long-term effects (pension, independence)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0EF05F2-893D-9B7F-FD10-17674622C763}"/>
              </a:ext>
            </a:extLst>
          </p:cNvPr>
          <p:cNvSpPr txBox="1">
            <a:spLocks/>
          </p:cNvSpPr>
          <p:nvPr/>
        </p:nvSpPr>
        <p:spPr>
          <a:xfrm>
            <a:off x="3285144" y="4364255"/>
            <a:ext cx="2624548" cy="115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hangingPunct="1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EAC01D6-1240-1D5C-AE1E-AEC55790CE8E}"/>
              </a:ext>
            </a:extLst>
          </p:cNvPr>
          <p:cNvSpPr txBox="1">
            <a:spLocks/>
          </p:cNvSpPr>
          <p:nvPr/>
        </p:nvSpPr>
        <p:spPr>
          <a:xfrm>
            <a:off x="168793" y="4942047"/>
            <a:ext cx="2247236" cy="115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68065AE-D58C-4E2A-1D1A-13FEBDF4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GB" altLang="de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05DD6B-356F-3C8B-6432-A866D697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Reflection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102F9C-C74F-14D5-FA16-51140A9B15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" name="34C3783E-29AE-4784-6A5D-277646237EA8">
            <a:extLst>
              <a:ext uri="{FF2B5EF4-FFF2-40B4-BE49-F238E27FC236}">
                <a16:creationId xmlns:a16="http://schemas.microsoft.com/office/drawing/2014/main" id="{A5196A38-4A7B-F58E-9A50-486A8F2E2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0009F0D-6C11-4BF9-9FB6-34DD0A5BADC5}"/>
            </a:extLst>
          </a:blip>
          <a:stretch>
            <a:fillRect/>
          </a:stretch>
        </p:blipFill>
        <p:spPr>
          <a:xfrm>
            <a:off x="288235" y="2687216"/>
            <a:ext cx="8604669" cy="3027784"/>
          </a:xfrm>
          <a:prstGeom prst="rect">
            <a:avLst/>
          </a:prstGeom>
        </p:spPr>
      </p:pic>
      <p:sp>
        <p:nvSpPr>
          <p:cNvPr id="5" name="Wolke 4">
            <a:extLst>
              <a:ext uri="{FF2B5EF4-FFF2-40B4-BE49-F238E27FC236}">
                <a16:creationId xmlns:a16="http://schemas.microsoft.com/office/drawing/2014/main" id="{FB7FFCFB-0AAD-8262-FC5A-9D30EFA33986}"/>
              </a:ext>
            </a:extLst>
          </p:cNvPr>
          <p:cNvSpPr/>
          <p:nvPr/>
        </p:nvSpPr>
        <p:spPr>
          <a:xfrm>
            <a:off x="462407" y="2857500"/>
            <a:ext cx="5648104" cy="270185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AAB42E-7D12-067F-A25C-1ADD80F18598}"/>
              </a:ext>
            </a:extLst>
          </p:cNvPr>
          <p:cNvSpPr txBox="1"/>
          <p:nvPr/>
        </p:nvSpPr>
        <p:spPr>
          <a:xfrm>
            <a:off x="963909" y="3715049"/>
            <a:ext cx="542811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GB" altLang="de-GB" sz="2000" b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 we want equality for all —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GB" altLang="de-GB" sz="2000" b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are we satisfied when only a few succeed while structures remain unchanged?“</a:t>
            </a:r>
          </a:p>
          <a:p>
            <a:pPr algn="ctr"/>
            <a:r>
              <a:rPr lang="de-DE" sz="2000" b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BFC2E2-E7DA-E3E9-5B09-AD149129EB92}"/>
              </a:ext>
            </a:extLst>
          </p:cNvPr>
          <p:cNvSpPr txBox="1"/>
          <p:nvPr/>
        </p:nvSpPr>
        <p:spPr>
          <a:xfrm>
            <a:off x="4311280" y="2032969"/>
            <a:ext cx="4581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6082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2B3B6-3FC4-E648-A16B-D2EBC7CF1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7B92E1-B7D2-A14F-9A9C-7987EE84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The Austrian Paradox  </a:t>
            </a:r>
          </a:p>
        </p:txBody>
      </p:sp>
      <p:pic>
        <p:nvPicPr>
          <p:cNvPr id="6" name="DE852CFF-9716-4CC4-4A93-E270638732A1">
            <a:extLst>
              <a:ext uri="{FF2B5EF4-FFF2-40B4-BE49-F238E27FC236}">
                <a16:creationId xmlns:a16="http://schemas.microsoft.com/office/drawing/2014/main" id="{811FC719-E70E-8044-A8FE-226938292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185514F6-703A-4252-9F12-185AB07A6519}"/>
            </a:extLst>
          </a:blip>
          <a:stretch>
            <a:fillRect/>
          </a:stretch>
        </p:blipFill>
        <p:spPr>
          <a:xfrm>
            <a:off x="1309158" y="2722968"/>
            <a:ext cx="822226" cy="1132363"/>
          </a:xfrm>
          <a:prstGeom prst="rect">
            <a:avLst/>
          </a:prstGeom>
        </p:spPr>
      </p:pic>
      <p:pic>
        <p:nvPicPr>
          <p:cNvPr id="10" name="34C3783E-29AE-4784-6A5D-277646237EA8">
            <a:extLst>
              <a:ext uri="{FF2B5EF4-FFF2-40B4-BE49-F238E27FC236}">
                <a16:creationId xmlns:a16="http://schemas.microsoft.com/office/drawing/2014/main" id="{6286B161-2945-8146-A25C-F474248F7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0009F0D-6C11-4BF9-9FB6-34DD0A5BADC5}"/>
            </a:extLst>
          </a:blip>
          <a:stretch>
            <a:fillRect/>
          </a:stretch>
        </p:blipFill>
        <p:spPr>
          <a:xfrm>
            <a:off x="3037056" y="2234789"/>
            <a:ext cx="4835232" cy="2108719"/>
          </a:xfrm>
          <a:prstGeom prst="rect">
            <a:avLst/>
          </a:prstGeom>
        </p:spPr>
      </p:pic>
      <p:sp>
        <p:nvSpPr>
          <p:cNvPr id="14" name="TextBox23">
            <a:extLst>
              <a:ext uri="{FF2B5EF4-FFF2-40B4-BE49-F238E27FC236}">
                <a16:creationId xmlns:a16="http://schemas.microsoft.com/office/drawing/2014/main" id="{F7803E5F-B61D-3D42-8A87-F50DF5539F73}"/>
              </a:ext>
            </a:extLst>
          </p:cNvPr>
          <p:cNvSpPr txBox="1"/>
          <p:nvPr/>
        </p:nvSpPr>
        <p:spPr>
          <a:xfrm>
            <a:off x="3266599" y="1750368"/>
            <a:ext cx="4376147" cy="4144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sz="11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52.2% 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tertiary graduates are women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18% 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leadership positions held by women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11.4% 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executive boards </a:t>
            </a:r>
            <a:r>
              <a:rPr lang="de-GB" altLang="de-GB" sz="1000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(EU 2nd lowest)</a:t>
            </a:r>
            <a:endParaRPr lang="de-GB" altLang="de-GB" sz="1000" b="1" i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&gt;50% 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of employed women work part-time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74.5% 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among mothers of children &lt; 15 </a:t>
            </a:r>
            <a:r>
              <a:rPr lang="de-GB" altLang="de-GB" sz="1000" i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(EU 2nd highest)</a:t>
            </a:r>
            <a:endParaRPr lang="de-GB" altLang="de-GB" sz="1000" b="1" i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GB" altLang="de-GB" sz="14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96% </a:t>
            </a:r>
            <a:r>
              <a:rPr lang="de-GB" altLang="de-GB" sz="1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of mothers take 18-24 months of parental leave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GB" sz="120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US" altLang="zh-CN" sz="1400" dirty="0">
              <a:solidFill>
                <a:schemeClr val="tx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23">
            <a:extLst>
              <a:ext uri="{FF2B5EF4-FFF2-40B4-BE49-F238E27FC236}">
                <a16:creationId xmlns:a16="http://schemas.microsoft.com/office/drawing/2014/main" id="{16DC1B59-A40B-EE9C-423F-474A0612E463}"/>
              </a:ext>
            </a:extLst>
          </p:cNvPr>
          <p:cNvSpPr txBox="1"/>
          <p:nvPr/>
        </p:nvSpPr>
        <p:spPr>
          <a:xfrm>
            <a:off x="922335" y="4499447"/>
            <a:ext cx="6540009" cy="1861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de-GB" altLang="de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Formal equality exists — but equality in lived realities does not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GB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GB" sz="120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248" eaLnBrk="0">
              <a:lnSpc>
                <a:spcPct val="113000"/>
              </a:lnSpc>
            </a:pPr>
            <a:endParaRPr lang="en-US" altLang="zh-CN" sz="1400" dirty="0">
              <a:solidFill>
                <a:schemeClr val="tx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644E0-7D78-15EE-4D2B-83A8193C6FE2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1/12</a:t>
            </a:r>
          </a:p>
        </p:txBody>
      </p:sp>
    </p:spTree>
    <p:extLst>
      <p:ext uri="{BB962C8B-B14F-4D97-AF65-F5344CB8AC3E}">
        <p14:creationId xmlns:p14="http://schemas.microsoft.com/office/powerpoint/2010/main" val="34572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C450-0A9B-94C7-8BC3-C1200D5B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DE852CFF-9716-4CC4-4A93-E270638732A1">
            <a:extLst>
              <a:ext uri="{FF2B5EF4-FFF2-40B4-BE49-F238E27FC236}">
                <a16:creationId xmlns:a16="http://schemas.microsoft.com/office/drawing/2014/main" id="{696F3B2E-1332-E7DF-40CA-2AADAD034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185514F6-703A-4252-9F12-185AB07A6519}"/>
            </a:extLst>
          </a:blip>
          <a:stretch>
            <a:fillRect/>
          </a:stretch>
        </p:blipFill>
        <p:spPr>
          <a:xfrm>
            <a:off x="3749774" y="3557508"/>
            <a:ext cx="822226" cy="1132363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CC82EC-0223-968F-0D31-DC23E7DB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38" y="1730339"/>
            <a:ext cx="3710199" cy="29595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this research matters</a:t>
            </a:r>
            <a:endParaRPr lang="en-GB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Gap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formal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lived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realities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Women still 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underrepresented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Quantitative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explains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– not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150" i="1" dirty="0">
              <a:solidFill>
                <a:srgbClr val="374151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F3622E-BF69-6B1E-A636-23645656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Gap and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dirty="0"/>
          </a:p>
        </p:txBody>
      </p:sp>
      <p:pic>
        <p:nvPicPr>
          <p:cNvPr id="5" name="7B9FEBCE-A78D-4C5E-E60A-05548AC88807">
            <a:extLst>
              <a:ext uri="{FF2B5EF4-FFF2-40B4-BE49-F238E27FC236}">
                <a16:creationId xmlns:a16="http://schemas.microsoft.com/office/drawing/2014/main" id="{48A8AB13-84D9-E224-5D14-8DEF7A39D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86A3108-B680-4C59-0EFF-0FF270E88BB0}"/>
            </a:extLst>
          </a:blip>
          <a:stretch>
            <a:fillRect/>
          </a:stretch>
        </p:blipFill>
        <p:spPr>
          <a:xfrm>
            <a:off x="2041301" y="1461370"/>
            <a:ext cx="212136" cy="246608"/>
          </a:xfrm>
          <a:prstGeom prst="rect">
            <a:avLst/>
          </a:prstGeom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06A33AA6-21C6-55E6-AEC3-0B878B1BD7F7}"/>
              </a:ext>
            </a:extLst>
          </p:cNvPr>
          <p:cNvSpPr txBox="1">
            <a:spLocks/>
          </p:cNvSpPr>
          <p:nvPr/>
        </p:nvSpPr>
        <p:spPr>
          <a:xfrm>
            <a:off x="4990096" y="873773"/>
            <a:ext cx="4225206" cy="1983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hangingPunct="1">
              <a:buNone/>
            </a:pP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r>
              <a:rPr lang="de-DE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de-DE" sz="1400" b="1" cap="all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cap="all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still </a:t>
            </a:r>
            <a:r>
              <a:rPr lang="de-DE" sz="1400" b="1" cap="all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don‘t</a:t>
            </a:r>
            <a:r>
              <a:rPr lang="de-DE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cap="all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endParaRPr lang="de-DE" sz="1400" b="1" cap="all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None/>
            </a:pPr>
            <a:endParaRPr lang="de-DE" sz="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&amp; individual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Work–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dynamics</a:t>
            </a:r>
            <a:endParaRPr lang="de-DE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Arial" panose="020B0604020202020204" pitchFamily="34" charset="0"/>
              <a:buChar char="•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9" descr="Abacus outline">
            <a:extLst>
              <a:ext uri="{FF2B5EF4-FFF2-40B4-BE49-F238E27FC236}">
                <a16:creationId xmlns:a16="http://schemas.microsoft.com/office/drawing/2014/main" id="{06171C13-DA56-9CF4-1D8A-0B508506A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5593" y="1461370"/>
            <a:ext cx="266791" cy="266791"/>
          </a:xfrm>
          <a:prstGeom prst="rect">
            <a:avLst/>
          </a:prstGeom>
        </p:spPr>
      </p:pic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057CE054-2653-45B8-6C62-301AC3B3DC4C}"/>
              </a:ext>
            </a:extLst>
          </p:cNvPr>
          <p:cNvSpPr txBox="1">
            <a:spLocks/>
          </p:cNvSpPr>
          <p:nvPr/>
        </p:nvSpPr>
        <p:spPr>
          <a:xfrm>
            <a:off x="1939542" y="3809926"/>
            <a:ext cx="4442690" cy="113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algn="ctr">
              <a:buNone/>
            </a:pPr>
            <a:r>
              <a:rPr lang="de-GB" altLang="de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🎯</a:t>
            </a:r>
            <a:r>
              <a:rPr lang="de-GB" altLang="de-GB" sz="1400" b="1" cap="all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Aim</a:t>
            </a:r>
          </a:p>
          <a:p>
            <a:pPr marL="0" indent="0" algn="ctr">
              <a:buNone/>
            </a:pPr>
            <a:r>
              <a:rPr lang="de-GB" altLang="de-GB" sz="1400" i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 how gendered structures constrain women's careers and how individuals navigate them</a:t>
            </a:r>
          </a:p>
          <a:p>
            <a:pPr marL="0" indent="0" algn="ctr">
              <a:buNone/>
            </a:pPr>
            <a:endParaRPr lang="de-GB" altLang="de-GB" sz="1400" i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1500" i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1500" i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1500" i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sz="1150" i="1" dirty="0">
              <a:solidFill>
                <a:srgbClr val="374151"/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86E552-796D-13D4-7FE7-4D23E4033577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9810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F506E-6E43-DD28-B403-3F52D3A9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0313185-26B0-96C6-739C-E683B32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Research Questions</a:t>
            </a:r>
            <a:endParaRPr lang="en-GB" sz="800" dirty="0"/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62BCC88D-F4ED-28C4-30B5-EC7F69347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83618"/>
              </p:ext>
            </p:extLst>
          </p:nvPr>
        </p:nvGraphicFramePr>
        <p:xfrm>
          <a:off x="462408" y="849110"/>
          <a:ext cx="8122772" cy="4342971"/>
        </p:xfrm>
        <a:graphic>
          <a:graphicData uri="http://schemas.openxmlformats.org/drawingml/2006/table">
            <a:tbl>
              <a:tblPr/>
              <a:tblGrid>
                <a:gridCol w="812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73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600" b="1" i="0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ea typeface="Calibri SemiBol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600" b="1" i="0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ea typeface="Calibri SemiBol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600" b="1" i="0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ea typeface="Calibri SemiBold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600" b="1" i="0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ea typeface="Calibri SemiBold" charset="0"/>
                        <a:cs typeface="Calibri" panose="020F0502020204030204" pitchFamily="34" charset="0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671">
                <a:tc>
                  <a:txBody>
                    <a:bodyPr/>
                    <a:lstStyle/>
                    <a:p>
                      <a:pPr marL="0" indent="-53890" algn="ctr" defTabSz="813732">
                        <a:spcBef>
                          <a:spcPts val="500"/>
                        </a:spcBef>
                        <a:buNone/>
                        <a:defRPr sz="1424"/>
                      </a:pPr>
                      <a:r>
                        <a:rPr lang="en-GB" sz="1600" b="1" i="1" cap="none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“What is the current social and economic place of women in Austrian society, </a:t>
                      </a:r>
                    </a:p>
                    <a:p>
                      <a:pPr marL="0" indent="-53890" algn="ctr" defTabSz="813732">
                        <a:spcBef>
                          <a:spcPts val="500"/>
                        </a:spcBef>
                        <a:buNone/>
                        <a:defRPr sz="1424"/>
                      </a:pPr>
                      <a:r>
                        <a:rPr lang="en-GB" sz="1600" b="1" i="1" cap="none" dirty="0">
                          <a:latin typeface="Calibri" panose="020F0502020204030204" pitchFamily="34" charset="0"/>
                          <a:ea typeface="Helvetica Neue" panose="02000503000000020004" pitchFamily="2" charset="0"/>
                          <a:cs typeface="Calibri" panose="020F0502020204030204" pitchFamily="34" charset="0"/>
                        </a:rPr>
                        <a:t>and what impact does that have on women and society, subsequently affecting the economy?”</a:t>
                      </a:r>
                    </a:p>
                    <a:p>
                      <a:pPr marL="0" indent="-53890" algn="l" defTabSz="813732">
                        <a:spcBef>
                          <a:spcPts val="500"/>
                        </a:spcBef>
                        <a:buNone/>
                        <a:defRPr sz="1424"/>
                      </a:pPr>
                      <a:endParaRPr lang="en-GB" sz="1400" i="1" cap="none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  <a:p>
                      <a:pPr marL="0" indent="-53890" algn="l" defTabSz="813732">
                        <a:spcBef>
                          <a:spcPts val="500"/>
                        </a:spcBef>
                        <a:buNone/>
                        <a:defRPr sz="1424"/>
                      </a:pPr>
                      <a:endParaRPr lang="en-GB" sz="1400" i="1" cap="none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  <a:p>
                      <a:pPr marL="0" indent="-53890" algn="l" defTabSz="813732">
                        <a:spcBef>
                          <a:spcPts val="500"/>
                        </a:spcBef>
                        <a:buNone/>
                        <a:defRPr sz="1424"/>
                      </a:pPr>
                      <a:r>
                        <a:rPr lang="de-GB" sz="1600" b="0" i="0" u="none" strike="noStrike" cap="all" spc="0" baseline="0" dirty="0">
                          <a:solidFill>
                            <a:srgbClr val="073A6C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Sub-Questions: </a:t>
                      </a:r>
                      <a:endParaRPr lang="en-GB" sz="1400" i="1" cap="none" dirty="0"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</a:endParaRPr>
                    </a:p>
                    <a:p>
                      <a:pPr marL="0" indent="-53890" algn="l" defTabSz="813732">
                        <a:spcBef>
                          <a:spcPts val="500"/>
                        </a:spcBef>
                        <a:buNone/>
                        <a:defRPr sz="1424"/>
                      </a:pPr>
                      <a:r>
                        <a:rPr lang="de-DE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1. </a:t>
                      </a:r>
                      <a:r>
                        <a:rPr lang="de-DE" sz="14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Women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conceptualized</a:t>
                      </a:r>
                      <a:b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Barriers</a:t>
                      </a:r>
                      <a:r>
                        <a:rPr lang="de-DE" sz="14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faced</a:t>
                      </a:r>
                      <a:r>
                        <a:rPr lang="de-DE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</a:t>
                      </a:r>
                      <a:b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Barriers</a:t>
                      </a:r>
                      <a:r>
                        <a:rPr lang="de-DE" sz="14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overcome</a:t>
                      </a:r>
                      <a:r>
                        <a:rPr lang="de-DE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</a:t>
                      </a:r>
                      <a:b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Effects</a:t>
                      </a:r>
                      <a:r>
                        <a:rPr lang="de-DE" sz="14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and </a:t>
                      </a:r>
                      <a:r>
                        <a:rPr lang="de-DE" sz="14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consequences</a:t>
                      </a: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228600" marR="0" lvl="3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228600" marR="0" lvl="3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228600" marR="0" lvl="3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Helvetica Neue" panose="02000503000000020004" pitchFamily="2" charset="0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C60B3C3-8617-9E0B-7A5A-70C1B8E9ECB8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766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4E13-DA9F-434E-10CF-5EFB84DB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0FB6B1-9EBC-9B53-682B-1EE4ACD0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Framework</a:t>
            </a:r>
            <a:endParaRPr lang="en-GB" b="0" i="1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5D2DCF6-4C2B-E0C0-3194-E3EDD5BE9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82568"/>
              </p:ext>
            </p:extLst>
          </p:nvPr>
        </p:nvGraphicFramePr>
        <p:xfrm>
          <a:off x="462408" y="1755429"/>
          <a:ext cx="8567292" cy="2638800"/>
        </p:xfrm>
        <a:graphic>
          <a:graphicData uri="http://schemas.openxmlformats.org/drawingml/2006/table">
            <a:tbl>
              <a:tblPr/>
              <a:tblGrid>
                <a:gridCol w="1568615">
                  <a:extLst>
                    <a:ext uri="{9D8B030D-6E8A-4147-A177-3AD203B41FA5}">
                      <a16:colId xmlns:a16="http://schemas.microsoft.com/office/drawing/2014/main" val="1758652219"/>
                    </a:ext>
                  </a:extLst>
                </a:gridCol>
                <a:gridCol w="6998677">
                  <a:extLst>
                    <a:ext uri="{9D8B030D-6E8A-4147-A177-3AD203B41FA5}">
                      <a16:colId xmlns:a16="http://schemas.microsoft.com/office/drawing/2014/main" val="2182455349"/>
                    </a:ext>
                  </a:extLst>
                </a:gridCol>
              </a:tblGrid>
              <a:tr h="611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Welfare State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(Esping-Andersen)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u="none" strike="noStrike" cap="all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Conservative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welfare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states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shape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women’s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life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trajectories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 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→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by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enabling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or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restricting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access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to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resources</a:t>
                      </a:r>
                      <a:endParaRPr lang="de-DE" sz="1100" b="0" i="1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1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95452"/>
                  </a:ext>
                </a:extLst>
              </a:tr>
              <a:tr h="9521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1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800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(Bourdieu) </a:t>
                      </a:r>
                    </a:p>
                  </a:txBody>
                  <a:tcPr marL="54864" marR="54864" marT="54864" marB="54864" anchor="ctr">
                    <a:lnL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1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Capital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accumulation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→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ability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to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mobilize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and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accumulate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capital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under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 social and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structural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conditions</a:t>
                      </a:r>
                      <a:endParaRPr lang="de-DE" sz="1100" b="0" i="1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i="1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02153"/>
                  </a:ext>
                </a:extLst>
              </a:tr>
              <a:tr h="952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CAPABILITIES</a:t>
                      </a:r>
                      <a:endParaRPr lang="en-GB" sz="1100" b="0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(Sen &amp; Nussbaum)</a:t>
                      </a:r>
                    </a:p>
                  </a:txBody>
                  <a:tcPr marL="54864" marR="54864" marT="54864" marB="54864" anchor="ctr">
                    <a:lnL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Agency and real </a:t>
                      </a:r>
                      <a:r>
                        <a:rPr lang="de-DE" sz="11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freedom</a:t>
                      </a:r>
                      <a:r>
                        <a:rPr lang="de-DE" sz="11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→  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whether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and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how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women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exercise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real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choices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  </a:t>
                      </a:r>
                      <a:r>
                        <a:rPr lang="de-DE" sz="11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under</a:t>
                      </a:r>
                      <a:r>
                        <a:rPr lang="de-DE" sz="11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structural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100" b="0" i="1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constraints</a:t>
                      </a:r>
                      <a:r>
                        <a:rPr lang="de-DE" sz="1100" b="0" i="1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</a:p>
                  </a:txBody>
                  <a:tcPr marL="54864" marR="54864" marT="54864" marB="54864" anchor="ctr">
                    <a:lnL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9087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B40AECD0-76AE-8273-CF19-B1C0C0663700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/12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19F4755-04D6-0976-61E4-D3EA66D167BF}"/>
              </a:ext>
            </a:extLst>
          </p:cNvPr>
          <p:cNvGraphicFramePr>
            <a:graphicFrameLocks noGrp="1"/>
          </p:cNvGraphicFramePr>
          <p:nvPr/>
        </p:nvGraphicFramePr>
        <p:xfrm>
          <a:off x="984069" y="1558834"/>
          <a:ext cx="5852160" cy="213360"/>
        </p:xfrm>
        <a:graphic>
          <a:graphicData uri="http://schemas.openxmlformats.org/drawingml/2006/table">
            <a:tbl>
              <a:tblPr/>
              <a:tblGrid>
                <a:gridCol w="5852160">
                  <a:extLst>
                    <a:ext uri="{9D8B030D-6E8A-4147-A177-3AD203B41FA5}">
                      <a16:colId xmlns:a16="http://schemas.microsoft.com/office/drawing/2014/main" val="1787556203"/>
                    </a:ext>
                  </a:extLst>
                </a:gridCol>
              </a:tblGrid>
              <a:tr h="2090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ysDashDotDot"/>
                    </a:lnL>
                    <a:lnR w="3175" cmpd="sng">
                      <a:solidFill>
                        <a:schemeClr val="bg1"/>
                      </a:solidFill>
                      <a:prstDash val="sysDashDotDot"/>
                    </a:lnR>
                    <a:lnT w="3175" cmpd="sng">
                      <a:solidFill>
                        <a:schemeClr val="bg1"/>
                      </a:solidFill>
                      <a:prstDash val="sysDashDotDot"/>
                    </a:lnT>
                    <a:lnB w="3175" cmpd="sng">
                      <a:solidFill>
                        <a:schemeClr val="bg1"/>
                      </a:solidFill>
                      <a:prstDash val="sysDashDot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86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4023E8-1065-1459-82A2-3B077FD0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de-AT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GB" b="0" dirty="0"/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76E116F6-603C-7A6A-1377-8F08B8B4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40651"/>
              </p:ext>
            </p:extLst>
          </p:nvPr>
        </p:nvGraphicFramePr>
        <p:xfrm>
          <a:off x="462407" y="1591541"/>
          <a:ext cx="7862885" cy="2739159"/>
        </p:xfrm>
        <a:graphic>
          <a:graphicData uri="http://schemas.openxmlformats.org/drawingml/2006/table">
            <a:tbl>
              <a:tblPr/>
              <a:tblGrid>
                <a:gridCol w="145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05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ea typeface="Calibri SemiBold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 marL="54864" marR="54864" marT="54864" marB="54864"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Qualitative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, semi-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structured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interviews</a:t>
                      </a:r>
                      <a:endParaRPr lang="de-DE" sz="1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5274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 marL="54864" marR="54864" marT="54864" marB="54864"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N=59, </a:t>
                      </a:r>
                      <a:r>
                        <a:rPr lang="de-GB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41 top-female leaders, 13 top-male leaders,  5 political top-decision makers (major parties)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AnalysIS</a:t>
                      </a:r>
                      <a:endParaRPr lang="en-US" sz="1200" b="1" dirty="0">
                        <a:solidFill>
                          <a:srgbClr val="073A6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4864" marR="54864" marT="54864" marB="54864"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Qualitative Content Analysis (Mayring &amp; Kuckartz)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, 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deductive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–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inductive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category</a:t>
                      </a:r>
                      <a:r>
                        <a:rPr lang="de-DE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2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development</a:t>
                      </a:r>
                      <a:endParaRPr lang="de-DE" sz="1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738213"/>
                  </a:ext>
                </a:extLst>
              </a:tr>
              <a:tr h="63703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73A6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Focus</a:t>
                      </a:r>
                    </a:p>
                  </a:txBody>
                  <a:tcPr marL="54864" marR="54864" marT="54864" marB="54864" anchor="ctr">
                    <a:lnL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Lived</a:t>
                      </a:r>
                      <a:r>
                        <a:rPr lang="de-DE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2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leadership</a:t>
                      </a:r>
                      <a:r>
                        <a:rPr lang="de-DE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 </a:t>
                      </a:r>
                      <a:r>
                        <a:rPr lang="de-DE" sz="1200" b="1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Verdana"/>
                        </a:rPr>
                        <a:t>pathways</a:t>
                      </a:r>
                      <a:endParaRPr lang="de-DE" sz="12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Verdana"/>
                      </a:endParaRPr>
                    </a:p>
                  </a:txBody>
                  <a:tcPr marL="54864" marR="54864" marT="54864" marB="54864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4B08A88-1549-22CE-AB97-218091C756AA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5/12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E5CA949-7F02-81F7-FD37-6B005936BF38}"/>
              </a:ext>
            </a:extLst>
          </p:cNvPr>
          <p:cNvSpPr/>
          <p:nvPr/>
        </p:nvSpPr>
        <p:spPr>
          <a:xfrm>
            <a:off x="427146" y="4795020"/>
            <a:ext cx="7933406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300D90C-8106-6158-FC71-9273CDC40763}"/>
              </a:ext>
            </a:extLst>
          </p:cNvPr>
          <p:cNvSpPr/>
          <p:nvPr/>
        </p:nvSpPr>
        <p:spPr>
          <a:xfrm>
            <a:off x="255640" y="3155913"/>
            <a:ext cx="206767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54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0970-F872-BB7F-4D12-F8EC0B83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18B48A-48B0-9D53-093F-9860C532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Results:</a:t>
            </a:r>
            <a:r>
              <a:rPr lang="en-GB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Situation of Women in Austria </a:t>
            </a:r>
            <a:endParaRPr lang="en-GB" b="0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8B5D14F6-6F94-F2CD-DC14-5C7A2955FC72}"/>
              </a:ext>
            </a:extLst>
          </p:cNvPr>
          <p:cNvSpPr txBox="1">
            <a:spLocks/>
          </p:cNvSpPr>
          <p:nvPr/>
        </p:nvSpPr>
        <p:spPr>
          <a:xfrm>
            <a:off x="714323" y="3974694"/>
            <a:ext cx="6962122" cy="2625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algn="ctr">
              <a:buNone/>
            </a:pPr>
            <a:r>
              <a:rPr lang="de-DE" sz="140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GB" altLang="de-GB" sz="140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ormal equality exists in education and law — but it ends with (potential) motherhood</a:t>
            </a:r>
            <a:endParaRPr lang="de-DE" sz="1400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“Women go into the delivery room in 2023 and come out in 1985” 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(IPW40)</a:t>
            </a:r>
            <a:endParaRPr lang="en-GB" sz="1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hangingPunct="1">
              <a:spcBef>
                <a:spcPts val="0"/>
              </a:spcBef>
              <a:buClrTx/>
              <a:buSzTx/>
              <a:buNone/>
              <a:defRPr/>
            </a:pPr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hangingPunct="1">
              <a:spcBef>
                <a:spcPts val="0"/>
              </a:spcBef>
              <a:buClrTx/>
              <a:buSzTx/>
              <a:buNone/>
              <a:defRPr/>
            </a:pPr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hangingPunct="1">
              <a:spcBef>
                <a:spcPts val="0"/>
              </a:spcBef>
              <a:buClrTx/>
              <a:buSzTx/>
              <a:buNone/>
              <a:defRPr/>
            </a:pPr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hangingPunct="1">
              <a:spcBef>
                <a:spcPts val="0"/>
              </a:spcBef>
              <a:buClrTx/>
              <a:buSzTx/>
              <a:buNone/>
              <a:defRPr/>
            </a:pPr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GB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GB" sz="1200" dirty="0"/>
          </a:p>
          <a:p>
            <a:pPr>
              <a:buFont typeface="Arial" panose="020B0604020202020204" pitchFamily="34" charset="0"/>
              <a:buChar char="•"/>
            </a:pPr>
            <a:endParaRPr lang="en-GB" sz="1200" b="1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GB" sz="1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2E408B3-AF6A-EC52-6FE9-08885D433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448096"/>
              </p:ext>
            </p:extLst>
          </p:nvPr>
        </p:nvGraphicFramePr>
        <p:xfrm>
          <a:off x="714323" y="1439240"/>
          <a:ext cx="4406317" cy="180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4BC79DC-D6CF-F9BB-44E7-A168992EE3FD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6/12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AE1DDB-DAB9-02EA-DBCC-DBBB11F9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292" y="3655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52C040EB-B8C6-58C6-D6C0-313333885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70831"/>
              </p:ext>
            </p:extLst>
          </p:nvPr>
        </p:nvGraphicFramePr>
        <p:xfrm>
          <a:off x="3455525" y="1486687"/>
          <a:ext cx="5019920" cy="148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C4B693ED-4765-1ABC-0683-0DC0B50CC45E}"/>
              </a:ext>
            </a:extLst>
          </p:cNvPr>
          <p:cNvSpPr/>
          <p:nvPr/>
        </p:nvSpPr>
        <p:spPr>
          <a:xfrm>
            <a:off x="4355123" y="3128647"/>
            <a:ext cx="319478" cy="500921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1F5015-255D-501A-F8AB-1D20013BF4E9}"/>
              </a:ext>
            </a:extLst>
          </p:cNvPr>
          <p:cNvSpPr txBox="1"/>
          <p:nvPr/>
        </p:nvSpPr>
        <p:spPr>
          <a:xfrm>
            <a:off x="6936586" y="2839389"/>
            <a:ext cx="1598001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59 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interviewees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A71ACF-83EE-2911-0860-97D6539139FB}"/>
              </a:ext>
            </a:extLst>
          </p:cNvPr>
          <p:cNvSpPr txBox="1"/>
          <p:nvPr/>
        </p:nvSpPr>
        <p:spPr>
          <a:xfrm>
            <a:off x="2597383" y="2928592"/>
            <a:ext cx="1598001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59 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interviewees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72B6F-BC87-E76A-998A-193ADEA67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C2F52E-FEF8-80D1-2056-01411BCC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767" y="1120037"/>
            <a:ext cx="3198374" cy="3853907"/>
          </a:xfrm>
        </p:spPr>
        <p:txBody>
          <a:bodyPr>
            <a:normAutofit/>
          </a:bodyPr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b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b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525AF6-85E6-2143-D8EB-53DB369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Results: </a:t>
            </a:r>
            <a:r>
              <a:rPr lang="en-GB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Level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133F6588-FB7C-0D22-64DF-8233923CA9D9}"/>
              </a:ext>
            </a:extLst>
          </p:cNvPr>
          <p:cNvSpPr txBox="1">
            <a:spLocks/>
          </p:cNvSpPr>
          <p:nvPr/>
        </p:nvSpPr>
        <p:spPr>
          <a:xfrm>
            <a:off x="558820" y="1144836"/>
            <a:ext cx="3420985" cy="267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>
              <a:buNone/>
            </a:pPr>
            <a:endParaRPr lang="en-GB" sz="1000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noProof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Women‘s Promotion Measures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1" noProof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 panose="020F0502020204030204" pitchFamily="34" charset="0"/>
                <a:cs typeface="Calibri" panose="020F0502020204030204" pitchFamily="34" charset="0"/>
              </a:rPr>
              <a:t>Career-family planning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 panose="020F0502020204030204" pitchFamily="34" charset="0"/>
                <a:cs typeface="Calibri" panose="020F0502020204030204" pitchFamily="34" charset="0"/>
              </a:rPr>
              <a:t>Internal childcare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 panose="020F0502020204030204" pitchFamily="34" charset="0"/>
                <a:cs typeface="Calibri" panose="020F0502020204030204" pitchFamily="34" charset="0"/>
              </a:rPr>
              <a:t>Encouragement to apply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 panose="020F0502020204030204" pitchFamily="34" charset="0"/>
                <a:cs typeface="Calibri" panose="020F0502020204030204" pitchFamily="34" charset="0"/>
              </a:rPr>
              <a:t>Role models, mentoring</a:t>
            </a:r>
          </a:p>
          <a:p>
            <a:pPr>
              <a:buFontTx/>
              <a:buChar char="-"/>
            </a:pPr>
            <a:endParaRPr lang="en-GB" sz="1000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Arial" panose="020B0604020202020204" pitchFamily="34" charset="0"/>
              <a:buChar char="•"/>
            </a:pPr>
            <a:endParaRPr lang="en-GB" sz="10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53A481-3CE6-0BA8-F4E0-019DE324EF27}"/>
              </a:ext>
            </a:extLst>
          </p:cNvPr>
          <p:cNvSpPr txBox="1"/>
          <p:nvPr/>
        </p:nvSpPr>
        <p:spPr>
          <a:xfrm>
            <a:off x="462408" y="3720965"/>
            <a:ext cx="3553001" cy="353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de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7BAAAD-8A46-C799-7B0C-2324BDB34CBF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7/12</a:t>
            </a: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CC3169CD-DE5A-A91C-CF95-5FC6CCAC38B5}"/>
              </a:ext>
            </a:extLst>
          </p:cNvPr>
          <p:cNvSpPr txBox="1">
            <a:spLocks/>
          </p:cNvSpPr>
          <p:nvPr/>
        </p:nvSpPr>
        <p:spPr>
          <a:xfrm>
            <a:off x="4451483" y="1139522"/>
            <a:ext cx="4133697" cy="159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66700" marR="0" indent="-2667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557953" marR="0" indent="-291253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853395" marR="0" indent="-312057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163637" marR="0" indent="-355600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1429279" marR="0" indent="-351366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▪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46862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2925780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382934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840087" marR="0" indent="-182861" algn="l" defTabSz="914306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GB" b="1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 Barriers Persist</a:t>
            </a:r>
          </a:p>
          <a:p>
            <a:pPr marL="0" indent="0">
              <a:buNone/>
            </a:pPr>
            <a:endParaRPr lang="de-DE" sz="800" b="1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biases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/Self-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withdrawal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Primary 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childcare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Long parental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-time</a:t>
            </a:r>
          </a:p>
          <a:p>
            <a:pPr marL="0" indent="0">
              <a:buNone/>
            </a:pP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475381E-9AE3-7E75-9B42-837727390C13}"/>
              </a:ext>
            </a:extLst>
          </p:cNvPr>
          <p:cNvCxnSpPr>
            <a:cxnSpLocks/>
          </p:cNvCxnSpPr>
          <p:nvPr/>
        </p:nvCxnSpPr>
        <p:spPr>
          <a:xfrm flipV="1">
            <a:off x="3961976" y="1530626"/>
            <a:ext cx="0" cy="1615986"/>
          </a:xfrm>
          <a:prstGeom prst="line">
            <a:avLst/>
          </a:prstGeom>
          <a:noFill/>
          <a:ln w="12700" cap="flat">
            <a:solidFill>
              <a:schemeClr val="accent6">
                <a:lumMod val="40000"/>
                <a:lumOff val="60000"/>
              </a:schemeClr>
            </a:solidFill>
            <a:prstDash val="lg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E00477B-DCB5-93D8-135D-A5A077DDCF82}"/>
              </a:ext>
            </a:extLst>
          </p:cNvPr>
          <p:cNvSpPr txBox="1"/>
          <p:nvPr/>
        </p:nvSpPr>
        <p:spPr>
          <a:xfrm>
            <a:off x="1800477" y="3720965"/>
            <a:ext cx="7112767" cy="1000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de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“At a certain age (…) she will become pregnant and be out is high“ 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(IPW30)</a:t>
            </a: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“They accept the position and then step back again” 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(IPM04)</a:t>
            </a:r>
            <a:br>
              <a:rPr lang="de-DE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“Women stuck in part-time—and then wonder why they never return to their former or higher role”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(IPM01)</a:t>
            </a:r>
            <a:endParaRPr lang="de-DE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D627C1-AC98-1CFE-A64C-BAD91ABD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E1446D-27F5-BCEE-DB5E-2D4F789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Results: </a:t>
            </a:r>
            <a:r>
              <a:rPr lang="de-AT" sz="2200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Level – </a:t>
            </a:r>
            <a:r>
              <a:rPr lang="de-AT" sz="2200" b="0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de-AT" sz="2200" b="0" dirty="0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b="0" dirty="0" err="1">
                <a:solidFill>
                  <a:srgbClr val="073A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faced</a:t>
            </a:r>
            <a:endParaRPr lang="en-GB" sz="2200" b="0" dirty="0">
              <a:solidFill>
                <a:srgbClr val="073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DC4397-CC11-9ACF-5C69-75FA7464A3B1}"/>
              </a:ext>
            </a:extLst>
          </p:cNvPr>
          <p:cNvSpPr txBox="1"/>
          <p:nvPr/>
        </p:nvSpPr>
        <p:spPr>
          <a:xfrm>
            <a:off x="4549140" y="2481440"/>
            <a:ext cx="4036040" cy="140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“Because of my gender (…) I get devalued (…), pushed into a corner </a:t>
            </a:r>
            <a:r>
              <a:rPr lang="de-GB" altLang="de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especially when I became a  mother (…) and in early years” 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(IPW24)</a:t>
            </a:r>
            <a:endParaRPr lang="de-GB" sz="5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“Woman who does a lot, is very active—some people don’t like that, and they intervene (...) block (...) erase (...) hinder” </a:t>
            </a:r>
            <a:r>
              <a:rPr lang="en-GB" sz="500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(IPW17)</a:t>
            </a:r>
          </a:p>
          <a:p>
            <a:endParaRPr lang="en-GB" sz="5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7B75A4-E5F3-4B63-62F4-8F0765A9CEBF}"/>
              </a:ext>
            </a:extLst>
          </p:cNvPr>
          <p:cNvSpPr txBox="1"/>
          <p:nvPr/>
        </p:nvSpPr>
        <p:spPr>
          <a:xfrm>
            <a:off x="2785128" y="3781797"/>
            <a:ext cx="2194560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59 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interviewees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7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mentions</a:t>
            </a:r>
            <a:r>
              <a:rPr lang="de-DE" sz="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7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3CA9FB-E11A-6A76-556A-6A2ECC8BC1CA}"/>
              </a:ext>
            </a:extLst>
          </p:cNvPr>
          <p:cNvSpPr txBox="1"/>
          <p:nvPr/>
        </p:nvSpPr>
        <p:spPr>
          <a:xfrm>
            <a:off x="8585180" y="5164350"/>
            <a:ext cx="86415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Verdana"/>
              </a:rPr>
              <a:t>/12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B9BA970-C210-CD18-F756-B520906E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82208"/>
              </p:ext>
            </p:extLst>
          </p:nvPr>
        </p:nvGraphicFramePr>
        <p:xfrm>
          <a:off x="788251" y="1636548"/>
          <a:ext cx="4700435" cy="234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41685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U 16:10">
  <a:themeElements>
    <a:clrScheme name="WU 16: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0000FF"/>
      </a:hlink>
      <a:folHlink>
        <a:srgbClr val="FF00FF"/>
      </a:folHlink>
    </a:clrScheme>
    <a:fontScheme name="WU 16:10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WU 16: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 Neu ENtwurf_22 may" id="{AFAF0C9A-6B4E-4F42-9967-4C96285A895C}" vid="{A6A9C8F8-44A1-334B-B550-5960A9C37350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 Neu ENtwurf_22 may" id="{AFAF0C9A-6B4E-4F42-9967-4C96285A895C}" vid="{F572040D-2BB6-584F-B2A1-0BABD2080DDD}"/>
    </a:ext>
  </a:extLst>
</a:theme>
</file>

<file path=ppt/theme/theme3.xml><?xml version="1.0" encoding="utf-8"?>
<a:theme xmlns:a="http://schemas.openxmlformats.org/drawingml/2006/main" name="WU 16:10">
  <a:themeElements>
    <a:clrScheme name="WU 16:1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0000FF"/>
      </a:hlink>
      <a:folHlink>
        <a:srgbClr val="FF00FF"/>
      </a:folHlink>
    </a:clrScheme>
    <a:fontScheme name="WU 16:10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WU 16: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C55844-7537-D844-B84B-37A403E5EAEF}">
  <we:reference id="wa200005566" version="3.0.0.2" store="de-DE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WU 16:10</Template>
  <TotalTime>0</TotalTime>
  <Words>2233</Words>
  <Application>Microsoft Macintosh PowerPoint</Application>
  <PresentationFormat>Bildschirmpräsentation (16:10)</PresentationFormat>
  <Paragraphs>332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-webkit-standard</vt:lpstr>
      <vt:lpstr>Aptos Display</vt:lpstr>
      <vt:lpstr>Arial</vt:lpstr>
      <vt:lpstr>Calibri</vt:lpstr>
      <vt:lpstr>Calibri Light</vt:lpstr>
      <vt:lpstr>Georgia</vt:lpstr>
      <vt:lpstr>Times New Roman</vt:lpstr>
      <vt:lpstr>Verdana</vt:lpstr>
      <vt:lpstr>WU 16:10</vt:lpstr>
      <vt:lpstr>Midnight</vt:lpstr>
      <vt:lpstr>Assigned Places, Chosen Futures: Gendered Leadership Pathways in a Conservative  Welfare State – The Case of Austria  </vt:lpstr>
      <vt:lpstr>1. The Austrian Paradox  </vt:lpstr>
      <vt:lpstr>2. Relevance, Gap and Aim </vt:lpstr>
      <vt:lpstr>3. Research Questions</vt:lpstr>
      <vt:lpstr>4. Theoretical Framework</vt:lpstr>
      <vt:lpstr>5. Methodology</vt:lpstr>
      <vt:lpstr>4. Results: General Situation of Women in Austria </vt:lpstr>
      <vt:lpstr>4. Results: Organizational Level</vt:lpstr>
      <vt:lpstr>4. Results: Individual Level – Barriers faced</vt:lpstr>
      <vt:lpstr>4. Results: Individual Level – Overcoming Barriers</vt:lpstr>
      <vt:lpstr>5. Conclusion </vt:lpstr>
      <vt:lpstr>6. Contributions</vt:lpstr>
      <vt:lpstr>Closing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Stauffer, Lisa-Marie</dc:creator>
  <cp:lastModifiedBy>Stauffer Lisa-Marie</cp:lastModifiedBy>
  <cp:revision>145</cp:revision>
  <dcterms:created xsi:type="dcterms:W3CDTF">2025-05-23T14:58:36Z</dcterms:created>
  <dcterms:modified xsi:type="dcterms:W3CDTF">2026-03-10T13:22:00Z</dcterms:modified>
</cp:coreProperties>
</file>