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3" r:id="rId5"/>
    <p:sldId id="259" r:id="rId6"/>
    <p:sldId id="260" r:id="rId7"/>
    <p:sldId id="261" r:id="rId8"/>
    <p:sldId id="262" r:id="rId9"/>
    <p:sldId id="267" r:id="rId10"/>
    <p:sldId id="268" r:id="rId11"/>
    <p:sldId id="269" r:id="rId12"/>
    <p:sldId id="270" r:id="rId13"/>
    <p:sldId id="271" r:id="rId14"/>
    <p:sldId id="272" r:id="rId15"/>
    <p:sldId id="285" r:id="rId16"/>
    <p:sldId id="284" r:id="rId17"/>
    <p:sldId id="274" r:id="rId18"/>
    <p:sldId id="275" r:id="rId19"/>
    <p:sldId id="288" r:id="rId20"/>
    <p:sldId id="276" r:id="rId21"/>
    <p:sldId id="281" r:id="rId22"/>
    <p:sldId id="283" r:id="rId23"/>
    <p:sldId id="280"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5bMY%20COMPUTER\%5b1\NASHROMEBI1\STATIEBI\samecniero\%5b99999\%5b%5b%20Nashromebi%20-%20%20project\%5b%5b%20%5b%20diversity%20revistia\%5bWB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MART%2034\Downloads\Researche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MART%2034\Downloads\Researche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MART%2034\Downloads\Researcher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b="1" dirty="0"/>
              <a:t>Diagram 2. Number of Persons working on R&amp;D by Status</a:t>
            </a:r>
          </a:p>
          <a:p>
            <a:pPr>
              <a:defRPr b="1"/>
            </a:pPr>
            <a:r>
              <a:rPr lang="en-US" b="1" dirty="0"/>
              <a:t>(persons) </a:t>
            </a:r>
          </a:p>
        </c:rich>
      </c:tx>
      <c:layout>
        <c:manualLayout>
          <c:xMode val="edge"/>
          <c:yMode val="edge"/>
          <c:x val="0.20662910898122627"/>
          <c:y val="8.8006086972188691E-3"/>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6223196632748701E-2"/>
          <c:y val="0.24095546891999206"/>
          <c:w val="0.95482546201232033"/>
          <c:h val="0.54693934589234372"/>
        </c:manualLayout>
      </c:layout>
      <c:barChart>
        <c:barDir val="col"/>
        <c:grouping val="clustered"/>
        <c:varyColors val="0"/>
        <c:ser>
          <c:idx val="0"/>
          <c:order val="0"/>
          <c:tx>
            <c:strRef>
              <c:f>Sheet2!$E$3</c:f>
              <c:strCache>
                <c:ptCount val="1"/>
                <c:pt idx="0">
                  <c:v>Women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Sheet2!$D$4:$D$6</c:f>
              <c:strCache>
                <c:ptCount val="3"/>
                <c:pt idx="0">
                  <c:v>Researchers</c:v>
                </c:pt>
                <c:pt idx="1">
                  <c:v>Technicians and equivalent staff</c:v>
                </c:pt>
                <c:pt idx="2">
                  <c:v>Other supporting staff</c:v>
                </c:pt>
              </c:strCache>
            </c:strRef>
          </c:cat>
          <c:val>
            <c:numRef>
              <c:f>Sheet2!$E$4:$E$6</c:f>
              <c:numCache>
                <c:formatCode>General</c:formatCode>
                <c:ptCount val="3"/>
                <c:pt idx="0">
                  <c:v>7732</c:v>
                </c:pt>
                <c:pt idx="1">
                  <c:v>715</c:v>
                </c:pt>
                <c:pt idx="2">
                  <c:v>489</c:v>
                </c:pt>
              </c:numCache>
            </c:numRef>
          </c:val>
          <c:extLst>
            <c:ext xmlns:c16="http://schemas.microsoft.com/office/drawing/2014/chart" uri="{C3380CC4-5D6E-409C-BE32-E72D297353CC}">
              <c16:uniqueId val="{00000000-7D8A-450E-ACB8-31703F5BF952}"/>
            </c:ext>
          </c:extLst>
        </c:ser>
        <c:ser>
          <c:idx val="1"/>
          <c:order val="1"/>
          <c:tx>
            <c:strRef>
              <c:f>Sheet2!$F$3</c:f>
              <c:strCache>
                <c:ptCount val="1"/>
                <c:pt idx="0">
                  <c:v>Men</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Sheet2!$D$4:$D$6</c:f>
              <c:strCache>
                <c:ptCount val="3"/>
                <c:pt idx="0">
                  <c:v>Researchers</c:v>
                </c:pt>
                <c:pt idx="1">
                  <c:v>Technicians and equivalent staff</c:v>
                </c:pt>
                <c:pt idx="2">
                  <c:v>Other supporting staff</c:v>
                </c:pt>
              </c:strCache>
            </c:strRef>
          </c:cat>
          <c:val>
            <c:numRef>
              <c:f>Sheet2!$F$4:$F$6</c:f>
              <c:numCache>
                <c:formatCode>General</c:formatCode>
                <c:ptCount val="3"/>
                <c:pt idx="0">
                  <c:v>6314</c:v>
                </c:pt>
                <c:pt idx="1">
                  <c:v>560</c:v>
                </c:pt>
                <c:pt idx="2">
                  <c:v>381</c:v>
                </c:pt>
              </c:numCache>
            </c:numRef>
          </c:val>
          <c:extLst>
            <c:ext xmlns:c16="http://schemas.microsoft.com/office/drawing/2014/chart" uri="{C3380CC4-5D6E-409C-BE32-E72D297353CC}">
              <c16:uniqueId val="{00000001-7D8A-450E-ACB8-31703F5BF952}"/>
            </c:ext>
          </c:extLst>
        </c:ser>
        <c:dLbls>
          <c:dLblPos val="outEnd"/>
          <c:showLegendKey val="0"/>
          <c:showVal val="1"/>
          <c:showCatName val="0"/>
          <c:showSerName val="0"/>
          <c:showPercent val="0"/>
          <c:showBubbleSize val="0"/>
        </c:dLbls>
        <c:gapWidth val="219"/>
        <c:overlap val="-27"/>
        <c:axId val="1489282016"/>
        <c:axId val="1489281184"/>
      </c:barChart>
      <c:catAx>
        <c:axId val="148928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89281184"/>
        <c:crosses val="autoZero"/>
        <c:auto val="1"/>
        <c:lblAlgn val="ctr"/>
        <c:lblOffset val="100"/>
        <c:noMultiLvlLbl val="0"/>
      </c:catAx>
      <c:valAx>
        <c:axId val="14892811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89282016"/>
        <c:crosses val="autoZero"/>
        <c:crossBetween val="between"/>
      </c:valAx>
      <c:spPr>
        <a:noFill/>
        <a:ln>
          <a:noFill/>
        </a:ln>
        <a:effectLst/>
      </c:spPr>
    </c:plotArea>
    <c:legend>
      <c:legendPos val="b"/>
      <c:layout>
        <c:manualLayout>
          <c:xMode val="edge"/>
          <c:yMode val="edge"/>
          <c:x val="0.44996039616206701"/>
          <c:y val="0.29674486157790897"/>
          <c:w val="0.18153818927922918"/>
          <c:h val="0.1832970445516037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lgn="just">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ysClr val="windowText" lastClr="000000"/>
                </a:solidFill>
                <a:latin typeface="+mn-lt"/>
                <a:ea typeface="+mn-ea"/>
                <a:cs typeface="+mn-cs"/>
              </a:defRPr>
            </a:pPr>
            <a:r>
              <a:rPr lang="en-US" b="1"/>
              <a:t>Diagram 3. Number of Researchers by Level of Education -2024 (persons)</a:t>
            </a:r>
          </a:p>
        </c:rich>
      </c:tx>
      <c:layout>
        <c:manualLayout>
          <c:xMode val="edge"/>
          <c:yMode val="edge"/>
          <c:x val="0.11705882352941177"/>
          <c:y val="0"/>
        </c:manualLayout>
      </c:layout>
      <c:overlay val="0"/>
      <c:spPr>
        <a:noFill/>
        <a:ln>
          <a:noFill/>
        </a:ln>
        <a:effectLst/>
      </c:spPr>
      <c:txPr>
        <a:bodyPr rot="0" spcFirstLastPara="1" vertOverflow="ellipsis" vert="horz" wrap="square" anchor="ctr" anchorCtr="1"/>
        <a:lstStyle/>
        <a:p>
          <a:pPr>
            <a:defRPr sz="2160" b="1"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2.4886877828054297E-2"/>
          <c:y val="0.22662037037037036"/>
          <c:w val="0.95022624434389136"/>
          <c:h val="0.56995535746309867"/>
        </c:manualLayout>
      </c:layout>
      <c:barChart>
        <c:barDir val="col"/>
        <c:grouping val="clustered"/>
        <c:varyColors val="0"/>
        <c:ser>
          <c:idx val="0"/>
          <c:order val="0"/>
          <c:tx>
            <c:strRef>
              <c:f>[Researchers.xlsx]Sheet1!$C$2</c:f>
              <c:strCache>
                <c:ptCount val="1"/>
                <c:pt idx="0">
                  <c:v>Women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manualLayout>
                  <c:x val="0"/>
                  <c:y val="1.84492563429570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93-4E92-A8BE-D82FE85F0DA6}"/>
                </c:ext>
              </c:extLst>
            </c:dLbl>
            <c:dLbl>
              <c:idx val="1"/>
              <c:layout>
                <c:manualLayout>
                  <c:x val="-6.7873303167421233E-3"/>
                  <c:y val="9.18999708369787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93-4E92-A8BE-D82FE85F0DA6}"/>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[Researchers.xlsx]Sheet1!$B$3:$B$6</c:f>
              <c:strCache>
                <c:ptCount val="4"/>
                <c:pt idx="0">
                  <c:v>Doctoral or equivalent (ISCED 8)</c:v>
                </c:pt>
                <c:pt idx="1">
                  <c:v>Master's or equivalent (ISCED 7)</c:v>
                </c:pt>
                <c:pt idx="2">
                  <c:v>Bachelor's or equivalent (ISCED 6)</c:v>
                </c:pt>
                <c:pt idx="3">
                  <c:v>Short-cycle tertiary (ISCED 5/4)</c:v>
                </c:pt>
              </c:strCache>
            </c:strRef>
          </c:cat>
          <c:val>
            <c:numRef>
              <c:f>[Researchers.xlsx]Sheet1!$C$3:$C$6</c:f>
              <c:numCache>
                <c:formatCode>#\ ##0</c:formatCode>
                <c:ptCount val="4"/>
                <c:pt idx="0">
                  <c:v>5220</c:v>
                </c:pt>
                <c:pt idx="1">
                  <c:v>2313</c:v>
                </c:pt>
                <c:pt idx="2">
                  <c:v>197</c:v>
                </c:pt>
                <c:pt idx="3">
                  <c:v>2</c:v>
                </c:pt>
              </c:numCache>
            </c:numRef>
          </c:val>
          <c:extLst>
            <c:ext xmlns:c16="http://schemas.microsoft.com/office/drawing/2014/chart" uri="{C3380CC4-5D6E-409C-BE32-E72D297353CC}">
              <c16:uniqueId val="{00000002-3693-4E92-A8BE-D82FE85F0DA6}"/>
            </c:ext>
          </c:extLst>
        </c:ser>
        <c:ser>
          <c:idx val="1"/>
          <c:order val="1"/>
          <c:tx>
            <c:strRef>
              <c:f>[Researchers.xlsx]Sheet1!$D$2</c:f>
              <c:strCache>
                <c:ptCount val="1"/>
                <c:pt idx="0">
                  <c:v>Men</c:v>
                </c:pt>
              </c:strCache>
            </c:strRef>
          </c:tx>
          <c:spPr>
            <a:solidFill>
              <a:srgbClr val="C00000"/>
            </a:solidFill>
            <a:ln>
              <a:noFill/>
            </a:ln>
            <a:effectLst/>
          </c:spPr>
          <c:invertIfNegative val="0"/>
          <c:dLbls>
            <c:dLbl>
              <c:idx val="0"/>
              <c:layout>
                <c:manualLayout>
                  <c:x val="0"/>
                  <c:y val="-4.69889180519105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93-4E92-A8BE-D82FE85F0DA6}"/>
                </c:ext>
              </c:extLst>
            </c:dLbl>
            <c:dLbl>
              <c:idx val="1"/>
              <c:layout>
                <c:manualLayout>
                  <c:x val="0"/>
                  <c:y val="4.56036745406824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93-4E92-A8BE-D82FE85F0DA6}"/>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[Researchers.xlsx]Sheet1!$B$3:$B$6</c:f>
              <c:strCache>
                <c:ptCount val="4"/>
                <c:pt idx="0">
                  <c:v>Doctoral or equivalent (ISCED 8)</c:v>
                </c:pt>
                <c:pt idx="1">
                  <c:v>Master's or equivalent (ISCED 7)</c:v>
                </c:pt>
                <c:pt idx="2">
                  <c:v>Bachelor's or equivalent (ISCED 6)</c:v>
                </c:pt>
                <c:pt idx="3">
                  <c:v>Short-cycle tertiary (ISCED 5/4)</c:v>
                </c:pt>
              </c:strCache>
            </c:strRef>
          </c:cat>
          <c:val>
            <c:numRef>
              <c:f>[Researchers.xlsx]Sheet1!$D$3:$D$6</c:f>
              <c:numCache>
                <c:formatCode>#\ ##0</c:formatCode>
                <c:ptCount val="4"/>
                <c:pt idx="0">
                  <c:v>4442</c:v>
                </c:pt>
                <c:pt idx="1">
                  <c:v>1744</c:v>
                </c:pt>
                <c:pt idx="2">
                  <c:v>127</c:v>
                </c:pt>
                <c:pt idx="3">
                  <c:v>1</c:v>
                </c:pt>
              </c:numCache>
            </c:numRef>
          </c:val>
          <c:extLst>
            <c:ext xmlns:c16="http://schemas.microsoft.com/office/drawing/2014/chart" uri="{C3380CC4-5D6E-409C-BE32-E72D297353CC}">
              <c16:uniqueId val="{00000005-3693-4E92-A8BE-D82FE85F0DA6}"/>
            </c:ext>
          </c:extLst>
        </c:ser>
        <c:dLbls>
          <c:dLblPos val="inEnd"/>
          <c:showLegendKey val="0"/>
          <c:showVal val="1"/>
          <c:showCatName val="0"/>
          <c:showSerName val="0"/>
          <c:showPercent val="0"/>
          <c:showBubbleSize val="0"/>
        </c:dLbls>
        <c:gapWidth val="100"/>
        <c:overlap val="-24"/>
        <c:axId val="1479871952"/>
        <c:axId val="1479875280"/>
      </c:barChart>
      <c:catAx>
        <c:axId val="147987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479875280"/>
        <c:crosses val="autoZero"/>
        <c:auto val="1"/>
        <c:lblAlgn val="ctr"/>
        <c:lblOffset val="100"/>
        <c:noMultiLvlLbl val="0"/>
      </c:catAx>
      <c:valAx>
        <c:axId val="1479875280"/>
        <c:scaling>
          <c:orientation val="minMax"/>
        </c:scaling>
        <c:delete val="1"/>
        <c:axPos val="l"/>
        <c:majorGridlines>
          <c:spPr>
            <a:ln w="9525" cap="flat" cmpd="sng" algn="ctr">
              <a:solidFill>
                <a:schemeClr val="tx2">
                  <a:lumMod val="15000"/>
                  <a:lumOff val="85000"/>
                </a:schemeClr>
              </a:solidFill>
              <a:round/>
            </a:ln>
            <a:effectLst/>
          </c:spPr>
        </c:majorGridlines>
        <c:numFmt formatCode="#\ ##0" sourceLinked="1"/>
        <c:majorTickMark val="none"/>
        <c:minorTickMark val="none"/>
        <c:tickLblPos val="nextTo"/>
        <c:crossAx val="1479871952"/>
        <c:crosses val="autoZero"/>
        <c:crossBetween val="between"/>
      </c:valAx>
      <c:spPr>
        <a:noFill/>
        <a:ln>
          <a:noFill/>
        </a:ln>
        <a:effectLst/>
      </c:spPr>
    </c:plotArea>
    <c:legend>
      <c:legendPos val="b"/>
      <c:layout>
        <c:manualLayout>
          <c:xMode val="edge"/>
          <c:yMode val="edge"/>
          <c:x val="0.70083021805590473"/>
          <c:y val="0.20867862939935267"/>
          <c:w val="0.26181513294518055"/>
          <c:h val="0.22712549795662371"/>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b="1"/>
              <a:t>Diagram</a:t>
            </a:r>
            <a:r>
              <a:rPr lang="ka-GE" b="1"/>
              <a:t> </a:t>
            </a:r>
            <a:r>
              <a:rPr lang="en-US" b="1"/>
              <a:t>4. Number of Researchers by Age Groups - 2024 (persons)</a:t>
            </a:r>
          </a:p>
        </c:rich>
      </c:tx>
      <c:layout>
        <c:manualLayout>
          <c:xMode val="edge"/>
          <c:yMode val="edge"/>
          <c:x val="2.2824741000820017E-2"/>
          <c:y val="1.3965917296843556E-2"/>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288039756930982E-2"/>
          <c:y val="0.20444414176305456"/>
          <c:w val="0.95519348268839099"/>
          <c:h val="0.62250760542524974"/>
        </c:manualLayout>
      </c:layout>
      <c:barChart>
        <c:barDir val="col"/>
        <c:grouping val="clustered"/>
        <c:varyColors val="0"/>
        <c:ser>
          <c:idx val="0"/>
          <c:order val="0"/>
          <c:tx>
            <c:strRef>
              <c:f>[Researchers.xlsx]Sheet2!$B$4</c:f>
              <c:strCache>
                <c:ptCount val="1"/>
                <c:pt idx="0">
                  <c:v>Women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[Researchers.xlsx]Sheet2!$A$5:$A$10</c:f>
              <c:strCache>
                <c:ptCount val="6"/>
                <c:pt idx="0">
                  <c:v>&lt;25</c:v>
                </c:pt>
                <c:pt idx="1">
                  <c:v>25-34 </c:v>
                </c:pt>
                <c:pt idx="2">
                  <c:v>35-44 </c:v>
                </c:pt>
                <c:pt idx="3">
                  <c:v>45-54 </c:v>
                </c:pt>
                <c:pt idx="4">
                  <c:v>55-64 </c:v>
                </c:pt>
                <c:pt idx="5">
                  <c:v>65+</c:v>
                </c:pt>
              </c:strCache>
            </c:strRef>
          </c:cat>
          <c:val>
            <c:numRef>
              <c:f>[Researchers.xlsx]Sheet2!$B$5:$B$10</c:f>
              <c:numCache>
                <c:formatCode>General</c:formatCode>
                <c:ptCount val="6"/>
                <c:pt idx="0">
                  <c:v>504</c:v>
                </c:pt>
                <c:pt idx="1">
                  <c:v>1124</c:v>
                </c:pt>
                <c:pt idx="2">
                  <c:v>1492</c:v>
                </c:pt>
                <c:pt idx="3">
                  <c:v>1745</c:v>
                </c:pt>
                <c:pt idx="4">
                  <c:v>1594</c:v>
                </c:pt>
                <c:pt idx="5" formatCode="#\ ##0">
                  <c:v>1273</c:v>
                </c:pt>
              </c:numCache>
            </c:numRef>
          </c:val>
          <c:extLst>
            <c:ext xmlns:c16="http://schemas.microsoft.com/office/drawing/2014/chart" uri="{C3380CC4-5D6E-409C-BE32-E72D297353CC}">
              <c16:uniqueId val="{00000000-CF17-48F9-AF4F-65DFED28A762}"/>
            </c:ext>
          </c:extLst>
        </c:ser>
        <c:ser>
          <c:idx val="1"/>
          <c:order val="1"/>
          <c:tx>
            <c:strRef>
              <c:f>[Researchers.xlsx]Sheet2!$C$4</c:f>
              <c:strCache>
                <c:ptCount val="1"/>
                <c:pt idx="0">
                  <c:v>Men</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[Researchers.xlsx]Sheet2!$A$5:$A$10</c:f>
              <c:strCache>
                <c:ptCount val="6"/>
                <c:pt idx="0">
                  <c:v>&lt;25</c:v>
                </c:pt>
                <c:pt idx="1">
                  <c:v>25-34 </c:v>
                </c:pt>
                <c:pt idx="2">
                  <c:v>35-44 </c:v>
                </c:pt>
                <c:pt idx="3">
                  <c:v>45-54 </c:v>
                </c:pt>
                <c:pt idx="4">
                  <c:v>55-64 </c:v>
                </c:pt>
                <c:pt idx="5">
                  <c:v>65+</c:v>
                </c:pt>
              </c:strCache>
            </c:strRef>
          </c:cat>
          <c:val>
            <c:numRef>
              <c:f>[Researchers.xlsx]Sheet2!$C$5:$C$10</c:f>
              <c:numCache>
                <c:formatCode>General</c:formatCode>
                <c:ptCount val="6"/>
                <c:pt idx="0">
                  <c:v>486</c:v>
                </c:pt>
                <c:pt idx="1">
                  <c:v>937</c:v>
                </c:pt>
                <c:pt idx="2">
                  <c:v>1002</c:v>
                </c:pt>
                <c:pt idx="3">
                  <c:v>1141</c:v>
                </c:pt>
                <c:pt idx="4">
                  <c:v>1134</c:v>
                </c:pt>
                <c:pt idx="5" formatCode="#\ ##0">
                  <c:v>1614</c:v>
                </c:pt>
              </c:numCache>
            </c:numRef>
          </c:val>
          <c:extLst>
            <c:ext xmlns:c16="http://schemas.microsoft.com/office/drawing/2014/chart" uri="{C3380CC4-5D6E-409C-BE32-E72D297353CC}">
              <c16:uniqueId val="{00000001-CF17-48F9-AF4F-65DFED28A762}"/>
            </c:ext>
          </c:extLst>
        </c:ser>
        <c:dLbls>
          <c:dLblPos val="outEnd"/>
          <c:showLegendKey val="0"/>
          <c:showVal val="1"/>
          <c:showCatName val="0"/>
          <c:showSerName val="0"/>
          <c:showPercent val="0"/>
          <c:showBubbleSize val="0"/>
        </c:dLbls>
        <c:gapWidth val="219"/>
        <c:overlap val="-27"/>
        <c:axId val="1488460640"/>
        <c:axId val="1488453568"/>
      </c:barChart>
      <c:catAx>
        <c:axId val="148846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88453568"/>
        <c:crosses val="autoZero"/>
        <c:auto val="1"/>
        <c:lblAlgn val="ctr"/>
        <c:lblOffset val="100"/>
        <c:noMultiLvlLbl val="0"/>
      </c:catAx>
      <c:valAx>
        <c:axId val="14884535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88460640"/>
        <c:crosses val="autoZero"/>
        <c:crossBetween val="between"/>
      </c:valAx>
      <c:spPr>
        <a:noFill/>
        <a:ln>
          <a:noFill/>
        </a:ln>
        <a:effectLst/>
      </c:spPr>
    </c:plotArea>
    <c:legend>
      <c:legendPos val="b"/>
      <c:layout>
        <c:manualLayout>
          <c:xMode val="edge"/>
          <c:yMode val="edge"/>
          <c:x val="5.0903712857809889E-3"/>
          <c:y val="0.21406874228204187"/>
          <c:w val="0.30363415571794627"/>
          <c:h val="0.102118717762397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b="1"/>
              <a:t>Diagram 5.  Distribution of Researchers by Age and Sex, 2024 (%)</a:t>
            </a:r>
          </a:p>
        </c:rich>
      </c:tx>
      <c:layout>
        <c:manualLayout>
          <c:xMode val="edge"/>
          <c:yMode val="edge"/>
          <c:x val="0.15373281094953753"/>
          <c:y val="2.7677523280186633E-2"/>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426095820591234E-2"/>
          <c:y val="0.21978961209730441"/>
          <c:w val="0.95514780835881752"/>
          <c:h val="0.60221311093509766"/>
        </c:manualLayout>
      </c:layout>
      <c:barChart>
        <c:barDir val="col"/>
        <c:grouping val="clustered"/>
        <c:varyColors val="0"/>
        <c:ser>
          <c:idx val="0"/>
          <c:order val="0"/>
          <c:tx>
            <c:strRef>
              <c:f>Sheet2!$B$22:$B$23</c:f>
              <c:strCache>
                <c:ptCount val="2"/>
                <c:pt idx="1">
                  <c:v>Women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Sheet2!$A$24:$A$29</c:f>
              <c:strCache>
                <c:ptCount val="6"/>
                <c:pt idx="0">
                  <c:v>&lt;25</c:v>
                </c:pt>
                <c:pt idx="1">
                  <c:v>25-34 </c:v>
                </c:pt>
                <c:pt idx="2">
                  <c:v>35-44 </c:v>
                </c:pt>
                <c:pt idx="3">
                  <c:v>45-54 </c:v>
                </c:pt>
                <c:pt idx="4">
                  <c:v>55-64 </c:v>
                </c:pt>
                <c:pt idx="5">
                  <c:v>65+</c:v>
                </c:pt>
              </c:strCache>
            </c:strRef>
          </c:cat>
          <c:val>
            <c:numRef>
              <c:f>Sheet2!$B$24:$B$29</c:f>
              <c:numCache>
                <c:formatCode>General</c:formatCode>
                <c:ptCount val="6"/>
                <c:pt idx="0">
                  <c:v>6.7</c:v>
                </c:pt>
                <c:pt idx="1">
                  <c:v>14.5</c:v>
                </c:pt>
                <c:pt idx="2">
                  <c:v>19.3</c:v>
                </c:pt>
                <c:pt idx="3">
                  <c:v>22.6</c:v>
                </c:pt>
                <c:pt idx="4">
                  <c:v>20.6</c:v>
                </c:pt>
                <c:pt idx="5" formatCode=".\ ##;">
                  <c:v>16.5</c:v>
                </c:pt>
              </c:numCache>
            </c:numRef>
          </c:val>
          <c:extLst>
            <c:ext xmlns:c16="http://schemas.microsoft.com/office/drawing/2014/chart" uri="{C3380CC4-5D6E-409C-BE32-E72D297353CC}">
              <c16:uniqueId val="{00000000-7C11-46B1-8101-7E774E49864B}"/>
            </c:ext>
          </c:extLst>
        </c:ser>
        <c:ser>
          <c:idx val="1"/>
          <c:order val="1"/>
          <c:tx>
            <c:strRef>
              <c:f>Sheet2!$C$22:$C$23</c:f>
              <c:strCache>
                <c:ptCount val="2"/>
                <c:pt idx="1">
                  <c:v>Men</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Sheet2!$A$24:$A$29</c:f>
              <c:strCache>
                <c:ptCount val="6"/>
                <c:pt idx="0">
                  <c:v>&lt;25</c:v>
                </c:pt>
                <c:pt idx="1">
                  <c:v>25-34 </c:v>
                </c:pt>
                <c:pt idx="2">
                  <c:v>35-44 </c:v>
                </c:pt>
                <c:pt idx="3">
                  <c:v>45-54 </c:v>
                </c:pt>
                <c:pt idx="4">
                  <c:v>55-64 </c:v>
                </c:pt>
                <c:pt idx="5">
                  <c:v>65+</c:v>
                </c:pt>
              </c:strCache>
            </c:strRef>
          </c:cat>
          <c:val>
            <c:numRef>
              <c:f>Sheet2!$C$24:$C$29</c:f>
              <c:numCache>
                <c:formatCode>General</c:formatCode>
                <c:ptCount val="6"/>
                <c:pt idx="0">
                  <c:v>7.7</c:v>
                </c:pt>
                <c:pt idx="1">
                  <c:v>14.8</c:v>
                </c:pt>
                <c:pt idx="2">
                  <c:v>15.9</c:v>
                </c:pt>
                <c:pt idx="3">
                  <c:v>18.100000000000001</c:v>
                </c:pt>
                <c:pt idx="4" formatCode="0.0">
                  <c:v>18</c:v>
                </c:pt>
                <c:pt idx="5" formatCode=".\ ##;">
                  <c:v>25.6</c:v>
                </c:pt>
              </c:numCache>
            </c:numRef>
          </c:val>
          <c:extLst>
            <c:ext xmlns:c16="http://schemas.microsoft.com/office/drawing/2014/chart" uri="{C3380CC4-5D6E-409C-BE32-E72D297353CC}">
              <c16:uniqueId val="{00000001-7C11-46B1-8101-7E774E49864B}"/>
            </c:ext>
          </c:extLst>
        </c:ser>
        <c:dLbls>
          <c:dLblPos val="outEnd"/>
          <c:showLegendKey val="0"/>
          <c:showVal val="1"/>
          <c:showCatName val="0"/>
          <c:showSerName val="0"/>
          <c:showPercent val="0"/>
          <c:showBubbleSize val="0"/>
        </c:dLbls>
        <c:gapWidth val="219"/>
        <c:overlap val="-27"/>
        <c:axId val="1488464384"/>
        <c:axId val="1488453568"/>
      </c:barChart>
      <c:catAx>
        <c:axId val="148846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88453568"/>
        <c:crosses val="autoZero"/>
        <c:auto val="1"/>
        <c:lblAlgn val="ctr"/>
        <c:lblOffset val="100"/>
        <c:noMultiLvlLbl val="0"/>
      </c:catAx>
      <c:valAx>
        <c:axId val="14884535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88464384"/>
        <c:crosses val="autoZero"/>
        <c:crossBetween val="between"/>
      </c:valAx>
      <c:spPr>
        <a:noFill/>
        <a:ln>
          <a:noFill/>
        </a:ln>
        <a:effectLst/>
      </c:spPr>
    </c:plotArea>
    <c:legend>
      <c:legendPos val="b"/>
      <c:layout>
        <c:manualLayout>
          <c:xMode val="edge"/>
          <c:yMode val="edge"/>
          <c:x val="2.74090430023721E-2"/>
          <c:y val="0.23980719325860525"/>
          <c:w val="0.31412114074677872"/>
          <c:h val="8.587846366532428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FBA2D-9F67-44BD-B3A2-3B239EDB5CE9}" type="datetimeFigureOut">
              <a:rPr lang="en-US" smtClean="0"/>
              <a:t>3/11/2026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38765-3743-4295-B76D-2A9054E5E5BC}" type="slidenum">
              <a:rPr lang="en-US" smtClean="0"/>
              <a:t>‹#›</a:t>
            </a:fld>
            <a:endParaRPr lang="en-US"/>
          </a:p>
        </p:txBody>
      </p:sp>
    </p:spTree>
    <p:extLst>
      <p:ext uri="{BB962C8B-B14F-4D97-AF65-F5344CB8AC3E}">
        <p14:creationId xmlns:p14="http://schemas.microsoft.com/office/powerpoint/2010/main" val="96668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38765-3743-4295-B76D-2A9054E5E5BC}" type="slidenum">
              <a:rPr lang="en-US" smtClean="0"/>
              <a:t>8</a:t>
            </a:fld>
            <a:endParaRPr lang="en-US"/>
          </a:p>
        </p:txBody>
      </p:sp>
    </p:spTree>
    <p:extLst>
      <p:ext uri="{BB962C8B-B14F-4D97-AF65-F5344CB8AC3E}">
        <p14:creationId xmlns:p14="http://schemas.microsoft.com/office/powerpoint/2010/main" val="194443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50B842-9678-4904-92A4-0A34BAA8FEBB}"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A576E-60D6-4C69-98B6-DBB79BE193F9}" type="slidenum">
              <a:rPr lang="en-US" smtClean="0"/>
              <a:t>‹#›</a:t>
            </a:fld>
            <a:endParaRPr lang="en-US"/>
          </a:p>
        </p:txBody>
      </p:sp>
    </p:spTree>
    <p:extLst>
      <p:ext uri="{BB962C8B-B14F-4D97-AF65-F5344CB8AC3E}">
        <p14:creationId xmlns:p14="http://schemas.microsoft.com/office/powerpoint/2010/main" val="418834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0B842-9678-4904-92A4-0A34BAA8FEBB}"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A576E-60D6-4C69-98B6-DBB79BE193F9}" type="slidenum">
              <a:rPr lang="en-US" smtClean="0"/>
              <a:t>‹#›</a:t>
            </a:fld>
            <a:endParaRPr lang="en-US"/>
          </a:p>
        </p:txBody>
      </p:sp>
    </p:spTree>
    <p:extLst>
      <p:ext uri="{BB962C8B-B14F-4D97-AF65-F5344CB8AC3E}">
        <p14:creationId xmlns:p14="http://schemas.microsoft.com/office/powerpoint/2010/main" val="209831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0B842-9678-4904-92A4-0A34BAA8FEBB}"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A576E-60D6-4C69-98B6-DBB79BE193F9}" type="slidenum">
              <a:rPr lang="en-US" smtClean="0"/>
              <a:t>‹#›</a:t>
            </a:fld>
            <a:endParaRPr lang="en-US"/>
          </a:p>
        </p:txBody>
      </p:sp>
    </p:spTree>
    <p:extLst>
      <p:ext uri="{BB962C8B-B14F-4D97-AF65-F5344CB8AC3E}">
        <p14:creationId xmlns:p14="http://schemas.microsoft.com/office/powerpoint/2010/main" val="304985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0B842-9678-4904-92A4-0A34BAA8FEBB}"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A576E-60D6-4C69-98B6-DBB79BE193F9}" type="slidenum">
              <a:rPr lang="en-US" smtClean="0"/>
              <a:t>‹#›</a:t>
            </a:fld>
            <a:endParaRPr lang="en-US"/>
          </a:p>
        </p:txBody>
      </p:sp>
    </p:spTree>
    <p:extLst>
      <p:ext uri="{BB962C8B-B14F-4D97-AF65-F5344CB8AC3E}">
        <p14:creationId xmlns:p14="http://schemas.microsoft.com/office/powerpoint/2010/main" val="162911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50B842-9678-4904-92A4-0A34BAA8FEBB}"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A576E-60D6-4C69-98B6-DBB79BE193F9}" type="slidenum">
              <a:rPr lang="en-US" smtClean="0"/>
              <a:t>‹#›</a:t>
            </a:fld>
            <a:endParaRPr lang="en-US"/>
          </a:p>
        </p:txBody>
      </p:sp>
    </p:spTree>
    <p:extLst>
      <p:ext uri="{BB962C8B-B14F-4D97-AF65-F5344CB8AC3E}">
        <p14:creationId xmlns:p14="http://schemas.microsoft.com/office/powerpoint/2010/main" val="12458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50B842-9678-4904-92A4-0A34BAA8FEBB}"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A576E-60D6-4C69-98B6-DBB79BE193F9}" type="slidenum">
              <a:rPr lang="en-US" smtClean="0"/>
              <a:t>‹#›</a:t>
            </a:fld>
            <a:endParaRPr lang="en-US"/>
          </a:p>
        </p:txBody>
      </p:sp>
    </p:spTree>
    <p:extLst>
      <p:ext uri="{BB962C8B-B14F-4D97-AF65-F5344CB8AC3E}">
        <p14:creationId xmlns:p14="http://schemas.microsoft.com/office/powerpoint/2010/main" val="410194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0B842-9678-4904-92A4-0A34BAA8FEBB}" type="datetimeFigureOut">
              <a:rPr lang="en-US" smtClean="0"/>
              <a:t>3/11/2026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A576E-60D6-4C69-98B6-DBB79BE193F9}" type="slidenum">
              <a:rPr lang="en-US" smtClean="0"/>
              <a:t>‹#›</a:t>
            </a:fld>
            <a:endParaRPr lang="en-US"/>
          </a:p>
        </p:txBody>
      </p:sp>
    </p:spTree>
    <p:extLst>
      <p:ext uri="{BB962C8B-B14F-4D97-AF65-F5344CB8AC3E}">
        <p14:creationId xmlns:p14="http://schemas.microsoft.com/office/powerpoint/2010/main" val="86245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50B842-9678-4904-92A4-0A34BAA8FEBB}" type="datetimeFigureOut">
              <a:rPr lang="en-US" smtClean="0"/>
              <a:t>3/11/2026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A576E-60D6-4C69-98B6-DBB79BE193F9}" type="slidenum">
              <a:rPr lang="en-US" smtClean="0"/>
              <a:t>‹#›</a:t>
            </a:fld>
            <a:endParaRPr lang="en-US"/>
          </a:p>
        </p:txBody>
      </p:sp>
    </p:spTree>
    <p:extLst>
      <p:ext uri="{BB962C8B-B14F-4D97-AF65-F5344CB8AC3E}">
        <p14:creationId xmlns:p14="http://schemas.microsoft.com/office/powerpoint/2010/main" val="192301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0B842-9678-4904-92A4-0A34BAA8FEBB}" type="datetimeFigureOut">
              <a:rPr lang="en-US" smtClean="0"/>
              <a:t>3/11/2026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A576E-60D6-4C69-98B6-DBB79BE193F9}" type="slidenum">
              <a:rPr lang="en-US" smtClean="0"/>
              <a:t>‹#›</a:t>
            </a:fld>
            <a:endParaRPr lang="en-US"/>
          </a:p>
        </p:txBody>
      </p:sp>
    </p:spTree>
    <p:extLst>
      <p:ext uri="{BB962C8B-B14F-4D97-AF65-F5344CB8AC3E}">
        <p14:creationId xmlns:p14="http://schemas.microsoft.com/office/powerpoint/2010/main" val="393288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50B842-9678-4904-92A4-0A34BAA8FEBB}"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A576E-60D6-4C69-98B6-DBB79BE193F9}" type="slidenum">
              <a:rPr lang="en-US" smtClean="0"/>
              <a:t>‹#›</a:t>
            </a:fld>
            <a:endParaRPr lang="en-US"/>
          </a:p>
        </p:txBody>
      </p:sp>
    </p:spTree>
    <p:extLst>
      <p:ext uri="{BB962C8B-B14F-4D97-AF65-F5344CB8AC3E}">
        <p14:creationId xmlns:p14="http://schemas.microsoft.com/office/powerpoint/2010/main" val="203984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50B842-9678-4904-92A4-0A34BAA8FEBB}"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A576E-60D6-4C69-98B6-DBB79BE193F9}" type="slidenum">
              <a:rPr lang="en-US" smtClean="0"/>
              <a:t>‹#›</a:t>
            </a:fld>
            <a:endParaRPr lang="en-US"/>
          </a:p>
        </p:txBody>
      </p:sp>
    </p:spTree>
    <p:extLst>
      <p:ext uri="{BB962C8B-B14F-4D97-AF65-F5344CB8AC3E}">
        <p14:creationId xmlns:p14="http://schemas.microsoft.com/office/powerpoint/2010/main" val="371952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0B842-9678-4904-92A4-0A34BAA8FEBB}" type="datetimeFigureOut">
              <a:rPr lang="en-US" smtClean="0"/>
              <a:t>3/11/2026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A576E-60D6-4C69-98B6-DBB79BE193F9}" type="slidenum">
              <a:rPr lang="en-US" smtClean="0"/>
              <a:t>‹#›</a:t>
            </a:fld>
            <a:endParaRPr lang="en-US"/>
          </a:p>
        </p:txBody>
      </p:sp>
    </p:spTree>
    <p:extLst>
      <p:ext uri="{BB962C8B-B14F-4D97-AF65-F5344CB8AC3E}">
        <p14:creationId xmlns:p14="http://schemas.microsoft.com/office/powerpoint/2010/main" val="344875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unitedwaynca.org/blog/importance-of-gender-equality/#:~:text=Gender%20equality%20is%20a%20fundamental%20human%20right,more%20likely%20to%20make%20healthier%20life%20choices" TargetMode="External"/><Relationship Id="rId4" Type="http://schemas.openxmlformats.org/officeDocument/2006/relationships/hyperlink" Target="https://eige.europa.eu/newsroom/economic-benefits-gender-equality?language_content_entity=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3301" t="20037" r="16137" b="19563"/>
          <a:stretch/>
        </p:blipFill>
        <p:spPr>
          <a:xfrm>
            <a:off x="15014" y="2223165"/>
            <a:ext cx="4918841" cy="4634836"/>
          </a:xfrm>
          <a:prstGeom prst="rect">
            <a:avLst/>
          </a:prstGeom>
        </p:spPr>
      </p:pic>
      <p:pic>
        <p:nvPicPr>
          <p:cNvPr id="6" name="Picture 5"/>
          <p:cNvPicPr>
            <a:picLocks noChangeAspect="1"/>
          </p:cNvPicPr>
          <p:nvPr/>
        </p:nvPicPr>
        <p:blipFill rotWithShape="1">
          <a:blip r:embed="rId3"/>
          <a:srcRect l="7314" t="16822" r="75731" b="66319"/>
          <a:stretch/>
        </p:blipFill>
        <p:spPr>
          <a:xfrm>
            <a:off x="1883231" y="0"/>
            <a:ext cx="10308768" cy="2244602"/>
          </a:xfrm>
          <a:prstGeom prst="rect">
            <a:avLst/>
          </a:prstGeom>
        </p:spPr>
      </p:pic>
      <p:sp>
        <p:nvSpPr>
          <p:cNvPr id="4" name="Rectangle 3"/>
          <p:cNvSpPr/>
          <p:nvPr/>
        </p:nvSpPr>
        <p:spPr>
          <a:xfrm>
            <a:off x="4540469" y="6395982"/>
            <a:ext cx="2995448" cy="369332"/>
          </a:xfrm>
          <a:prstGeom prst="rect">
            <a:avLst/>
          </a:prstGeom>
        </p:spPr>
        <p:txBody>
          <a:bodyPr wrap="square">
            <a:spAutoFit/>
          </a:bodyPr>
          <a:lstStyle/>
          <a:p>
            <a:r>
              <a:rPr lang="en-US" b="1" dirty="0" smtClean="0"/>
              <a:t>Brussels 26–27 March 2026</a:t>
            </a:r>
            <a:endParaRPr lang="en-US" b="1" dirty="0"/>
          </a:p>
        </p:txBody>
      </p:sp>
      <p:pic>
        <p:nvPicPr>
          <p:cNvPr id="5" name="Picture 4"/>
          <p:cNvPicPr>
            <a:picLocks noChangeAspect="1"/>
          </p:cNvPicPr>
          <p:nvPr/>
        </p:nvPicPr>
        <p:blipFill rotWithShape="1">
          <a:blip r:embed="rId3"/>
          <a:srcRect t="16822" r="92107" b="66319"/>
          <a:stretch/>
        </p:blipFill>
        <p:spPr>
          <a:xfrm>
            <a:off x="15014" y="0"/>
            <a:ext cx="1868216" cy="2244602"/>
          </a:xfrm>
          <a:prstGeom prst="rect">
            <a:avLst/>
          </a:prstGeom>
        </p:spPr>
      </p:pic>
      <p:sp>
        <p:nvSpPr>
          <p:cNvPr id="2" name="Title 1"/>
          <p:cNvSpPr>
            <a:spLocks noGrp="1"/>
          </p:cNvSpPr>
          <p:nvPr>
            <p:ph type="title"/>
          </p:nvPr>
        </p:nvSpPr>
        <p:spPr>
          <a:xfrm>
            <a:off x="1883230" y="-21438"/>
            <a:ext cx="10268607" cy="2244602"/>
          </a:xfrm>
        </p:spPr>
        <p:txBody>
          <a:bodyPr>
            <a:normAutofit/>
          </a:bodyPr>
          <a:lstStyle/>
          <a:p>
            <a:pPr algn="ctr"/>
            <a:r>
              <a:rPr lang="en-US" b="1" dirty="0"/>
              <a:t>International Conference on Gender and </a:t>
            </a:r>
            <a:r>
              <a:rPr lang="en-US" b="1" dirty="0" smtClean="0"/>
              <a:t>Diversity – </a:t>
            </a:r>
            <a:r>
              <a:rPr lang="en-US" b="1" dirty="0"/>
              <a:t>ICMS 47</a:t>
            </a:r>
            <a:br>
              <a:rPr lang="en-US" b="1" dirty="0"/>
            </a:br>
            <a:r>
              <a:rPr lang="en-US" sz="2700" b="1" dirty="0"/>
              <a:t>Gender, Power, Belonging, and Justice.</a:t>
            </a:r>
            <a:endParaRPr lang="en-US" sz="2700" dirty="0"/>
          </a:p>
        </p:txBody>
      </p:sp>
      <p:sp>
        <p:nvSpPr>
          <p:cNvPr id="9" name="Content Placeholder 8"/>
          <p:cNvSpPr>
            <a:spLocks noGrp="1"/>
          </p:cNvSpPr>
          <p:nvPr>
            <p:ph idx="1"/>
          </p:nvPr>
        </p:nvSpPr>
        <p:spPr>
          <a:xfrm>
            <a:off x="1102837" y="3685356"/>
            <a:ext cx="11049000" cy="851726"/>
          </a:xfrm>
        </p:spPr>
        <p:txBody>
          <a:bodyPr anchor="ctr">
            <a:noAutofit/>
          </a:bodyPr>
          <a:lstStyle/>
          <a:p>
            <a:pPr marL="0" indent="0" algn="ctr">
              <a:buNone/>
            </a:pPr>
            <a:r>
              <a:rPr lang="en-GB" b="1" dirty="0"/>
              <a:t>Diversity and Equality in the Georgian Education System: </a:t>
            </a:r>
            <a:r>
              <a:rPr lang="en-GB" b="1" dirty="0" smtClean="0"/>
              <a:t>A </a:t>
            </a:r>
            <a:r>
              <a:rPr lang="en-GB" b="1" dirty="0"/>
              <a:t>Gender-Focused </a:t>
            </a:r>
            <a:r>
              <a:rPr lang="en-GB" b="1" dirty="0" smtClean="0"/>
              <a:t>Analysis</a:t>
            </a:r>
            <a:endParaRPr lang="en-US" dirty="0"/>
          </a:p>
        </p:txBody>
      </p:sp>
      <p:sp>
        <p:nvSpPr>
          <p:cNvPr id="10" name="Rectangle 9"/>
          <p:cNvSpPr/>
          <p:nvPr/>
        </p:nvSpPr>
        <p:spPr>
          <a:xfrm>
            <a:off x="6501252" y="5193783"/>
            <a:ext cx="5690747" cy="685059"/>
          </a:xfrm>
          <a:prstGeom prst="rect">
            <a:avLst/>
          </a:prstGeom>
        </p:spPr>
        <p:txBody>
          <a:bodyPr wrap="square">
            <a:spAutoFit/>
          </a:bodyPr>
          <a:lstStyle/>
          <a:p>
            <a:pPr algn="just">
              <a:lnSpc>
                <a:spcPct val="107000"/>
              </a:lnSpc>
              <a:spcAft>
                <a:spcPts val="600"/>
              </a:spcAft>
            </a:pPr>
            <a:r>
              <a:rPr lang="en-GB" dirty="0" smtClean="0">
                <a:latin typeface="Cambria" panose="02040503050406030204" pitchFamily="18" charset="0"/>
                <a:ea typeface="Calibri" panose="020F0502020204030204" pitchFamily="34" charset="0"/>
                <a:cs typeface="Times New Roman" panose="02020603050405020304" pitchFamily="18" charset="0"/>
              </a:rPr>
              <a:t>PhD </a:t>
            </a:r>
            <a:r>
              <a:rPr lang="en-GB" dirty="0">
                <a:latin typeface="Cambria" panose="02040503050406030204" pitchFamily="18" charset="0"/>
                <a:ea typeface="Calibri" panose="020F0502020204030204" pitchFamily="34" charset="0"/>
                <a:cs typeface="Times New Roman" panose="02020603050405020304" pitchFamily="18" charset="0"/>
              </a:rPr>
              <a:t>in Economics, Assistant Professor, founder of HPM, </a:t>
            </a:r>
            <a:r>
              <a:rPr lang="en-GB" dirty="0" err="1">
                <a:latin typeface="Cambria" panose="02040503050406030204" pitchFamily="18" charset="0"/>
                <a:ea typeface="Calibri" panose="020F0502020204030204" pitchFamily="34" charset="0"/>
                <a:cs typeface="Times New Roman" panose="02020603050405020304" pitchFamily="18" charset="0"/>
              </a:rPr>
              <a:t>Ivane</a:t>
            </a:r>
            <a:r>
              <a:rPr lang="en-GB" dirty="0">
                <a:latin typeface="Cambria" panose="02040503050406030204" pitchFamily="18" charset="0"/>
                <a:ea typeface="Calibri" panose="020F0502020204030204" pitchFamily="34" charset="0"/>
                <a:cs typeface="Times New Roman" panose="02020603050405020304" pitchFamily="18" charset="0"/>
              </a:rPr>
              <a:t> </a:t>
            </a:r>
            <a:r>
              <a:rPr lang="en-GB" dirty="0" err="1">
                <a:latin typeface="Cambria" panose="02040503050406030204" pitchFamily="18" charset="0"/>
                <a:ea typeface="Calibri" panose="020F0502020204030204" pitchFamily="34" charset="0"/>
                <a:cs typeface="Times New Roman" panose="02020603050405020304" pitchFamily="18" charset="0"/>
              </a:rPr>
              <a:t>Javakhishvili</a:t>
            </a:r>
            <a:r>
              <a:rPr lang="en-GB" dirty="0">
                <a:latin typeface="Cambria" panose="02040503050406030204" pitchFamily="18" charset="0"/>
                <a:ea typeface="Calibri" panose="020F0502020204030204" pitchFamily="34" charset="0"/>
                <a:cs typeface="Times New Roman" panose="02020603050405020304" pitchFamily="18" charset="0"/>
              </a:rPr>
              <a:t> Tbilisi State University (TSU)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592442" y="4690479"/>
            <a:ext cx="2850181" cy="487506"/>
          </a:xfrm>
          <a:prstGeom prst="rect">
            <a:avLst/>
          </a:prstGeom>
        </p:spPr>
        <p:txBody>
          <a:bodyPr wrap="square">
            <a:spAutoFit/>
          </a:bodyPr>
          <a:lstStyle/>
          <a:p>
            <a:pPr algn="ctr">
              <a:lnSpc>
                <a:spcPct val="107000"/>
              </a:lnSpc>
              <a:spcAft>
                <a:spcPts val="600"/>
              </a:spcAft>
            </a:pPr>
            <a:r>
              <a:rPr lang="en-GB" sz="2400" b="1" dirty="0" smtClean="0">
                <a:latin typeface="Cambria" panose="02040503050406030204" pitchFamily="18" charset="0"/>
                <a:ea typeface="Calibri" panose="020F0502020204030204" pitchFamily="34" charset="0"/>
                <a:cs typeface="Times New Roman" panose="02020603050405020304" pitchFamily="18" charset="0"/>
              </a:rPr>
              <a:t>Ekaterine Gulua</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9610721" y="2134875"/>
            <a:ext cx="1255336" cy="1255336"/>
          </a:xfrm>
          <a:prstGeom prst="rect">
            <a:avLst/>
          </a:prstGeom>
        </p:spPr>
      </p:pic>
      <p:pic>
        <p:nvPicPr>
          <p:cNvPr id="13" name="Picture 12"/>
          <p:cNvPicPr>
            <a:picLocks noChangeAspect="1"/>
          </p:cNvPicPr>
          <p:nvPr/>
        </p:nvPicPr>
        <p:blipFill>
          <a:blip r:embed="rId5"/>
          <a:stretch>
            <a:fillRect/>
          </a:stretch>
        </p:blipFill>
        <p:spPr>
          <a:xfrm>
            <a:off x="11109434" y="2244601"/>
            <a:ext cx="1082565" cy="1082565"/>
          </a:xfrm>
          <a:prstGeom prst="rect">
            <a:avLst/>
          </a:prstGeom>
        </p:spPr>
      </p:pic>
    </p:spTree>
    <p:extLst>
      <p:ext uri="{BB962C8B-B14F-4D97-AF65-F5344CB8AC3E}">
        <p14:creationId xmlns:p14="http://schemas.microsoft.com/office/powerpoint/2010/main" val="274187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5432" t="34303" r="22132" b="17903"/>
          <a:stretch/>
        </p:blipFill>
        <p:spPr bwMode="auto">
          <a:xfrm>
            <a:off x="1082566" y="1346213"/>
            <a:ext cx="10878207" cy="538655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0" y="483476"/>
            <a:ext cx="10762593" cy="862737"/>
          </a:xfrm>
          <a:prstGeom prst="rect">
            <a:avLst/>
          </a:prstGeom>
        </p:spPr>
        <p:txBody>
          <a:bodyPr wrap="square">
            <a:spAutoFit/>
          </a:bodyPr>
          <a:lstStyle/>
          <a:p>
            <a:pPr algn="ctr">
              <a:lnSpc>
                <a:spcPct val="107000"/>
              </a:lnSpc>
              <a:spcAft>
                <a:spcPts val="600"/>
              </a:spcAft>
            </a:pPr>
            <a:r>
              <a:rPr lang="en-GB" sz="2400" b="1" dirty="0">
                <a:ea typeface="Times New Roman" panose="02020603050405020304" pitchFamily="18" charset="0"/>
                <a:cs typeface="Times New Roman" panose="02020603050405020304" pitchFamily="18" charset="0"/>
              </a:rPr>
              <a:t>Table 6. Teachers/Professors at the Beginning of the 2024/2025 School Year: Percentage Distribution, Number, and Sex Distribution (%)</a:t>
            </a:r>
            <a:endParaRPr lang="en-US" sz="2400" b="1" dirty="0">
              <a:effectLst/>
              <a:ea typeface="Calibri" panose="020F0502020204030204" pitchFamily="34" charset="0"/>
              <a:cs typeface="Times New Roman" panose="02020603050405020304" pitchFamily="18" charset="0"/>
            </a:endParaRPr>
          </a:p>
        </p:txBody>
      </p:sp>
      <p:sp>
        <p:nvSpPr>
          <p:cNvPr id="4" name="Oval 3"/>
          <p:cNvSpPr/>
          <p:nvPr/>
        </p:nvSpPr>
        <p:spPr>
          <a:xfrm>
            <a:off x="10226566" y="3875688"/>
            <a:ext cx="1965434" cy="451945"/>
          </a:xfrm>
          <a:prstGeom prst="ellipse">
            <a:avLst/>
          </a:prstGeom>
          <a:noFill/>
          <a:ln w="28575">
            <a:solidFill>
              <a:schemeClr val="accent6"/>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 name="Oval 4"/>
          <p:cNvSpPr/>
          <p:nvPr/>
        </p:nvSpPr>
        <p:spPr>
          <a:xfrm>
            <a:off x="10131971" y="5207875"/>
            <a:ext cx="2060029" cy="451945"/>
          </a:xfrm>
          <a:prstGeom prst="ellipse">
            <a:avLst/>
          </a:prstGeom>
          <a:noFill/>
          <a:ln w="28575">
            <a:solidFill>
              <a:schemeClr val="accent6"/>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6" name="Oval 5"/>
          <p:cNvSpPr/>
          <p:nvPr/>
        </p:nvSpPr>
        <p:spPr>
          <a:xfrm>
            <a:off x="10131972" y="2511972"/>
            <a:ext cx="2060028" cy="451945"/>
          </a:xfrm>
          <a:prstGeom prst="ellipse">
            <a:avLst/>
          </a:prstGeom>
          <a:noFill/>
          <a:ln w="28575">
            <a:solidFill>
              <a:schemeClr val="accent6"/>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6289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9003" t="28986" r="26315" b="13555"/>
          <a:stretch/>
        </p:blipFill>
        <p:spPr bwMode="auto">
          <a:xfrm>
            <a:off x="1340064" y="835573"/>
            <a:ext cx="10646979" cy="593834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0" y="0"/>
            <a:ext cx="12192000" cy="750975"/>
          </a:xfrm>
          <a:prstGeom prst="rect">
            <a:avLst/>
          </a:prstGeom>
        </p:spPr>
        <p:txBody>
          <a:bodyPr wrap="square">
            <a:spAutoFit/>
          </a:bodyPr>
          <a:lstStyle/>
          <a:p>
            <a:pPr algn="ctr">
              <a:lnSpc>
                <a:spcPct val="107000"/>
              </a:lnSpc>
              <a:spcAft>
                <a:spcPts val="600"/>
              </a:spcAft>
            </a:pPr>
            <a:r>
              <a:rPr lang="en-GB" sz="2000" b="1" dirty="0">
                <a:ea typeface="Times New Roman" panose="02020603050405020304" pitchFamily="18" charset="0"/>
                <a:cs typeface="Times New Roman" panose="02020603050405020304" pitchFamily="18" charset="0"/>
              </a:rPr>
              <a:t>Table 7. </a:t>
            </a:r>
            <a:r>
              <a:rPr lang="en-GB" sz="2000" b="1" u="sng" dirty="0">
                <a:ea typeface="Times New Roman" panose="02020603050405020304" pitchFamily="18" charset="0"/>
                <a:cs typeface="Times New Roman" panose="02020603050405020304" pitchFamily="18" charset="0"/>
              </a:rPr>
              <a:t>Professors in Higher Education Institutions </a:t>
            </a:r>
            <a:r>
              <a:rPr lang="en-GB" sz="2000" b="1" dirty="0">
                <a:ea typeface="Times New Roman" panose="02020603050405020304" pitchFamily="18" charset="0"/>
                <a:cs typeface="Times New Roman" panose="02020603050405020304" pitchFamily="18" charset="0"/>
              </a:rPr>
              <a:t>at the Beginning of the 2024/2025 School Year and Scientific Advisers of Doctoral Students, 2024: Percentage Distribution, Number, and Sex Distribution (%)</a:t>
            </a:r>
            <a:endParaRPr lang="en-US" sz="2000" b="1" dirty="0">
              <a:effectLst/>
              <a:ea typeface="Calibri" panose="020F0502020204030204" pitchFamily="34" charset="0"/>
              <a:cs typeface="Times New Roman" panose="02020603050405020304" pitchFamily="18" charset="0"/>
            </a:endParaRPr>
          </a:p>
        </p:txBody>
      </p:sp>
      <p:sp>
        <p:nvSpPr>
          <p:cNvPr id="4" name="Oval 3"/>
          <p:cNvSpPr/>
          <p:nvPr/>
        </p:nvSpPr>
        <p:spPr>
          <a:xfrm>
            <a:off x="9501353" y="1705303"/>
            <a:ext cx="2490950" cy="438808"/>
          </a:xfrm>
          <a:prstGeom prst="ellipse">
            <a:avLst/>
          </a:prstGeom>
          <a:noFill/>
          <a:ln w="28575">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 name="Oval 4"/>
          <p:cNvSpPr/>
          <p:nvPr/>
        </p:nvSpPr>
        <p:spPr>
          <a:xfrm>
            <a:off x="9653750" y="4016264"/>
            <a:ext cx="2338551" cy="451945"/>
          </a:xfrm>
          <a:prstGeom prst="ellipse">
            <a:avLst/>
          </a:prstGeom>
          <a:noFill/>
          <a:ln w="28575">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6" name="Oval 5"/>
          <p:cNvSpPr/>
          <p:nvPr/>
        </p:nvSpPr>
        <p:spPr>
          <a:xfrm>
            <a:off x="9648492" y="6028995"/>
            <a:ext cx="2338551" cy="451945"/>
          </a:xfrm>
          <a:prstGeom prst="ellipse">
            <a:avLst/>
          </a:prstGeom>
          <a:noFill/>
          <a:ln w="28575">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Oval 6"/>
          <p:cNvSpPr/>
          <p:nvPr/>
        </p:nvSpPr>
        <p:spPr>
          <a:xfrm>
            <a:off x="9643232" y="5487712"/>
            <a:ext cx="2338551" cy="451945"/>
          </a:xfrm>
          <a:prstGeom prst="ellipse">
            <a:avLst/>
          </a:prstGeom>
          <a:noFill/>
          <a:ln w="28575">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84283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19549337"/>
              </p:ext>
            </p:extLst>
          </p:nvPr>
        </p:nvGraphicFramePr>
        <p:xfrm>
          <a:off x="-1" y="109286"/>
          <a:ext cx="10510345" cy="31699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1645306718"/>
              </p:ext>
            </p:extLst>
          </p:nvPr>
        </p:nvGraphicFramePr>
        <p:xfrm>
          <a:off x="2617077" y="3626069"/>
          <a:ext cx="9574924" cy="3142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311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59217144"/>
              </p:ext>
            </p:extLst>
          </p:nvPr>
        </p:nvGraphicFramePr>
        <p:xfrm>
          <a:off x="-101383" y="0"/>
          <a:ext cx="9697328" cy="29954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2001761311"/>
              </p:ext>
            </p:extLst>
          </p:nvPr>
        </p:nvGraphicFramePr>
        <p:xfrm>
          <a:off x="2900854" y="3300249"/>
          <a:ext cx="9375227" cy="3478924"/>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rot="18719928">
            <a:off x="10066615" y="4179723"/>
            <a:ext cx="2531688" cy="1078189"/>
          </a:xfrm>
          <a:prstGeom prst="ellipse">
            <a:avLst/>
          </a:prstGeom>
          <a:noFill/>
          <a:ln w="28575">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 name="Oval 4"/>
          <p:cNvSpPr/>
          <p:nvPr/>
        </p:nvSpPr>
        <p:spPr>
          <a:xfrm rot="18719928">
            <a:off x="7715185" y="531251"/>
            <a:ext cx="1909765" cy="1078189"/>
          </a:xfrm>
          <a:prstGeom prst="ellipse">
            <a:avLst/>
          </a:prstGeom>
          <a:noFill/>
          <a:ln w="28575">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667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24873" t="42971" r="22019" b="22254"/>
          <a:stretch/>
        </p:blipFill>
        <p:spPr bwMode="auto">
          <a:xfrm>
            <a:off x="231223" y="1135118"/>
            <a:ext cx="11845159" cy="550742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86755" y="310083"/>
            <a:ext cx="8734097" cy="461665"/>
          </a:xfrm>
          <a:prstGeom prst="rect">
            <a:avLst/>
          </a:prstGeom>
        </p:spPr>
        <p:txBody>
          <a:bodyPr wrap="square">
            <a:spAutoFit/>
          </a:bodyPr>
          <a:lstStyle/>
          <a:p>
            <a:r>
              <a:rPr lang="en-GB" sz="2400" b="1" dirty="0">
                <a:solidFill>
                  <a:srgbClr val="000000"/>
                </a:solidFill>
                <a:ea typeface="Times New Roman" panose="02020603050405020304" pitchFamily="18" charset="0"/>
                <a:cs typeface="Times New Roman" panose="02020603050405020304" pitchFamily="18" charset="0"/>
              </a:rPr>
              <a:t>Table 8. Number of  Researchers by Fields of Science </a:t>
            </a:r>
            <a:r>
              <a:rPr lang="en-GB" sz="2400" dirty="0">
                <a:solidFill>
                  <a:srgbClr val="000000"/>
                </a:solidFill>
                <a:ea typeface="Times New Roman" panose="02020603050405020304" pitchFamily="18" charset="0"/>
                <a:cs typeface="Times New Roman" panose="02020603050405020304" pitchFamily="18" charset="0"/>
              </a:rPr>
              <a:t>(persons)</a:t>
            </a:r>
            <a:endParaRPr lang="en-US" sz="2400" dirty="0"/>
          </a:p>
        </p:txBody>
      </p:sp>
    </p:spTree>
    <p:extLst>
      <p:ext uri="{BB962C8B-B14F-4D97-AF65-F5344CB8AC3E}">
        <p14:creationId xmlns:p14="http://schemas.microsoft.com/office/powerpoint/2010/main" val="97484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669" y="241738"/>
            <a:ext cx="9368398" cy="461665"/>
          </a:xfrm>
          <a:prstGeom prst="rect">
            <a:avLst/>
          </a:prstGeom>
        </p:spPr>
        <p:txBody>
          <a:bodyPr wrap="non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en-US" sz="2400" b="1" dirty="0"/>
              <a:t>Diagram </a:t>
            </a:r>
            <a:r>
              <a:rPr lang="ka-GE" sz="2400" b="1" dirty="0"/>
              <a:t>6.</a:t>
            </a:r>
            <a:r>
              <a:rPr lang="en-US" sz="2400" b="1" dirty="0"/>
              <a:t> Core Positions Expressed by Focus </a:t>
            </a:r>
            <a:r>
              <a:rPr lang="en-US" sz="2400" b="1" dirty="0" smtClean="0"/>
              <a:t>Group (1)  </a:t>
            </a:r>
            <a:r>
              <a:rPr lang="en-US" sz="2400" b="1" dirty="0"/>
              <a:t>Participants </a:t>
            </a:r>
            <a:r>
              <a:rPr lang="en-US" sz="2400" dirty="0"/>
              <a:t>(%)</a:t>
            </a:r>
          </a:p>
        </p:txBody>
      </p:sp>
      <p:pic>
        <p:nvPicPr>
          <p:cNvPr id="5" name="Picture 4"/>
          <p:cNvPicPr>
            <a:picLocks noChangeAspect="1"/>
          </p:cNvPicPr>
          <p:nvPr/>
        </p:nvPicPr>
        <p:blipFill rotWithShape="1">
          <a:blip r:embed="rId2"/>
          <a:srcRect l="677" t="9827" r="50116" b="48641"/>
          <a:stretch/>
        </p:blipFill>
        <p:spPr>
          <a:xfrm>
            <a:off x="94588" y="1595987"/>
            <a:ext cx="7157547" cy="4773282"/>
          </a:xfrm>
          <a:prstGeom prst="rect">
            <a:avLst/>
          </a:prstGeom>
        </p:spPr>
      </p:pic>
      <p:pic>
        <p:nvPicPr>
          <p:cNvPr id="6" name="Picture 5"/>
          <p:cNvPicPr>
            <a:picLocks noChangeAspect="1"/>
          </p:cNvPicPr>
          <p:nvPr/>
        </p:nvPicPr>
        <p:blipFill rotWithShape="1">
          <a:blip r:embed="rId3"/>
          <a:srcRect l="50000" t="10425" b="45943"/>
          <a:stretch/>
        </p:blipFill>
        <p:spPr>
          <a:xfrm>
            <a:off x="7252135" y="1607289"/>
            <a:ext cx="4939863" cy="4761980"/>
          </a:xfrm>
          <a:prstGeom prst="rect">
            <a:avLst/>
          </a:prstGeom>
        </p:spPr>
      </p:pic>
      <p:pic>
        <p:nvPicPr>
          <p:cNvPr id="7" name="Picture 6"/>
          <p:cNvPicPr>
            <a:picLocks noChangeAspect="1"/>
          </p:cNvPicPr>
          <p:nvPr/>
        </p:nvPicPr>
        <p:blipFill rotWithShape="1">
          <a:blip r:embed="rId4"/>
          <a:srcRect l="33511" t="8739" r="7075" b="85131"/>
          <a:stretch/>
        </p:blipFill>
        <p:spPr>
          <a:xfrm>
            <a:off x="1580233" y="945139"/>
            <a:ext cx="7157545" cy="420414"/>
          </a:xfrm>
          <a:prstGeom prst="rect">
            <a:avLst/>
          </a:prstGeom>
        </p:spPr>
      </p:pic>
      <p:sp>
        <p:nvSpPr>
          <p:cNvPr id="8" name="Rounded Rectangle 7"/>
          <p:cNvSpPr/>
          <p:nvPr/>
        </p:nvSpPr>
        <p:spPr>
          <a:xfrm>
            <a:off x="9858703" y="242526"/>
            <a:ext cx="2333297" cy="1270962"/>
          </a:xfrm>
          <a:prstGeom prst="roundRect">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Focus Group 1</a:t>
            </a:r>
            <a:endParaRPr lang="en-US" sz="2400" b="1" dirty="0">
              <a:solidFill>
                <a:schemeClr val="tx1"/>
              </a:solidFill>
            </a:endParaRPr>
          </a:p>
        </p:txBody>
      </p:sp>
    </p:spTree>
    <p:extLst>
      <p:ext uri="{BB962C8B-B14F-4D97-AF65-F5344CB8AC3E}">
        <p14:creationId xmlns:p14="http://schemas.microsoft.com/office/powerpoint/2010/main" val="23207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124" y="199698"/>
            <a:ext cx="9368398" cy="461665"/>
          </a:xfrm>
          <a:prstGeom prst="rect">
            <a:avLst/>
          </a:prstGeom>
        </p:spPr>
        <p:txBody>
          <a:bodyPr wrap="non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en-US" sz="2400" b="1" dirty="0"/>
              <a:t>Diagram </a:t>
            </a:r>
            <a:r>
              <a:rPr lang="ka-GE" sz="2400" b="1" dirty="0"/>
              <a:t>6.</a:t>
            </a:r>
            <a:r>
              <a:rPr lang="en-US" sz="2400" b="1" dirty="0"/>
              <a:t> Core Positions Expressed by Focus </a:t>
            </a:r>
            <a:r>
              <a:rPr lang="en-US" sz="2400" b="1" dirty="0" smtClean="0"/>
              <a:t>Group (1)  </a:t>
            </a:r>
            <a:r>
              <a:rPr lang="en-US" sz="2400" b="1" dirty="0"/>
              <a:t>Participants </a:t>
            </a:r>
            <a:r>
              <a:rPr lang="en-US" sz="2400" dirty="0"/>
              <a:t>(%)</a:t>
            </a:r>
          </a:p>
        </p:txBody>
      </p:sp>
      <p:pic>
        <p:nvPicPr>
          <p:cNvPr id="5" name="Picture 4"/>
          <p:cNvPicPr>
            <a:picLocks noChangeAspect="1"/>
          </p:cNvPicPr>
          <p:nvPr/>
        </p:nvPicPr>
        <p:blipFill rotWithShape="1">
          <a:blip r:embed="rId2"/>
          <a:srcRect l="677" t="50662" r="50116" b="7736"/>
          <a:stretch/>
        </p:blipFill>
        <p:spPr>
          <a:xfrm>
            <a:off x="0" y="1261240"/>
            <a:ext cx="7287351" cy="5255173"/>
          </a:xfrm>
          <a:prstGeom prst="rect">
            <a:avLst/>
          </a:prstGeom>
        </p:spPr>
      </p:pic>
      <p:pic>
        <p:nvPicPr>
          <p:cNvPr id="6" name="Picture 5"/>
          <p:cNvPicPr>
            <a:picLocks noChangeAspect="1"/>
          </p:cNvPicPr>
          <p:nvPr/>
        </p:nvPicPr>
        <p:blipFill rotWithShape="1">
          <a:blip r:embed="rId3"/>
          <a:srcRect l="50000" t="54572" b="2981"/>
          <a:stretch/>
        </p:blipFill>
        <p:spPr>
          <a:xfrm>
            <a:off x="7287351" y="1261241"/>
            <a:ext cx="4723816" cy="5255173"/>
          </a:xfrm>
          <a:prstGeom prst="rect">
            <a:avLst/>
          </a:prstGeom>
        </p:spPr>
      </p:pic>
      <p:pic>
        <p:nvPicPr>
          <p:cNvPr id="7" name="Picture 6"/>
          <p:cNvPicPr>
            <a:picLocks noChangeAspect="1"/>
          </p:cNvPicPr>
          <p:nvPr/>
        </p:nvPicPr>
        <p:blipFill rotWithShape="1">
          <a:blip r:embed="rId4"/>
          <a:srcRect l="33511" t="8739" r="7075" b="85131"/>
          <a:stretch/>
        </p:blipFill>
        <p:spPr>
          <a:xfrm>
            <a:off x="1471449" y="751095"/>
            <a:ext cx="7157545" cy="420414"/>
          </a:xfrm>
          <a:prstGeom prst="rect">
            <a:avLst/>
          </a:prstGeom>
        </p:spPr>
      </p:pic>
      <p:sp>
        <p:nvSpPr>
          <p:cNvPr id="8" name="Rounded Rectangle 7"/>
          <p:cNvSpPr/>
          <p:nvPr/>
        </p:nvSpPr>
        <p:spPr>
          <a:xfrm>
            <a:off x="9858703" y="168168"/>
            <a:ext cx="2333297" cy="1186880"/>
          </a:xfrm>
          <a:prstGeom prst="roundRect">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Focus Group 1</a:t>
            </a:r>
            <a:endParaRPr lang="en-US" sz="2400" b="1" dirty="0">
              <a:solidFill>
                <a:schemeClr val="tx1"/>
              </a:solidFill>
            </a:endParaRPr>
          </a:p>
        </p:txBody>
      </p:sp>
    </p:spTree>
    <p:extLst>
      <p:ext uri="{BB962C8B-B14F-4D97-AF65-F5344CB8AC3E}">
        <p14:creationId xmlns:p14="http://schemas.microsoft.com/office/powerpoint/2010/main" val="61140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7565" t="50562" r="24858" b="36228"/>
          <a:stretch/>
        </p:blipFill>
        <p:spPr bwMode="auto">
          <a:xfrm>
            <a:off x="0" y="1"/>
            <a:ext cx="9394371" cy="1471448"/>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3"/>
          <a:srcRect l="24873" t="31715" r="22537" b="28576"/>
          <a:stretch/>
        </p:blipFill>
        <p:spPr bwMode="auto">
          <a:xfrm>
            <a:off x="1271752" y="1397876"/>
            <a:ext cx="10920247" cy="5460125"/>
          </a:xfrm>
          <a:prstGeom prst="rect">
            <a:avLst/>
          </a:prstGeom>
          <a:ln>
            <a:noFill/>
          </a:ln>
          <a:extLst>
            <a:ext uri="{53640926-AAD7-44D8-BBD7-CCE9431645EC}">
              <a14:shadowObscured xmlns:a14="http://schemas.microsoft.com/office/drawing/2010/main"/>
            </a:ext>
          </a:extLst>
        </p:spPr>
      </p:pic>
      <p:sp>
        <p:nvSpPr>
          <p:cNvPr id="4" name="Rounded Rectangle 3"/>
          <p:cNvSpPr/>
          <p:nvPr/>
        </p:nvSpPr>
        <p:spPr>
          <a:xfrm>
            <a:off x="9732579" y="220717"/>
            <a:ext cx="2333297" cy="1250732"/>
          </a:xfrm>
          <a:prstGeom prst="roundRect">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Focus Group 1</a:t>
            </a:r>
            <a:endParaRPr lang="en-US" sz="2400" b="1" dirty="0">
              <a:solidFill>
                <a:schemeClr val="tx1"/>
              </a:solidFill>
            </a:endParaRPr>
          </a:p>
        </p:txBody>
      </p:sp>
    </p:spTree>
    <p:extLst>
      <p:ext uri="{BB962C8B-B14F-4D97-AF65-F5344CB8AC3E}">
        <p14:creationId xmlns:p14="http://schemas.microsoft.com/office/powerpoint/2010/main" val="46477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5280" t="36970" r="23140" b="35303"/>
          <a:stretch/>
        </p:blipFill>
        <p:spPr bwMode="auto">
          <a:xfrm>
            <a:off x="0" y="0"/>
            <a:ext cx="9017876" cy="3163614"/>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3"/>
          <a:srcRect l="25076" t="30808" r="24057" b="34940"/>
          <a:stretch/>
        </p:blipFill>
        <p:spPr bwMode="auto">
          <a:xfrm>
            <a:off x="1765739" y="3026979"/>
            <a:ext cx="10426262" cy="3831021"/>
          </a:xfrm>
          <a:prstGeom prst="rect">
            <a:avLst/>
          </a:prstGeom>
          <a:ln>
            <a:noFill/>
          </a:ln>
          <a:extLst>
            <a:ext uri="{53640926-AAD7-44D8-BBD7-CCE9431645EC}">
              <a14:shadowObscured xmlns:a14="http://schemas.microsoft.com/office/drawing/2010/main"/>
            </a:ext>
          </a:extLst>
        </p:spPr>
      </p:pic>
      <p:sp>
        <p:nvSpPr>
          <p:cNvPr id="4" name="Rounded Rectangle 3"/>
          <p:cNvSpPr/>
          <p:nvPr/>
        </p:nvSpPr>
        <p:spPr>
          <a:xfrm>
            <a:off x="9732579" y="220717"/>
            <a:ext cx="2333297" cy="1250732"/>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Focus Group 2</a:t>
            </a:r>
            <a:endParaRPr lang="en-US" sz="2400" b="1" dirty="0">
              <a:solidFill>
                <a:schemeClr val="tx1"/>
              </a:solidFill>
            </a:endParaRPr>
          </a:p>
        </p:txBody>
      </p:sp>
    </p:spTree>
    <p:extLst>
      <p:ext uri="{BB962C8B-B14F-4D97-AF65-F5344CB8AC3E}">
        <p14:creationId xmlns:p14="http://schemas.microsoft.com/office/powerpoint/2010/main" val="123530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166" t="41851" r="41765" b="16136"/>
          <a:stretch/>
        </p:blipFill>
        <p:spPr>
          <a:xfrm>
            <a:off x="-1" y="1061544"/>
            <a:ext cx="7641021" cy="5796456"/>
          </a:xfrm>
          <a:prstGeom prst="rect">
            <a:avLst/>
          </a:prstGeom>
        </p:spPr>
      </p:pic>
      <p:pic>
        <p:nvPicPr>
          <p:cNvPr id="3" name="Picture 2"/>
          <p:cNvPicPr>
            <a:picLocks noChangeAspect="1"/>
          </p:cNvPicPr>
          <p:nvPr/>
        </p:nvPicPr>
        <p:blipFill rotWithShape="1">
          <a:blip r:embed="rId2"/>
          <a:srcRect l="57963" t="41858" r="16285" b="18451"/>
          <a:stretch/>
        </p:blipFill>
        <p:spPr>
          <a:xfrm>
            <a:off x="7596786" y="1010819"/>
            <a:ext cx="4510505" cy="5579167"/>
          </a:xfrm>
          <a:prstGeom prst="rect">
            <a:avLst/>
          </a:prstGeom>
        </p:spPr>
      </p:pic>
      <p:pic>
        <p:nvPicPr>
          <p:cNvPr id="4" name="Picture 3"/>
          <p:cNvPicPr>
            <a:picLocks noChangeAspect="1"/>
          </p:cNvPicPr>
          <p:nvPr/>
        </p:nvPicPr>
        <p:blipFill>
          <a:blip r:embed="rId3"/>
          <a:stretch>
            <a:fillRect/>
          </a:stretch>
        </p:blipFill>
        <p:spPr>
          <a:xfrm>
            <a:off x="9741838" y="-18620"/>
            <a:ext cx="2365453" cy="1101985"/>
          </a:xfrm>
          <a:prstGeom prst="rect">
            <a:avLst/>
          </a:prstGeom>
        </p:spPr>
      </p:pic>
      <p:pic>
        <p:nvPicPr>
          <p:cNvPr id="8" name="Picture 7"/>
          <p:cNvPicPr>
            <a:picLocks noChangeAspect="1"/>
          </p:cNvPicPr>
          <p:nvPr/>
        </p:nvPicPr>
        <p:blipFill rotWithShape="1">
          <a:blip r:embed="rId4"/>
          <a:srcRect l="34948" t="30745" r="25503" b="59771"/>
          <a:stretch/>
        </p:blipFill>
        <p:spPr>
          <a:xfrm>
            <a:off x="406406" y="0"/>
            <a:ext cx="8727198" cy="1177159"/>
          </a:xfrm>
          <a:prstGeom prst="rect">
            <a:avLst/>
          </a:prstGeom>
        </p:spPr>
      </p:pic>
    </p:spTree>
    <p:extLst>
      <p:ext uri="{BB962C8B-B14F-4D97-AF65-F5344CB8AC3E}">
        <p14:creationId xmlns:p14="http://schemas.microsoft.com/office/powerpoint/2010/main" val="55989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7314" t="16822" r="75731" b="66319"/>
          <a:stretch/>
        </p:blipFill>
        <p:spPr>
          <a:xfrm>
            <a:off x="0" y="0"/>
            <a:ext cx="12191999" cy="1198179"/>
          </a:xfrm>
          <a:prstGeom prst="rect">
            <a:avLst/>
          </a:prstGeom>
        </p:spPr>
      </p:pic>
      <p:sp>
        <p:nvSpPr>
          <p:cNvPr id="2" name="Title 1"/>
          <p:cNvSpPr>
            <a:spLocks noGrp="1"/>
          </p:cNvSpPr>
          <p:nvPr>
            <p:ph type="title"/>
          </p:nvPr>
        </p:nvSpPr>
        <p:spPr>
          <a:xfrm>
            <a:off x="0" y="256134"/>
            <a:ext cx="11259207" cy="685909"/>
          </a:xfrm>
        </p:spPr>
        <p:txBody>
          <a:bodyPr>
            <a:noAutofit/>
          </a:bodyPr>
          <a:lstStyle/>
          <a:p>
            <a:r>
              <a:rPr lang="en-US" sz="4800" b="1" dirty="0">
                <a:latin typeface="+mn-lt"/>
                <a:ea typeface="+mn-ea"/>
                <a:cs typeface="+mn-cs"/>
              </a:rPr>
              <a:t>Structure: </a:t>
            </a:r>
          </a:p>
        </p:txBody>
      </p:sp>
      <p:sp>
        <p:nvSpPr>
          <p:cNvPr id="3" name="Content Placeholder 2"/>
          <p:cNvSpPr>
            <a:spLocks noGrp="1"/>
          </p:cNvSpPr>
          <p:nvPr>
            <p:ph idx="1"/>
          </p:nvPr>
        </p:nvSpPr>
        <p:spPr>
          <a:xfrm>
            <a:off x="1450428" y="1387366"/>
            <a:ext cx="10741572" cy="5470634"/>
          </a:xfrm>
        </p:spPr>
        <p:txBody>
          <a:bodyPr>
            <a:normAutofit/>
          </a:bodyPr>
          <a:lstStyle/>
          <a:p>
            <a:pPr marL="0" indent="0">
              <a:buNone/>
            </a:pPr>
            <a:r>
              <a:rPr lang="en-GB" b="1" dirty="0"/>
              <a:t>Introduction</a:t>
            </a:r>
            <a:endParaRPr lang="en-US" dirty="0"/>
          </a:p>
          <a:p>
            <a:pPr marL="0" indent="0">
              <a:buNone/>
            </a:pPr>
            <a:r>
              <a:rPr lang="en-GB" b="1" dirty="0"/>
              <a:t>Literature </a:t>
            </a:r>
            <a:r>
              <a:rPr lang="en-GB" b="1" dirty="0" smtClean="0"/>
              <a:t>Review:</a:t>
            </a:r>
            <a:endParaRPr lang="en-US" b="1" dirty="0"/>
          </a:p>
          <a:p>
            <a:pPr marL="2459038" indent="-284163"/>
            <a:r>
              <a:rPr lang="en-GB" b="1" dirty="0" smtClean="0"/>
              <a:t>Identification </a:t>
            </a:r>
            <a:r>
              <a:rPr lang="en-GB" b="1" dirty="0"/>
              <a:t>of Types of Diversity</a:t>
            </a:r>
            <a:endParaRPr lang="en-US" dirty="0"/>
          </a:p>
          <a:p>
            <a:pPr marL="2459038" indent="-284163"/>
            <a:r>
              <a:rPr lang="en-GB" b="1" dirty="0" smtClean="0"/>
              <a:t>Determinants </a:t>
            </a:r>
            <a:r>
              <a:rPr lang="en-GB" b="1" dirty="0"/>
              <a:t>of Diversity Perception</a:t>
            </a:r>
            <a:endParaRPr lang="en-US" dirty="0"/>
          </a:p>
          <a:p>
            <a:pPr marL="2459038" indent="-284163"/>
            <a:r>
              <a:rPr lang="en-GB" b="1" dirty="0" smtClean="0"/>
              <a:t>Mechanisms </a:t>
            </a:r>
            <a:r>
              <a:rPr lang="en-GB" b="1" dirty="0"/>
              <a:t>for Managing </a:t>
            </a:r>
            <a:r>
              <a:rPr lang="en-GB" b="1" dirty="0" smtClean="0"/>
              <a:t>Equality</a:t>
            </a:r>
          </a:p>
          <a:p>
            <a:pPr marL="2174875" indent="-2174875">
              <a:buNone/>
            </a:pPr>
            <a:r>
              <a:rPr lang="en-GB" b="1" dirty="0" smtClean="0"/>
              <a:t>Methodology: </a:t>
            </a:r>
            <a:r>
              <a:rPr lang="en-US" b="1" dirty="0" smtClean="0"/>
              <a:t>Empirical analysis, qualitative and quantitative research based on a secondary desk review, as well as focus group research involving two target groups</a:t>
            </a:r>
          </a:p>
          <a:p>
            <a:pPr marL="0" indent="0">
              <a:buNone/>
            </a:pPr>
            <a:r>
              <a:rPr lang="en-GB" b="1" dirty="0" smtClean="0"/>
              <a:t>Results</a:t>
            </a:r>
            <a:endParaRPr lang="en-US" dirty="0"/>
          </a:p>
          <a:p>
            <a:pPr marL="0" indent="0">
              <a:buNone/>
            </a:pPr>
            <a:r>
              <a:rPr lang="en-GB" b="1" dirty="0"/>
              <a:t>Discussion </a:t>
            </a:r>
            <a:endParaRPr lang="en-US" dirty="0"/>
          </a:p>
          <a:p>
            <a:pPr marL="0" indent="0">
              <a:buNone/>
            </a:pPr>
            <a:r>
              <a:rPr lang="en-GB" b="1" dirty="0"/>
              <a:t>Summary</a:t>
            </a:r>
            <a:endParaRPr lang="en-US" b="1" dirty="0"/>
          </a:p>
          <a:p>
            <a:pPr marL="0" indent="0">
              <a:buNone/>
            </a:pPr>
            <a:endParaRPr lang="en-US" dirty="0"/>
          </a:p>
          <a:p>
            <a:endParaRPr lang="en-US" dirty="0"/>
          </a:p>
        </p:txBody>
      </p:sp>
      <p:sp>
        <p:nvSpPr>
          <p:cNvPr id="12" name="Rectangle 11"/>
          <p:cNvSpPr/>
          <p:nvPr/>
        </p:nvSpPr>
        <p:spPr>
          <a:xfrm>
            <a:off x="10998417" y="0"/>
            <a:ext cx="294290" cy="11981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313728" y="-4"/>
            <a:ext cx="294290" cy="11981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578458" y="-2"/>
            <a:ext cx="294290" cy="11981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91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5382" t="32129" r="22324" b="11200"/>
          <a:stretch/>
        </p:blipFill>
        <p:spPr bwMode="auto">
          <a:xfrm>
            <a:off x="1" y="330325"/>
            <a:ext cx="12192000" cy="649877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807779" y="0"/>
            <a:ext cx="10047888" cy="421654"/>
          </a:xfrm>
          <a:prstGeom prst="rect">
            <a:avLst/>
          </a:prstGeom>
        </p:spPr>
        <p:txBody>
          <a:bodyPr wrap="square">
            <a:spAutoFit/>
          </a:bodyPr>
          <a:lstStyle/>
          <a:p>
            <a:pPr>
              <a:lnSpc>
                <a:spcPct val="107000"/>
              </a:lnSpc>
              <a:spcAft>
                <a:spcPts val="600"/>
              </a:spcAft>
            </a:pPr>
            <a:r>
              <a:rPr lang="en-GB" sz="2000" b="1" dirty="0">
                <a:ea typeface="Calibri" panose="020F0502020204030204" pitchFamily="34" charset="0"/>
                <a:cs typeface="Times New Roman" panose="02020603050405020304" pitchFamily="18" charset="0"/>
              </a:rPr>
              <a:t>Table 10 Significant Statements from the Open Discussion (Focus </a:t>
            </a:r>
            <a:r>
              <a:rPr lang="en-GB" sz="2000" b="1" dirty="0" smtClean="0">
                <a:ea typeface="Calibri" panose="020F0502020204030204" pitchFamily="34" charset="0"/>
                <a:cs typeface="Times New Roman" panose="02020603050405020304" pitchFamily="18" charset="0"/>
              </a:rPr>
              <a:t>Group</a:t>
            </a:r>
            <a:r>
              <a:rPr lang="en-GB" sz="2000" b="1" dirty="0">
                <a:ea typeface="Calibri" panose="020F0502020204030204" pitchFamily="34" charset="0"/>
                <a:cs typeface="Times New Roman" panose="02020603050405020304" pitchFamily="18" charset="0"/>
              </a:rPr>
              <a:t> </a:t>
            </a:r>
            <a:r>
              <a:rPr lang="en-GB" sz="2000" b="1" dirty="0" smtClean="0">
                <a:ea typeface="Calibri" panose="020F0502020204030204" pitchFamily="34" charset="0"/>
                <a:cs typeface="Times New Roman" panose="02020603050405020304" pitchFamily="18" charset="0"/>
              </a:rPr>
              <a:t>2.)</a:t>
            </a:r>
            <a:endParaRPr lang="en-US" sz="20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5104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1"/>
            <a:ext cx="12193057" cy="998483"/>
          </a:xfrm>
          <a:prstGeom prst="rect">
            <a:avLst/>
          </a:prstGeom>
        </p:spPr>
      </p:pic>
      <p:sp>
        <p:nvSpPr>
          <p:cNvPr id="3" name="Rectangle 2"/>
          <p:cNvSpPr/>
          <p:nvPr/>
        </p:nvSpPr>
        <p:spPr>
          <a:xfrm>
            <a:off x="273269" y="80719"/>
            <a:ext cx="3174124" cy="707886"/>
          </a:xfrm>
          <a:prstGeom prst="rect">
            <a:avLst/>
          </a:prstGeom>
        </p:spPr>
        <p:txBody>
          <a:bodyPr wrap="square">
            <a:spAutoFit/>
          </a:bodyPr>
          <a:lstStyle/>
          <a:p>
            <a:r>
              <a:rPr lang="en-US" sz="4000" b="1" dirty="0" smtClean="0"/>
              <a:t>Experiences</a:t>
            </a:r>
            <a:r>
              <a:rPr lang="ka-GE" sz="4000" b="1" dirty="0" smtClean="0"/>
              <a:t>: </a:t>
            </a:r>
            <a:endParaRPr lang="ka-GE" sz="4000" b="1" dirty="0"/>
          </a:p>
        </p:txBody>
      </p:sp>
      <p:sp>
        <p:nvSpPr>
          <p:cNvPr id="8" name="Content Placeholder 7"/>
          <p:cNvSpPr>
            <a:spLocks noGrp="1"/>
          </p:cNvSpPr>
          <p:nvPr>
            <p:ph idx="1"/>
          </p:nvPr>
        </p:nvSpPr>
        <p:spPr>
          <a:xfrm>
            <a:off x="704193" y="1334814"/>
            <a:ext cx="11487807" cy="5423338"/>
          </a:xfrm>
        </p:spPr>
        <p:txBody>
          <a:bodyPr>
            <a:normAutofit/>
          </a:bodyPr>
          <a:lstStyle/>
          <a:p>
            <a:pPr marL="342900" lvl="0" indent="-342900" eaLnBrk="0" fontAlgn="base" hangingPunct="0">
              <a:lnSpc>
                <a:spcPct val="100000"/>
              </a:lnSpc>
              <a:spcBef>
                <a:spcPct val="0"/>
              </a:spcBef>
              <a:spcAft>
                <a:spcPct val="0"/>
              </a:spcAft>
              <a:buFont typeface="+mj-lt"/>
              <a:buAutoNum type="arabicPeriod"/>
            </a:pPr>
            <a:r>
              <a:rPr lang="en-US" altLang="en-US" sz="2400" dirty="0">
                <a:solidFill>
                  <a:prstClr val="black"/>
                </a:solidFill>
                <a:latin typeface="Arial" panose="020B0604020202020204" pitchFamily="34" charset="0"/>
              </a:rPr>
              <a:t>Educational </a:t>
            </a:r>
            <a:r>
              <a:rPr lang="en-US" altLang="en-US" sz="2400" dirty="0" err="1">
                <a:solidFill>
                  <a:prstClr val="black"/>
                </a:solidFill>
                <a:latin typeface="Arial" panose="020B0604020202020204" pitchFamily="34" charset="0"/>
              </a:rPr>
              <a:t>programmes</a:t>
            </a:r>
            <a:r>
              <a:rPr lang="en-US" altLang="en-US" sz="2400" dirty="0">
                <a:solidFill>
                  <a:prstClr val="black"/>
                </a:solidFill>
                <a:latin typeface="Arial" panose="020B0604020202020204" pitchFamily="34" charset="0"/>
              </a:rPr>
              <a:t> that encourage discussion and reflection on different perspectives help reduce stereotypes and promote positive attitudes towards diversity </a:t>
            </a:r>
            <a:r>
              <a:rPr lang="en-US" altLang="en-US" sz="2400" u="sng" dirty="0">
                <a:solidFill>
                  <a:prstClr val="black"/>
                </a:solidFill>
                <a:latin typeface="Arial" panose="020B0604020202020204" pitchFamily="34" charset="0"/>
              </a:rPr>
              <a:t>(David S. </a:t>
            </a:r>
            <a:r>
              <a:rPr lang="en-US" altLang="en-US" sz="2400" u="sng" dirty="0" err="1">
                <a:solidFill>
                  <a:prstClr val="black"/>
                </a:solidFill>
                <a:latin typeface="Arial" panose="020B0604020202020204" pitchFamily="34" charset="0"/>
              </a:rPr>
              <a:t>Gurin</a:t>
            </a:r>
            <a:r>
              <a:rPr lang="en-US" altLang="en-US" sz="2400" u="sng" dirty="0">
                <a:solidFill>
                  <a:prstClr val="black"/>
                </a:solidFill>
                <a:latin typeface="Arial" panose="020B0604020202020204" pitchFamily="34" charset="0"/>
              </a:rPr>
              <a:t> et al., 2002; Weiss et al., </a:t>
            </a:r>
            <a:r>
              <a:rPr lang="en-US" altLang="en-US" sz="2400" u="sng" dirty="0" smtClean="0">
                <a:solidFill>
                  <a:prstClr val="black"/>
                </a:solidFill>
                <a:latin typeface="Arial" panose="020B0604020202020204" pitchFamily="34" charset="0"/>
              </a:rPr>
              <a:t>2023).</a:t>
            </a:r>
            <a:endParaRPr lang="ka-GE" altLang="en-US" sz="2400" u="sng" dirty="0" smtClean="0">
              <a:solidFill>
                <a:prstClr val="black"/>
              </a:solidFill>
              <a:latin typeface="Arial" panose="020B0604020202020204" pitchFamily="34" charset="0"/>
            </a:endParaRPr>
          </a:p>
          <a:p>
            <a:pPr marL="457200" lvl="0" indent="-457200" eaLnBrk="0" fontAlgn="base" hangingPunct="0">
              <a:lnSpc>
                <a:spcPct val="100000"/>
              </a:lnSpc>
              <a:spcBef>
                <a:spcPct val="0"/>
              </a:spcBef>
              <a:spcAft>
                <a:spcPct val="0"/>
              </a:spcAft>
              <a:buFont typeface="+mj-lt"/>
              <a:buAutoNum type="arabicPeriod"/>
            </a:pPr>
            <a:endParaRPr lang="en-US" altLang="en-US" sz="2400" dirty="0">
              <a:solidFill>
                <a:prstClr val="black"/>
              </a:solidFill>
              <a:latin typeface="Arial" panose="020B0604020202020204" pitchFamily="34" charset="0"/>
            </a:endParaRPr>
          </a:p>
          <a:p>
            <a:pPr marL="342900" lvl="0" indent="-342900" eaLnBrk="0" fontAlgn="base" hangingPunct="0">
              <a:lnSpc>
                <a:spcPct val="100000"/>
              </a:lnSpc>
              <a:spcBef>
                <a:spcPct val="0"/>
              </a:spcBef>
              <a:spcAft>
                <a:spcPct val="0"/>
              </a:spcAft>
              <a:buFont typeface="+mj-lt"/>
              <a:buAutoNum type="arabicPeriod"/>
            </a:pPr>
            <a:r>
              <a:rPr lang="en-US" altLang="en-US" sz="2400" dirty="0">
                <a:solidFill>
                  <a:prstClr val="black"/>
                </a:solidFill>
                <a:latin typeface="Arial" panose="020B0604020202020204" pitchFamily="34" charset="0"/>
              </a:rPr>
              <a:t>Providing accurate information and correcting stereotypes helps reduce stigma and biased perceptions among students </a:t>
            </a:r>
            <a:r>
              <a:rPr lang="en-US" altLang="en-US" sz="2400" u="sng" dirty="0">
                <a:solidFill>
                  <a:prstClr val="black"/>
                </a:solidFill>
                <a:latin typeface="Arial" panose="020B0604020202020204" pitchFamily="34" charset="0"/>
              </a:rPr>
              <a:t>(</a:t>
            </a:r>
            <a:r>
              <a:rPr lang="en-US" altLang="en-US" sz="2400" u="sng" dirty="0" err="1">
                <a:solidFill>
                  <a:prstClr val="black"/>
                </a:solidFill>
                <a:latin typeface="Arial" panose="020B0604020202020204" pitchFamily="34" charset="0"/>
              </a:rPr>
              <a:t>Nasie</a:t>
            </a:r>
            <a:r>
              <a:rPr lang="en-US" altLang="en-US" sz="2400" u="sng" dirty="0">
                <a:solidFill>
                  <a:prstClr val="black"/>
                </a:solidFill>
                <a:latin typeface="Arial" panose="020B0604020202020204" pitchFamily="34" charset="0"/>
              </a:rPr>
              <a:t>, 2025; </a:t>
            </a:r>
            <a:r>
              <a:rPr lang="en-US" altLang="en-US" sz="2400" u="sng" dirty="0" err="1">
                <a:solidFill>
                  <a:prstClr val="black"/>
                </a:solidFill>
                <a:latin typeface="Arial" panose="020B0604020202020204" pitchFamily="34" charset="0"/>
              </a:rPr>
              <a:t>Selisko</a:t>
            </a:r>
            <a:r>
              <a:rPr lang="en-US" altLang="en-US" sz="2400" u="sng" dirty="0">
                <a:solidFill>
                  <a:prstClr val="black"/>
                </a:solidFill>
                <a:latin typeface="Arial" panose="020B0604020202020204" pitchFamily="34" charset="0"/>
              </a:rPr>
              <a:t> et al., 2024</a:t>
            </a:r>
            <a:r>
              <a:rPr lang="en-US" altLang="en-US" sz="2400" u="sng" dirty="0" smtClean="0">
                <a:solidFill>
                  <a:prstClr val="black"/>
                </a:solidFill>
                <a:latin typeface="Arial" panose="020B0604020202020204" pitchFamily="34" charset="0"/>
              </a:rPr>
              <a:t>).</a:t>
            </a:r>
            <a:endParaRPr lang="ka-GE" altLang="en-US" sz="2400" u="sng" dirty="0" smtClean="0">
              <a:solidFill>
                <a:prstClr val="black"/>
              </a:solidFill>
              <a:latin typeface="Arial" panose="020B0604020202020204" pitchFamily="34" charset="0"/>
            </a:endParaRPr>
          </a:p>
          <a:p>
            <a:pPr marL="342900" lvl="0" indent="-342900" eaLnBrk="0" fontAlgn="base" hangingPunct="0">
              <a:lnSpc>
                <a:spcPct val="100000"/>
              </a:lnSpc>
              <a:spcBef>
                <a:spcPct val="0"/>
              </a:spcBef>
              <a:spcAft>
                <a:spcPct val="0"/>
              </a:spcAft>
              <a:buFont typeface="+mj-lt"/>
              <a:buAutoNum type="arabicPeriod"/>
            </a:pPr>
            <a:endParaRPr lang="en-US" altLang="en-US" sz="2400" dirty="0">
              <a:solidFill>
                <a:prstClr val="black"/>
              </a:solidFill>
              <a:latin typeface="Arial" panose="020B0604020202020204" pitchFamily="34" charset="0"/>
            </a:endParaRPr>
          </a:p>
          <a:p>
            <a:pPr marL="342900" lvl="0" indent="-342900" eaLnBrk="0" fontAlgn="base" hangingPunct="0">
              <a:lnSpc>
                <a:spcPct val="100000"/>
              </a:lnSpc>
              <a:spcBef>
                <a:spcPct val="0"/>
              </a:spcBef>
              <a:spcAft>
                <a:spcPct val="0"/>
              </a:spcAft>
              <a:buFont typeface="+mj-lt"/>
              <a:buAutoNum type="arabicPeriod"/>
            </a:pPr>
            <a:r>
              <a:rPr lang="en-US" altLang="en-US" sz="2400" dirty="0">
                <a:solidFill>
                  <a:prstClr val="black"/>
                </a:solidFill>
                <a:latin typeface="Arial" panose="020B0604020202020204" pitchFamily="34" charset="0"/>
              </a:rPr>
              <a:t>Education that promotes diversity and equality improves critical thinking and prepares students for working in diverse environments, which is increasingly demanded by modern </a:t>
            </a:r>
            <a:r>
              <a:rPr lang="en-US" altLang="en-US" sz="2400" dirty="0" err="1">
                <a:solidFill>
                  <a:prstClr val="black"/>
                </a:solidFill>
                <a:latin typeface="Arial" panose="020B0604020202020204" pitchFamily="34" charset="0"/>
              </a:rPr>
              <a:t>organisations</a:t>
            </a:r>
            <a:r>
              <a:rPr lang="en-US" altLang="en-US" sz="2400" dirty="0">
                <a:solidFill>
                  <a:prstClr val="black"/>
                </a:solidFill>
                <a:latin typeface="Arial" panose="020B0604020202020204" pitchFamily="34" charset="0"/>
              </a:rPr>
              <a:t> </a:t>
            </a:r>
            <a:r>
              <a:rPr lang="en-US" altLang="en-US" sz="2400" u="sng" dirty="0">
                <a:solidFill>
                  <a:prstClr val="black"/>
                </a:solidFill>
                <a:latin typeface="Arial" panose="020B0604020202020204" pitchFamily="34" charset="0"/>
              </a:rPr>
              <a:t>(Eric L. Bowman, 2010; </a:t>
            </a:r>
            <a:r>
              <a:rPr lang="en-US" altLang="en-US" sz="2400" u="sng" dirty="0" err="1">
                <a:solidFill>
                  <a:prstClr val="black"/>
                </a:solidFill>
                <a:latin typeface="Arial" panose="020B0604020202020204" pitchFamily="34" charset="0"/>
              </a:rPr>
              <a:t>Meric</a:t>
            </a:r>
            <a:r>
              <a:rPr lang="en-US" altLang="en-US" sz="2400" u="sng" dirty="0">
                <a:solidFill>
                  <a:prstClr val="black"/>
                </a:solidFill>
                <a:latin typeface="Arial" panose="020B0604020202020204" pitchFamily="34" charset="0"/>
              </a:rPr>
              <a:t> et al., </a:t>
            </a:r>
            <a:r>
              <a:rPr lang="en-US" altLang="en-US" sz="2400" u="sng" dirty="0" smtClean="0">
                <a:solidFill>
                  <a:prstClr val="black"/>
                </a:solidFill>
                <a:latin typeface="Arial" panose="020B0604020202020204" pitchFamily="34" charset="0"/>
              </a:rPr>
              <a:t>2015).</a:t>
            </a:r>
            <a:endParaRPr lang="en-US" altLang="en-US" sz="2400" u="sng" dirty="0">
              <a:solidFill>
                <a:prstClr val="black"/>
              </a:solidFill>
              <a:latin typeface="Arial" panose="020B0604020202020204" pitchFamily="34" charset="0"/>
            </a:endParaRPr>
          </a:p>
          <a:p>
            <a:endParaRPr lang="en-US" dirty="0"/>
          </a:p>
        </p:txBody>
      </p:sp>
    </p:spTree>
    <p:extLst>
      <p:ext uri="{BB962C8B-B14F-4D97-AF65-F5344CB8AC3E}">
        <p14:creationId xmlns:p14="http://schemas.microsoft.com/office/powerpoint/2010/main" val="1608820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62456" y="1509955"/>
            <a:ext cx="11729544" cy="4985980"/>
          </a:xfrm>
          <a:prstGeom prst="rect">
            <a:avLst/>
          </a:prstGeom>
        </p:spPr>
        <p:txBody>
          <a:bodyPr wrap="square">
            <a:spAutoFit/>
          </a:bodyPr>
          <a:lstStyle/>
          <a:p>
            <a:r>
              <a:rPr lang="en-US" sz="2400" b="1" dirty="0"/>
              <a:t>Integration of Strategic Gender Policies in Educational Institutions</a:t>
            </a:r>
            <a:endParaRPr lang="en-US" sz="2400" dirty="0"/>
          </a:p>
          <a:p>
            <a:pPr marL="914400">
              <a:buFont typeface="Arial" panose="020B0604020202020204" pitchFamily="34" charset="0"/>
              <a:buChar char="•"/>
            </a:pPr>
            <a:r>
              <a:rPr lang="en-US" sz="2400" dirty="0"/>
              <a:t>Iceland – Implementation of </a:t>
            </a:r>
            <a:r>
              <a:rPr lang="en-US" sz="2400" u="sng" dirty="0"/>
              <a:t>gender equality strategies </a:t>
            </a:r>
            <a:r>
              <a:rPr lang="en-US" sz="2400" dirty="0"/>
              <a:t>in schools and universities.</a:t>
            </a:r>
          </a:p>
          <a:p>
            <a:pPr marL="914400">
              <a:buFont typeface="Arial" panose="020B0604020202020204" pitchFamily="34" charset="0"/>
              <a:buChar char="•"/>
            </a:pPr>
            <a:r>
              <a:rPr lang="en-US" sz="2400" dirty="0"/>
              <a:t>Finland – </a:t>
            </a:r>
            <a:r>
              <a:rPr lang="en-US" sz="2400" u="sng" dirty="0"/>
              <a:t>Equal participation of girls and boys </a:t>
            </a:r>
            <a:r>
              <a:rPr lang="en-US" sz="2400" dirty="0"/>
              <a:t>at all educational levels</a:t>
            </a:r>
            <a:r>
              <a:rPr lang="en-US" sz="2400" dirty="0" smtClean="0"/>
              <a:t>.</a:t>
            </a:r>
            <a:endParaRPr lang="ka-GE" sz="2400" dirty="0" smtClean="0"/>
          </a:p>
          <a:p>
            <a:endParaRPr lang="en-US" sz="1000" dirty="0"/>
          </a:p>
          <a:p>
            <a:r>
              <a:rPr lang="en-US" sz="2400" b="1" dirty="0"/>
              <a:t>Monitoring and Assessment of Gender Representation</a:t>
            </a:r>
            <a:endParaRPr lang="en-US" sz="2400" dirty="0"/>
          </a:p>
          <a:p>
            <a:pPr marL="862013">
              <a:buFont typeface="Arial" panose="020B0604020202020204" pitchFamily="34" charset="0"/>
              <a:buChar char="•"/>
            </a:pPr>
            <a:r>
              <a:rPr lang="en-US" sz="2400" dirty="0"/>
              <a:t>Norway – </a:t>
            </a:r>
            <a:r>
              <a:rPr lang="en-US" sz="2400" u="sng" dirty="0"/>
              <a:t>Regular monitoring </a:t>
            </a:r>
            <a:r>
              <a:rPr lang="en-US" sz="2400" dirty="0"/>
              <a:t>of gender statistics in schools and universities.</a:t>
            </a:r>
          </a:p>
          <a:p>
            <a:pPr marL="862013">
              <a:buFont typeface="Arial" panose="020B0604020202020204" pitchFamily="34" charset="0"/>
              <a:buChar char="•"/>
            </a:pPr>
            <a:r>
              <a:rPr lang="en-US" sz="2400" dirty="0"/>
              <a:t>Canada – Evaluation of </a:t>
            </a:r>
            <a:r>
              <a:rPr lang="en-US" sz="2400" u="sng" dirty="0"/>
              <a:t>girls’ participation in STEM </a:t>
            </a:r>
            <a:r>
              <a:rPr lang="en-US" sz="2400" u="sng" dirty="0" err="1"/>
              <a:t>programmes</a:t>
            </a:r>
            <a:r>
              <a:rPr lang="en-US" sz="2400" u="sng" dirty="0" smtClean="0"/>
              <a:t>.</a:t>
            </a:r>
            <a:endParaRPr lang="ka-GE" sz="2400" u="sng" dirty="0" smtClean="0"/>
          </a:p>
          <a:p>
            <a:endParaRPr lang="en-US" sz="1000" dirty="0"/>
          </a:p>
          <a:p>
            <a:r>
              <a:rPr lang="en-US" sz="2400" b="1" dirty="0"/>
              <a:t>Support for Girls in STEM Education</a:t>
            </a:r>
            <a:endParaRPr lang="en-US" sz="2400" dirty="0"/>
          </a:p>
          <a:p>
            <a:pPr marL="862013">
              <a:buFont typeface="Arial" panose="020B0604020202020204" pitchFamily="34" charset="0"/>
              <a:buChar char="•"/>
            </a:pPr>
            <a:r>
              <a:rPr lang="en-US" sz="2400" dirty="0"/>
              <a:t>Rwanda – STEM </a:t>
            </a:r>
            <a:r>
              <a:rPr lang="en-US" sz="2400" dirty="0" err="1"/>
              <a:t>programmes</a:t>
            </a:r>
            <a:r>
              <a:rPr lang="en-US" sz="2400" dirty="0"/>
              <a:t> for female university students.</a:t>
            </a:r>
          </a:p>
          <a:p>
            <a:pPr marL="862013">
              <a:buFont typeface="Arial" panose="020B0604020202020204" pitchFamily="34" charset="0"/>
              <a:buChar char="•"/>
            </a:pPr>
            <a:r>
              <a:rPr lang="en-US" sz="2400" dirty="0"/>
              <a:t>Canada – </a:t>
            </a:r>
            <a:r>
              <a:rPr lang="en-US" sz="2400" u="sng" dirty="0"/>
              <a:t>Scholarships and mentoring </a:t>
            </a:r>
            <a:r>
              <a:rPr lang="en-US" sz="2400" dirty="0" err="1"/>
              <a:t>programmes</a:t>
            </a:r>
            <a:r>
              <a:rPr lang="en-US" sz="2400" dirty="0"/>
              <a:t> for girls</a:t>
            </a:r>
            <a:r>
              <a:rPr lang="en-US" sz="2400" dirty="0" smtClean="0"/>
              <a:t>.</a:t>
            </a:r>
            <a:endParaRPr lang="ka-GE" sz="2400" dirty="0" smtClean="0"/>
          </a:p>
          <a:p>
            <a:endParaRPr lang="en-US" sz="1000" dirty="0"/>
          </a:p>
          <a:p>
            <a:r>
              <a:rPr lang="en-US" sz="2400" b="1" dirty="0"/>
              <a:t>Inclusive Career Development and Pay Equity </a:t>
            </a:r>
            <a:r>
              <a:rPr lang="en-US" sz="2400" b="1" dirty="0" err="1"/>
              <a:t>Programmes</a:t>
            </a:r>
            <a:endParaRPr lang="en-US" sz="2400" dirty="0"/>
          </a:p>
          <a:p>
            <a:pPr marL="914400">
              <a:buFont typeface="Arial" panose="020B0604020202020204" pitchFamily="34" charset="0"/>
              <a:buChar char="•"/>
            </a:pPr>
            <a:r>
              <a:rPr lang="en-US" sz="2400" dirty="0"/>
              <a:t>Iceland – </a:t>
            </a:r>
            <a:r>
              <a:rPr lang="en-US" sz="2400" u="sng" dirty="0"/>
              <a:t>Pay equity certification </a:t>
            </a:r>
            <a:r>
              <a:rPr lang="en-US" sz="2400" dirty="0"/>
              <a:t>in educational institutions.</a:t>
            </a:r>
          </a:p>
          <a:p>
            <a:pPr marL="914400">
              <a:buFont typeface="Arial" panose="020B0604020202020204" pitchFamily="34" charset="0"/>
              <a:buChar char="•"/>
            </a:pPr>
            <a:r>
              <a:rPr lang="en-US" sz="2400" dirty="0"/>
              <a:t>Sweden – Ensuring </a:t>
            </a:r>
            <a:r>
              <a:rPr lang="en-US" sz="2400" u="sng" dirty="0"/>
              <a:t>pay transparency </a:t>
            </a:r>
            <a:r>
              <a:rPr lang="en-US" sz="2400" dirty="0"/>
              <a:t>in universities and </a:t>
            </a:r>
            <a:r>
              <a:rPr lang="en-US" sz="2400" dirty="0" err="1"/>
              <a:t>organisations</a:t>
            </a:r>
            <a:r>
              <a:rPr lang="en-US" sz="2400" dirty="0"/>
              <a:t>.</a:t>
            </a:r>
          </a:p>
        </p:txBody>
      </p:sp>
      <p:pic>
        <p:nvPicPr>
          <p:cNvPr id="17" name="Picture 16"/>
          <p:cNvPicPr>
            <a:picLocks noChangeAspect="1"/>
          </p:cNvPicPr>
          <p:nvPr/>
        </p:nvPicPr>
        <p:blipFill>
          <a:blip r:embed="rId2"/>
          <a:stretch>
            <a:fillRect/>
          </a:stretch>
        </p:blipFill>
        <p:spPr>
          <a:xfrm>
            <a:off x="-1057" y="-1"/>
            <a:ext cx="12193057" cy="998483"/>
          </a:xfrm>
          <a:prstGeom prst="rect">
            <a:avLst/>
          </a:prstGeom>
        </p:spPr>
      </p:pic>
      <p:sp>
        <p:nvSpPr>
          <p:cNvPr id="19" name="Rectangle 18"/>
          <p:cNvSpPr/>
          <p:nvPr/>
        </p:nvSpPr>
        <p:spPr>
          <a:xfrm>
            <a:off x="286897" y="145297"/>
            <a:ext cx="2978701" cy="707886"/>
          </a:xfrm>
          <a:prstGeom prst="rect">
            <a:avLst/>
          </a:prstGeom>
        </p:spPr>
        <p:txBody>
          <a:bodyPr wrap="none">
            <a:spAutoFit/>
          </a:bodyPr>
          <a:lstStyle/>
          <a:p>
            <a:pPr lvl="0"/>
            <a:r>
              <a:rPr lang="en-US" sz="4000" b="1" dirty="0">
                <a:solidFill>
                  <a:prstClr val="black"/>
                </a:solidFill>
              </a:rPr>
              <a:t>Experiences</a:t>
            </a:r>
            <a:r>
              <a:rPr lang="ka-GE" sz="4000" b="1" dirty="0">
                <a:solidFill>
                  <a:prstClr val="black"/>
                </a:solidFill>
              </a:rPr>
              <a:t>: </a:t>
            </a:r>
          </a:p>
        </p:txBody>
      </p:sp>
      <p:pic>
        <p:nvPicPr>
          <p:cNvPr id="20" name="Picture 19"/>
          <p:cNvPicPr>
            <a:picLocks noChangeAspect="1"/>
          </p:cNvPicPr>
          <p:nvPr/>
        </p:nvPicPr>
        <p:blipFill>
          <a:blip r:embed="rId3"/>
          <a:stretch>
            <a:fillRect/>
          </a:stretch>
        </p:blipFill>
        <p:spPr>
          <a:xfrm>
            <a:off x="803224" y="1912883"/>
            <a:ext cx="564162" cy="406196"/>
          </a:xfrm>
          <a:prstGeom prst="rect">
            <a:avLst/>
          </a:prstGeom>
        </p:spPr>
      </p:pic>
      <p:pic>
        <p:nvPicPr>
          <p:cNvPr id="21" name="Picture 20"/>
          <p:cNvPicPr>
            <a:picLocks noChangeAspect="1"/>
          </p:cNvPicPr>
          <p:nvPr/>
        </p:nvPicPr>
        <p:blipFill>
          <a:blip r:embed="rId4"/>
          <a:stretch>
            <a:fillRect/>
          </a:stretch>
        </p:blipFill>
        <p:spPr>
          <a:xfrm>
            <a:off x="803224" y="2330779"/>
            <a:ext cx="578834" cy="351752"/>
          </a:xfrm>
          <a:prstGeom prst="rect">
            <a:avLst/>
          </a:prstGeom>
        </p:spPr>
      </p:pic>
      <p:pic>
        <p:nvPicPr>
          <p:cNvPr id="22" name="Picture 21"/>
          <p:cNvPicPr>
            <a:picLocks noChangeAspect="1"/>
          </p:cNvPicPr>
          <p:nvPr/>
        </p:nvPicPr>
        <p:blipFill>
          <a:blip r:embed="rId3"/>
          <a:stretch>
            <a:fillRect/>
          </a:stretch>
        </p:blipFill>
        <p:spPr>
          <a:xfrm>
            <a:off x="800113" y="5620708"/>
            <a:ext cx="629916" cy="376722"/>
          </a:xfrm>
          <a:prstGeom prst="rect">
            <a:avLst/>
          </a:prstGeom>
        </p:spPr>
      </p:pic>
      <p:pic>
        <p:nvPicPr>
          <p:cNvPr id="23" name="Picture 22"/>
          <p:cNvPicPr>
            <a:picLocks noChangeAspect="1"/>
          </p:cNvPicPr>
          <p:nvPr/>
        </p:nvPicPr>
        <p:blipFill>
          <a:blip r:embed="rId5"/>
          <a:stretch>
            <a:fillRect/>
          </a:stretch>
        </p:blipFill>
        <p:spPr>
          <a:xfrm>
            <a:off x="792248" y="3625018"/>
            <a:ext cx="649342" cy="324671"/>
          </a:xfrm>
          <a:prstGeom prst="rect">
            <a:avLst/>
          </a:prstGeom>
        </p:spPr>
      </p:pic>
      <p:pic>
        <p:nvPicPr>
          <p:cNvPr id="24" name="Picture 23"/>
          <p:cNvPicPr>
            <a:picLocks noChangeAspect="1"/>
          </p:cNvPicPr>
          <p:nvPr/>
        </p:nvPicPr>
        <p:blipFill>
          <a:blip r:embed="rId5"/>
          <a:stretch>
            <a:fillRect/>
          </a:stretch>
        </p:blipFill>
        <p:spPr>
          <a:xfrm>
            <a:off x="740106" y="4824854"/>
            <a:ext cx="649342" cy="324671"/>
          </a:xfrm>
          <a:prstGeom prst="rect">
            <a:avLst/>
          </a:prstGeom>
        </p:spPr>
      </p:pic>
      <p:pic>
        <p:nvPicPr>
          <p:cNvPr id="25" name="Picture 24"/>
          <p:cNvPicPr>
            <a:picLocks noChangeAspect="1"/>
          </p:cNvPicPr>
          <p:nvPr/>
        </p:nvPicPr>
        <p:blipFill>
          <a:blip r:embed="rId6"/>
          <a:stretch>
            <a:fillRect/>
          </a:stretch>
        </p:blipFill>
        <p:spPr>
          <a:xfrm>
            <a:off x="788553" y="6074248"/>
            <a:ext cx="653038" cy="394365"/>
          </a:xfrm>
          <a:prstGeom prst="rect">
            <a:avLst/>
          </a:prstGeom>
        </p:spPr>
      </p:pic>
      <p:pic>
        <p:nvPicPr>
          <p:cNvPr id="28" name="Picture 27"/>
          <p:cNvPicPr>
            <a:picLocks noChangeAspect="1"/>
          </p:cNvPicPr>
          <p:nvPr/>
        </p:nvPicPr>
        <p:blipFill>
          <a:blip r:embed="rId7"/>
          <a:stretch>
            <a:fillRect/>
          </a:stretch>
        </p:blipFill>
        <p:spPr>
          <a:xfrm>
            <a:off x="788552" y="3163427"/>
            <a:ext cx="653038" cy="421392"/>
          </a:xfrm>
          <a:prstGeom prst="rect">
            <a:avLst/>
          </a:prstGeom>
        </p:spPr>
      </p:pic>
      <p:pic>
        <p:nvPicPr>
          <p:cNvPr id="30" name="Picture 29"/>
          <p:cNvPicPr>
            <a:picLocks noChangeAspect="1"/>
          </p:cNvPicPr>
          <p:nvPr/>
        </p:nvPicPr>
        <p:blipFill>
          <a:blip r:embed="rId8"/>
          <a:stretch>
            <a:fillRect/>
          </a:stretch>
        </p:blipFill>
        <p:spPr>
          <a:xfrm>
            <a:off x="743134" y="4410425"/>
            <a:ext cx="624252" cy="337611"/>
          </a:xfrm>
          <a:prstGeom prst="rect">
            <a:avLst/>
          </a:prstGeom>
        </p:spPr>
      </p:pic>
    </p:spTree>
    <p:extLst>
      <p:ext uri="{BB962C8B-B14F-4D97-AF65-F5344CB8AC3E}">
        <p14:creationId xmlns:p14="http://schemas.microsoft.com/office/powerpoint/2010/main" val="3476613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3186" y="0"/>
            <a:ext cx="10047889" cy="6873477"/>
          </a:xfrm>
          <a:prstGeom prst="rect">
            <a:avLst/>
          </a:prstGeom>
        </p:spPr>
      </p:pic>
      <p:sp>
        <p:nvSpPr>
          <p:cNvPr id="3" name="Rectangle 2"/>
          <p:cNvSpPr/>
          <p:nvPr/>
        </p:nvSpPr>
        <p:spPr>
          <a:xfrm rot="16200000">
            <a:off x="-2724806" y="3152323"/>
            <a:ext cx="6858001" cy="553357"/>
          </a:xfrm>
          <a:prstGeom prst="rect">
            <a:avLst/>
          </a:prstGeom>
          <a:ln w="28575">
            <a:solidFill>
              <a:schemeClr val="accent1"/>
            </a:solidFill>
          </a:ln>
        </p:spPr>
        <p:txBody>
          <a:bodyPr wrap="square">
            <a:spAutoFit/>
          </a:bodyPr>
          <a:lstStyle/>
          <a:p>
            <a:pPr algn="just">
              <a:lnSpc>
                <a:spcPct val="107000"/>
              </a:lnSpc>
              <a:spcAft>
                <a:spcPts val="600"/>
              </a:spcAft>
            </a:pPr>
            <a:r>
              <a:rPr lang="en-GB" sz="2800" b="1" dirty="0" smtClean="0">
                <a:effectLst/>
                <a:latin typeface="Cambria" panose="02040503050406030204" pitchFamily="18" charset="0"/>
                <a:ea typeface="Calibri" panose="020F0502020204030204" pitchFamily="34" charset="0"/>
                <a:cs typeface="Times New Roman" panose="02020603050405020304" pitchFamily="18" charset="0"/>
              </a:rPr>
              <a:t>Schema 1. Diversity Management Model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6724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7" y="0"/>
            <a:ext cx="12193057" cy="999831"/>
          </a:xfrm>
          <a:prstGeom prst="rect">
            <a:avLst/>
          </a:prstGeom>
        </p:spPr>
      </p:pic>
      <p:sp>
        <p:nvSpPr>
          <p:cNvPr id="3" name="Title 2"/>
          <p:cNvSpPr>
            <a:spLocks noGrp="1"/>
          </p:cNvSpPr>
          <p:nvPr>
            <p:ph type="title"/>
          </p:nvPr>
        </p:nvSpPr>
        <p:spPr>
          <a:xfrm>
            <a:off x="134007" y="187144"/>
            <a:ext cx="10515600" cy="643868"/>
          </a:xfrm>
        </p:spPr>
        <p:txBody>
          <a:bodyPr>
            <a:normAutofit fontScale="90000"/>
          </a:bodyPr>
          <a:lstStyle/>
          <a:p>
            <a:r>
              <a:rPr lang="en-GB" b="1" dirty="0" smtClean="0">
                <a:latin typeface="+mn-lt"/>
              </a:rPr>
              <a:t>Summary</a:t>
            </a:r>
            <a:r>
              <a:rPr lang="ka-GE" b="1" dirty="0" smtClean="0">
                <a:latin typeface="+mn-lt"/>
              </a:rPr>
              <a:t>:</a:t>
            </a:r>
            <a:endParaRPr lang="en-US" b="1" dirty="0">
              <a:latin typeface="+mn-lt"/>
            </a:endParaRPr>
          </a:p>
        </p:txBody>
      </p:sp>
      <p:sp>
        <p:nvSpPr>
          <p:cNvPr id="6" name="Rectangle 3"/>
          <p:cNvSpPr>
            <a:spLocks noGrp="1" noChangeArrowheads="1"/>
          </p:cNvSpPr>
          <p:nvPr>
            <p:ph idx="1"/>
          </p:nvPr>
        </p:nvSpPr>
        <p:spPr bwMode="auto">
          <a:xfrm>
            <a:off x="421352" y="1263919"/>
            <a:ext cx="11770648"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1800" b="0" i="0" u="none" strike="noStrike" cap="none" normalizeH="0" baseline="0" dirty="0" smtClean="0">
                <a:ln>
                  <a:noFill/>
                </a:ln>
                <a:solidFill>
                  <a:schemeClr val="tx1"/>
                </a:solidFill>
                <a:effectLst/>
                <a:latin typeface="Arial" panose="020B0604020202020204" pitchFamily="34" charset="0"/>
              </a:rPr>
              <a:t>Georgia’s legislative framework supports equality in education; however, the key challenge remains the elimination of tokenism and the transition from symbolic approaches to the genuine experience of equality. </a:t>
            </a:r>
            <a:endParaRPr kumimoji="0" lang="ka-GE" altLang="en-US" sz="1800" b="0" i="0" u="none" strike="noStrike" cap="none" normalizeH="0" baseline="0" dirty="0" smtClean="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endParaRPr lang="ka-GE" altLang="en-US" sz="800" dirty="0">
              <a:latin typeface="Arial" panose="020B0604020202020204" pitchFamily="34" charset="0"/>
            </a:endParaRPr>
          </a:p>
          <a:p>
            <a:pPr marL="461963" indent="0" eaLnBrk="0" fontAlgn="base" hangingPunct="0">
              <a:lnSpc>
                <a:spcPct val="100000"/>
              </a:lnSpc>
              <a:spcBef>
                <a:spcPct val="0"/>
              </a:spcBef>
              <a:spcAft>
                <a:spcPct val="0"/>
              </a:spcAft>
              <a:buNone/>
            </a:pPr>
            <a:r>
              <a:rPr kumimoji="0" lang="en-US" altLang="en-US" sz="1800" b="0" i="0" u="none" strike="noStrike" cap="none" normalizeH="0" baseline="0" dirty="0" smtClean="0">
                <a:ln>
                  <a:noFill/>
                </a:ln>
                <a:solidFill>
                  <a:schemeClr val="tx1"/>
                </a:solidFill>
                <a:effectLst/>
                <a:latin typeface="Arial" panose="020B0604020202020204" pitchFamily="34" charset="0"/>
              </a:rPr>
              <a:t>This requires the introduction of identity-aware approaches and mechanisms for safeguarding the interests of minority groups, which could later enable the implementation of an identity-blind approach.</a:t>
            </a:r>
            <a:endParaRPr kumimoji="0" lang="ka-GE" altLang="en-US" sz="1800" b="0" i="0" u="none" strike="noStrike" cap="none" normalizeH="0" baseline="0" dirty="0" smtClean="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None/>
            </a:pP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smtClean="0">
                <a:ln>
                  <a:noFill/>
                </a:ln>
                <a:solidFill>
                  <a:schemeClr val="tx1"/>
                </a:solidFill>
                <a:effectLst/>
                <a:latin typeface="Arial" panose="020B0604020202020204" pitchFamily="34" charset="0"/>
              </a:rPr>
              <a:t>At both school and higher education levels, the proportion and participation of women are high. A similar pattern is observed among teachers and academic staff. Nevertheless, it is evident that men aged 65 and over constitute a privileged category, both among researchers employed in full-time academic positions and those engaged on a visiting basis, as well as among those holding the rank of full professor.</a:t>
            </a:r>
            <a:endParaRPr kumimoji="0" lang="ka-GE" altLang="en-US" sz="1800" b="0" i="0" u="none" strike="noStrike" cap="none" normalizeH="0" baseline="0" dirty="0" smtClean="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None/>
            </a:pP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514350" indent="0" eaLnBrk="0" fontAlgn="base" hangingPunct="0">
              <a:lnSpc>
                <a:spcPct val="100000"/>
              </a:lnSpc>
              <a:spcBef>
                <a:spcPct val="0"/>
              </a:spcBef>
              <a:spcAft>
                <a:spcPct val="0"/>
              </a:spcAft>
              <a:buNone/>
            </a:pPr>
            <a:r>
              <a:rPr kumimoji="0" lang="en-US" altLang="en-US" sz="1800" b="0" i="0" u="none" strike="noStrike" cap="none" normalizeH="0" baseline="0" dirty="0" smtClean="0">
                <a:ln>
                  <a:noFill/>
                </a:ln>
                <a:solidFill>
                  <a:schemeClr val="tx1"/>
                </a:solidFill>
                <a:effectLst/>
                <a:latin typeface="Arial" panose="020B0604020202020204" pitchFamily="34" charset="0"/>
              </a:rPr>
              <a:t>This conclusion was also expressed during the focus group discussion:</a:t>
            </a:r>
            <a:r>
              <a:rPr kumimoji="0" lang="ka-GE"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“In my organisation, under equal conditions, men tend to achieve career advancement more quickly than women.”</a:t>
            </a:r>
            <a:endParaRPr kumimoji="0" lang="ka-GE" altLang="en-US" sz="1800" b="0" i="0" u="none" strike="noStrike" cap="none" normalizeH="0" baseline="0" dirty="0" smtClean="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None/>
            </a:pP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smtClean="0">
                <a:ln>
                  <a:noFill/>
                </a:ln>
                <a:solidFill>
                  <a:schemeClr val="tx1"/>
                </a:solidFill>
                <a:effectLst/>
                <a:latin typeface="Arial" panose="020B0604020202020204" pitchFamily="34" charset="0"/>
              </a:rPr>
              <a:t>In general, gender inequality is not strongly perceived within schools and universities; such issues may more often arise within the family environment. It is also noteworthy that the National Statistics Office of Georgia reports that male students more frequently discontinue their studies in order to enter the labour market and financially support the education of their sisters.</a:t>
            </a:r>
            <a:endParaRPr kumimoji="0" lang="ka-GE" altLang="en-US" sz="1800" b="0" i="0" u="none" strike="noStrike" cap="none" normalizeH="0" baseline="0" dirty="0" smtClean="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endParaRPr lang="ka-GE" altLang="en-US" sz="800" dirty="0">
              <a:latin typeface="Arial" panose="020B0604020202020204" pitchFamily="34" charset="0"/>
            </a:endParaRPr>
          </a:p>
          <a:p>
            <a:pPr eaLnBrk="0" fontAlgn="base" hangingPunct="0">
              <a:lnSpc>
                <a:spcPct val="100000"/>
              </a:lnSpc>
              <a:spcBef>
                <a:spcPct val="0"/>
              </a:spcBef>
              <a:spcAft>
                <a:spcPct val="0"/>
              </a:spcAft>
            </a:pPr>
            <a:r>
              <a:rPr lang="en-US" sz="1800" dirty="0">
                <a:latin typeface="Arial" panose="020B0604020202020204" pitchFamily="34" charset="0"/>
              </a:rPr>
              <a:t>Current trends indicate a growing representation of women within the education system. Alongside generational and attitudinal shifts, as well as increasing transparency in governance, these challenges are likely to become progressively easier to address</a:t>
            </a:r>
            <a:r>
              <a:rPr lang="en-US" sz="1800" dirty="0" smtClean="0">
                <a:latin typeface="Arial" panose="020B0604020202020204" pitchFamily="34" charset="0"/>
              </a:rPr>
              <a:t>.</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181625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7314" t="16822" r="75731" b="66319"/>
          <a:stretch/>
        </p:blipFill>
        <p:spPr>
          <a:xfrm>
            <a:off x="12832" y="4143270"/>
            <a:ext cx="12191999" cy="717520"/>
          </a:xfrm>
          <a:prstGeom prst="rect">
            <a:avLst/>
          </a:prstGeom>
        </p:spPr>
      </p:pic>
      <p:pic>
        <p:nvPicPr>
          <p:cNvPr id="4" name="Picture 3"/>
          <p:cNvPicPr>
            <a:picLocks noChangeAspect="1"/>
          </p:cNvPicPr>
          <p:nvPr/>
        </p:nvPicPr>
        <p:blipFill rotWithShape="1">
          <a:blip r:embed="rId2"/>
          <a:srcRect l="7314" t="16822" r="75731" b="66319"/>
          <a:stretch/>
        </p:blipFill>
        <p:spPr>
          <a:xfrm>
            <a:off x="-25661" y="0"/>
            <a:ext cx="12191999" cy="872359"/>
          </a:xfrm>
          <a:prstGeom prst="rect">
            <a:avLst/>
          </a:prstGeom>
        </p:spPr>
      </p:pic>
      <p:sp>
        <p:nvSpPr>
          <p:cNvPr id="2" name="Title 1"/>
          <p:cNvSpPr>
            <a:spLocks noGrp="1"/>
          </p:cNvSpPr>
          <p:nvPr>
            <p:ph type="title"/>
          </p:nvPr>
        </p:nvSpPr>
        <p:spPr>
          <a:xfrm>
            <a:off x="617483" y="84083"/>
            <a:ext cx="10515600" cy="662151"/>
          </a:xfrm>
        </p:spPr>
        <p:txBody>
          <a:bodyPr>
            <a:normAutofit/>
          </a:bodyPr>
          <a:lstStyle/>
          <a:p>
            <a:r>
              <a:rPr lang="en-US" sz="3200" b="1" dirty="0" smtClean="0">
                <a:latin typeface="+mn-lt"/>
              </a:rPr>
              <a:t>The Economic Importance of Gender Equality in Education</a:t>
            </a:r>
            <a:endParaRPr lang="en-US" sz="3200" b="1" dirty="0">
              <a:latin typeface="+mn-lt"/>
            </a:endParaRPr>
          </a:p>
        </p:txBody>
      </p:sp>
      <p:sp>
        <p:nvSpPr>
          <p:cNvPr id="3" name="Content Placeholder 2"/>
          <p:cNvSpPr>
            <a:spLocks noGrp="1"/>
          </p:cNvSpPr>
          <p:nvPr>
            <p:ph idx="1"/>
          </p:nvPr>
        </p:nvSpPr>
        <p:spPr>
          <a:xfrm>
            <a:off x="0" y="872359"/>
            <a:ext cx="11160590" cy="3292912"/>
          </a:xfrm>
        </p:spPr>
        <p:txBody>
          <a:bodyPr>
            <a:normAutofit fontScale="85000" lnSpcReduction="10000"/>
          </a:bodyPr>
          <a:lstStyle/>
          <a:p>
            <a:pPr marL="0" indent="0">
              <a:buNone/>
            </a:pPr>
            <a:r>
              <a:rPr lang="en-US" b="1" dirty="0"/>
              <a:t>Economic Growth and Productivity </a:t>
            </a:r>
            <a:r>
              <a:rPr lang="ka-GE" b="1" dirty="0" smtClean="0"/>
              <a:t>-</a:t>
            </a:r>
            <a:endParaRPr lang="en-US" b="1" dirty="0"/>
          </a:p>
          <a:p>
            <a:pPr marL="0" indent="0">
              <a:buNone/>
            </a:pPr>
            <a:r>
              <a:rPr lang="en-US" dirty="0"/>
              <a:t>Educating girls increases labour productivity and contributes to higher GDP per capita.</a:t>
            </a:r>
          </a:p>
          <a:p>
            <a:pPr marL="0" indent="0">
              <a:buNone/>
            </a:pPr>
            <a:endParaRPr lang="en-US" sz="1100" dirty="0"/>
          </a:p>
          <a:p>
            <a:pPr marL="0" indent="0">
              <a:buNone/>
            </a:pPr>
            <a:r>
              <a:rPr lang="en-US" b="1" dirty="0"/>
              <a:t>Poverty Reduction and Higher Earnings </a:t>
            </a:r>
            <a:r>
              <a:rPr lang="ka-GE" b="1" dirty="0" smtClean="0"/>
              <a:t>-</a:t>
            </a:r>
            <a:endParaRPr lang="en-US" b="1" dirty="0"/>
          </a:p>
          <a:p>
            <a:pPr marL="0" indent="0">
              <a:buNone/>
            </a:pPr>
            <a:r>
              <a:rPr lang="en-US" dirty="0"/>
              <a:t>Equal access to education helps reduce poverty and increases women’s future earnings.</a:t>
            </a:r>
          </a:p>
          <a:p>
            <a:pPr marL="0" indent="0">
              <a:buNone/>
            </a:pPr>
            <a:endParaRPr lang="en-US" sz="1100" dirty="0"/>
          </a:p>
          <a:p>
            <a:pPr marL="0" indent="0">
              <a:buNone/>
            </a:pPr>
            <a:r>
              <a:rPr lang="en-US" b="1" dirty="0"/>
              <a:t>Health and Labour Market Development </a:t>
            </a:r>
            <a:r>
              <a:rPr lang="ka-GE" b="1" dirty="0" smtClean="0"/>
              <a:t>-</a:t>
            </a:r>
            <a:endParaRPr lang="en-US" b="1" dirty="0"/>
          </a:p>
          <a:p>
            <a:pPr marL="0" indent="0">
              <a:buNone/>
            </a:pPr>
            <a:r>
              <a:rPr lang="en-US" dirty="0"/>
              <a:t>Female education improves public health, </a:t>
            </a:r>
            <a:r>
              <a:rPr lang="en-US" dirty="0" smtClean="0"/>
              <a:t>and </a:t>
            </a:r>
            <a:r>
              <a:rPr lang="en-US" dirty="0"/>
              <a:t>strengthens labour markets.</a:t>
            </a:r>
          </a:p>
        </p:txBody>
      </p:sp>
      <p:pic>
        <p:nvPicPr>
          <p:cNvPr id="5" name="Picture 4"/>
          <p:cNvPicPr>
            <a:picLocks noChangeAspect="1"/>
          </p:cNvPicPr>
          <p:nvPr/>
        </p:nvPicPr>
        <p:blipFill>
          <a:blip r:embed="rId3"/>
          <a:stretch>
            <a:fillRect/>
          </a:stretch>
        </p:blipFill>
        <p:spPr>
          <a:xfrm>
            <a:off x="11133083" y="0"/>
            <a:ext cx="865707" cy="872359"/>
          </a:xfrm>
          <a:prstGeom prst="rect">
            <a:avLst/>
          </a:prstGeom>
        </p:spPr>
      </p:pic>
      <p:sp>
        <p:nvSpPr>
          <p:cNvPr id="6" name="TextBox 5"/>
          <p:cNvSpPr txBox="1"/>
          <p:nvPr/>
        </p:nvSpPr>
        <p:spPr>
          <a:xfrm>
            <a:off x="2538862" y="3773938"/>
            <a:ext cx="9627476" cy="369332"/>
          </a:xfrm>
          <a:prstGeom prst="rect">
            <a:avLst/>
          </a:prstGeom>
          <a:noFill/>
        </p:spPr>
        <p:txBody>
          <a:bodyPr wrap="square" rtlCol="0">
            <a:spAutoFit/>
          </a:bodyPr>
          <a:lstStyle/>
          <a:p>
            <a:r>
              <a:rPr lang="en-US" dirty="0">
                <a:hlinkClick r:id="rId4"/>
              </a:rPr>
              <a:t>https://</a:t>
            </a:r>
            <a:r>
              <a:rPr lang="en-US" dirty="0" smtClean="0">
                <a:hlinkClick r:id="rId4"/>
              </a:rPr>
              <a:t>eige.europa.eu/newsroom/economic-benefits-gender-equality?language_content_entity=en</a:t>
            </a:r>
            <a:r>
              <a:rPr lang="ka-GE" dirty="0" smtClean="0"/>
              <a:t> </a:t>
            </a:r>
            <a:endParaRPr lang="en-US" dirty="0"/>
          </a:p>
        </p:txBody>
      </p:sp>
      <p:sp>
        <p:nvSpPr>
          <p:cNvPr id="7" name="Rectangle 6"/>
          <p:cNvSpPr/>
          <p:nvPr/>
        </p:nvSpPr>
        <p:spPr>
          <a:xfrm>
            <a:off x="819808" y="4228991"/>
            <a:ext cx="5739986" cy="523220"/>
          </a:xfrm>
          <a:prstGeom prst="rect">
            <a:avLst/>
          </a:prstGeom>
        </p:spPr>
        <p:txBody>
          <a:bodyPr wrap="square">
            <a:spAutoFit/>
          </a:bodyPr>
          <a:lstStyle/>
          <a:p>
            <a:r>
              <a:rPr lang="en-US" sz="2800" b="1" dirty="0"/>
              <a:t>Societal and Structural Benefits</a:t>
            </a:r>
          </a:p>
        </p:txBody>
      </p:sp>
      <p:sp>
        <p:nvSpPr>
          <p:cNvPr id="8" name="Rectangle 7"/>
          <p:cNvSpPr/>
          <p:nvPr/>
        </p:nvSpPr>
        <p:spPr>
          <a:xfrm>
            <a:off x="703272" y="4834009"/>
            <a:ext cx="11068705" cy="1708160"/>
          </a:xfrm>
          <a:prstGeom prst="rect">
            <a:avLst/>
          </a:prstGeom>
        </p:spPr>
        <p:txBody>
          <a:bodyPr wrap="square">
            <a:spAutoFit/>
          </a:bodyPr>
          <a:lstStyle/>
          <a:p>
            <a:pPr marL="285750" indent="-285750">
              <a:buFont typeface="Arial" panose="020B0604020202020204" pitchFamily="34" charset="0"/>
              <a:buChar char="•"/>
            </a:pPr>
            <a:r>
              <a:rPr lang="en-US" sz="2400" dirty="0"/>
              <a:t>Education helps break gender stereotypes and encourages greater participation of women in the workforce. </a:t>
            </a:r>
            <a:endParaRPr lang="ka-GE" sz="2400" dirty="0" smtClean="0"/>
          </a:p>
          <a:p>
            <a:endParaRPr lang="en-US" sz="900" dirty="0"/>
          </a:p>
          <a:p>
            <a:pPr marL="285750" indent="-285750">
              <a:buFont typeface="Arial" panose="020B0604020202020204" pitchFamily="34" charset="0"/>
              <a:buChar char="•"/>
            </a:pPr>
            <a:r>
              <a:rPr lang="en-US" sz="2400" dirty="0"/>
              <a:t>Gender-equitable education develops critical skills and promotes diversity, which increases innovation and improves problem-solving.</a:t>
            </a:r>
          </a:p>
        </p:txBody>
      </p:sp>
      <p:pic>
        <p:nvPicPr>
          <p:cNvPr id="10" name="Picture 9"/>
          <p:cNvPicPr>
            <a:picLocks noChangeAspect="1"/>
          </p:cNvPicPr>
          <p:nvPr/>
        </p:nvPicPr>
        <p:blipFill>
          <a:blip r:embed="rId3"/>
          <a:stretch>
            <a:fillRect/>
          </a:stretch>
        </p:blipFill>
        <p:spPr>
          <a:xfrm>
            <a:off x="11339124" y="4131841"/>
            <a:ext cx="865707" cy="717520"/>
          </a:xfrm>
          <a:prstGeom prst="rect">
            <a:avLst/>
          </a:prstGeom>
        </p:spPr>
      </p:pic>
      <p:sp>
        <p:nvSpPr>
          <p:cNvPr id="11" name="Rectangle 10"/>
          <p:cNvSpPr/>
          <p:nvPr/>
        </p:nvSpPr>
        <p:spPr>
          <a:xfrm>
            <a:off x="3716021" y="6465783"/>
            <a:ext cx="8450317" cy="415498"/>
          </a:xfrm>
          <a:prstGeom prst="rect">
            <a:avLst/>
          </a:prstGeom>
        </p:spPr>
        <p:txBody>
          <a:bodyPr wrap="square">
            <a:spAutoFit/>
          </a:bodyPr>
          <a:lstStyle/>
          <a:p>
            <a:r>
              <a:rPr lang="en-US" sz="1050" dirty="0">
                <a:hlinkClick r:id="rId5"/>
              </a:rPr>
              <a:t>https://unitedwaynca.org/blog/importance-of-gender-equality/#:~:text=Gender%20equality%20is%20a%20fundamental%20human%20right,more%20likely%20to%20make%20healthier%20life%20choices</a:t>
            </a:r>
            <a:r>
              <a:rPr lang="en-US" sz="1050" dirty="0" smtClean="0"/>
              <a:t>.</a:t>
            </a:r>
            <a:r>
              <a:rPr lang="ka-GE" sz="1050" dirty="0" smtClean="0"/>
              <a:t> </a:t>
            </a:r>
            <a:endParaRPr lang="en-US" sz="1050" dirty="0"/>
          </a:p>
        </p:txBody>
      </p:sp>
    </p:spTree>
    <p:extLst>
      <p:ext uri="{BB962C8B-B14F-4D97-AF65-F5344CB8AC3E}">
        <p14:creationId xmlns:p14="http://schemas.microsoft.com/office/powerpoint/2010/main" val="42479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 y="2974429"/>
            <a:ext cx="6274674" cy="3883572"/>
          </a:xfrm>
        </p:spPr>
        <p:txBody>
          <a:bodyPr>
            <a:normAutofit lnSpcReduction="10000"/>
          </a:bodyPr>
          <a:lstStyle/>
          <a:p>
            <a:r>
              <a:rPr lang="en-GB" b="1" dirty="0" smtClean="0"/>
              <a:t>Focusing on Differences Between Groups</a:t>
            </a:r>
          </a:p>
          <a:p>
            <a:pPr marL="0" lvl="0" indent="0" eaLnBrk="0" fontAlgn="base" hangingPunct="0">
              <a:lnSpc>
                <a:spcPct val="100000"/>
              </a:lnSpc>
              <a:spcBef>
                <a:spcPct val="0"/>
              </a:spcBef>
              <a:spcAft>
                <a:spcPct val="0"/>
              </a:spcAft>
              <a:buNone/>
            </a:pPr>
            <a:endParaRPr kumimoji="0" lang="en-US" altLang="en-US" sz="4000" b="0" i="0" u="none" strike="noStrike" cap="none" normalizeH="0" baseline="0" dirty="0" smtClean="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b="1" dirty="0">
                <a:solidFill>
                  <a:srgbClr val="0A0A0A"/>
                </a:solidFill>
              </a:rPr>
              <a:t>Recognition of </a:t>
            </a:r>
            <a:r>
              <a:rPr lang="en-US" altLang="en-US" b="1" dirty="0" smtClean="0">
                <a:solidFill>
                  <a:srgbClr val="0A0A0A"/>
                </a:solidFill>
              </a:rPr>
              <a:t>Diversity;</a:t>
            </a:r>
          </a:p>
          <a:p>
            <a:pPr marL="0" lvl="0" indent="0" eaLnBrk="0" fontAlgn="base" hangingPunct="0">
              <a:lnSpc>
                <a:spcPct val="100000"/>
              </a:lnSpc>
              <a:spcBef>
                <a:spcPct val="0"/>
              </a:spcBef>
              <a:spcAft>
                <a:spcPct val="0"/>
              </a:spcAft>
              <a:buNone/>
            </a:pPr>
            <a:endParaRPr lang="ka-GE" altLang="en-US" b="1" dirty="0" smtClean="0">
              <a:solidFill>
                <a:srgbClr val="0A0A0A"/>
              </a:solidFill>
            </a:endParaRPr>
          </a:p>
          <a:p>
            <a:pPr marL="0" lvl="0" indent="0" eaLnBrk="0" fontAlgn="base" hangingPunct="0">
              <a:lnSpc>
                <a:spcPct val="100000"/>
              </a:lnSpc>
              <a:spcBef>
                <a:spcPct val="0"/>
              </a:spcBef>
              <a:spcAft>
                <a:spcPct val="0"/>
              </a:spcAft>
              <a:buFontTx/>
              <a:buChar char="•"/>
            </a:pPr>
            <a:r>
              <a:rPr lang="en-US" altLang="en-US" b="1" dirty="0" smtClean="0">
                <a:solidFill>
                  <a:srgbClr val="0A0A0A"/>
                </a:solidFill>
              </a:rPr>
              <a:t>Management of Diversity;</a:t>
            </a:r>
          </a:p>
          <a:p>
            <a:pPr marL="0" lvl="0" indent="0" eaLnBrk="0" fontAlgn="base" hangingPunct="0">
              <a:lnSpc>
                <a:spcPct val="100000"/>
              </a:lnSpc>
              <a:spcBef>
                <a:spcPct val="0"/>
              </a:spcBef>
              <a:spcAft>
                <a:spcPct val="0"/>
              </a:spcAft>
              <a:buFontTx/>
              <a:buChar char="•"/>
            </a:pPr>
            <a:endParaRPr lang="ka-GE" altLang="en-US" b="1" dirty="0" smtClean="0">
              <a:solidFill>
                <a:srgbClr val="0A0A0A"/>
              </a:solidFill>
            </a:endParaRPr>
          </a:p>
          <a:p>
            <a:pPr marL="0" lvl="0" indent="0" eaLnBrk="0" fontAlgn="base" hangingPunct="0">
              <a:lnSpc>
                <a:spcPct val="100000"/>
              </a:lnSpc>
              <a:spcBef>
                <a:spcPct val="0"/>
              </a:spcBef>
              <a:spcAft>
                <a:spcPct val="0"/>
              </a:spcAft>
              <a:buFontTx/>
              <a:buChar char="•"/>
            </a:pPr>
            <a:r>
              <a:rPr lang="en-US" altLang="en-US" b="1" dirty="0" smtClean="0">
                <a:solidFill>
                  <a:srgbClr val="0A0A0A"/>
                </a:solidFill>
              </a:rPr>
              <a:t>Protection of Minority Rights, Including Through Quotas</a:t>
            </a:r>
          </a:p>
          <a:p>
            <a:pPr marL="0" lvl="0" indent="0" eaLnBrk="0" fontAlgn="base" hangingPunct="0">
              <a:lnSpc>
                <a:spcPct val="100000"/>
              </a:lnSpc>
              <a:spcBef>
                <a:spcPct val="0"/>
              </a:spcBef>
              <a:spcAft>
                <a:spcPct val="0"/>
              </a:spcAft>
              <a:buFontTx/>
              <a:buChar char="•"/>
            </a:pPr>
            <a:endParaRPr lang="en-US" altLang="en-US" b="1" dirty="0" smtClean="0">
              <a:solidFill>
                <a:srgbClr val="FF0000"/>
              </a:solidFill>
            </a:endParaRPr>
          </a:p>
          <a:p>
            <a:endParaRPr lang="en-US" dirty="0"/>
          </a:p>
        </p:txBody>
      </p:sp>
      <p:sp>
        <p:nvSpPr>
          <p:cNvPr id="6" name="Right Arrow 5"/>
          <p:cNvSpPr/>
          <p:nvPr/>
        </p:nvSpPr>
        <p:spPr>
          <a:xfrm>
            <a:off x="6694201" y="-1"/>
            <a:ext cx="4241386" cy="2837793"/>
          </a:xfrm>
          <a:prstGeom prst="rightArrow">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Calibri" panose="020F0502020204030204" pitchFamily="34" charset="0"/>
                <a:cs typeface="Calibri" panose="020F0502020204030204" pitchFamily="34" charset="0"/>
              </a:rPr>
              <a:t>Identity-blind/</a:t>
            </a:r>
            <a:endParaRPr lang="en-GB" sz="2800" b="1" dirty="0">
              <a:solidFill>
                <a:schemeClr val="tx1"/>
              </a:solidFill>
              <a:latin typeface="Calibri" panose="020F0502020204030204" pitchFamily="34" charset="0"/>
              <a:cs typeface="Calibri" panose="020F0502020204030204" pitchFamily="34" charset="0"/>
            </a:endParaRPr>
          </a:p>
          <a:p>
            <a:pPr algn="ctr"/>
            <a:r>
              <a:rPr lang="en-US" sz="2800" b="1" dirty="0">
                <a:solidFill>
                  <a:schemeClr val="tx1"/>
                </a:solidFill>
                <a:latin typeface="Calibri" panose="020F0502020204030204" pitchFamily="34" charset="0"/>
                <a:cs typeface="Calibri" panose="020F0502020204030204" pitchFamily="34" charset="0"/>
              </a:rPr>
              <a:t>C</a:t>
            </a:r>
            <a:r>
              <a:rPr lang="ka-GE" sz="2800" b="1" dirty="0">
                <a:solidFill>
                  <a:schemeClr val="tx1"/>
                </a:solidFill>
                <a:latin typeface="Calibri" panose="020F0502020204030204" pitchFamily="34" charset="0"/>
                <a:cs typeface="Calibri" panose="020F0502020204030204" pitchFamily="34" charset="0"/>
              </a:rPr>
              <a:t>olorblindness</a:t>
            </a:r>
            <a:endParaRPr lang="en-US" sz="2800" b="1" dirty="0">
              <a:solidFill>
                <a:schemeClr val="tx1"/>
              </a:solidFill>
              <a:latin typeface="Calibri" panose="020F0502020204030204" pitchFamily="34" charset="0"/>
              <a:cs typeface="Calibri" panose="020F0502020204030204" pitchFamily="34" charset="0"/>
            </a:endParaRPr>
          </a:p>
        </p:txBody>
      </p:sp>
      <p:sp>
        <p:nvSpPr>
          <p:cNvPr id="8" name="Left Arrow 7"/>
          <p:cNvSpPr/>
          <p:nvPr/>
        </p:nvSpPr>
        <p:spPr>
          <a:xfrm>
            <a:off x="1524001" y="0"/>
            <a:ext cx="4363102" cy="2837793"/>
          </a:xfrm>
          <a:prstGeom prst="leftArrow">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Identity-aware/</a:t>
            </a:r>
          </a:p>
          <a:p>
            <a:pPr algn="ctr"/>
            <a:r>
              <a:rPr lang="en-US" sz="2800" b="1" dirty="0" smtClean="0">
                <a:solidFill>
                  <a:schemeClr val="tx1"/>
                </a:solidFill>
              </a:rPr>
              <a:t>M</a:t>
            </a:r>
            <a:r>
              <a:rPr lang="ka-GE" sz="2800" b="1" dirty="0" smtClean="0">
                <a:solidFill>
                  <a:schemeClr val="tx1"/>
                </a:solidFill>
                <a:latin typeface="Calibri" panose="020F0502020204030204" pitchFamily="34" charset="0"/>
                <a:cs typeface="Calibri" panose="020F0502020204030204" pitchFamily="34" charset="0"/>
              </a:rPr>
              <a:t>ulticulturalism</a:t>
            </a:r>
            <a:r>
              <a:rPr lang="en-GB" sz="2800" b="1" dirty="0" smtClean="0">
                <a:solidFill>
                  <a:schemeClr val="tx1"/>
                </a:solidFill>
                <a:latin typeface="Calibri" panose="020F0502020204030204" pitchFamily="34" charset="0"/>
                <a:cs typeface="Calibri" panose="020F0502020204030204" pitchFamily="34" charset="0"/>
              </a:rPr>
              <a:t> </a:t>
            </a:r>
            <a:endParaRPr lang="en-US" sz="2800" b="1" dirty="0">
              <a:solidFill>
                <a:schemeClr val="tx1"/>
              </a:solidFill>
              <a:latin typeface="Calibri" panose="020F0502020204030204" pitchFamily="34" charset="0"/>
              <a:cs typeface="Calibri" panose="020F0502020204030204" pitchFamily="34" charset="0"/>
            </a:endParaRPr>
          </a:p>
        </p:txBody>
      </p:sp>
      <p:sp>
        <p:nvSpPr>
          <p:cNvPr id="9" name="Content Placeholder 4"/>
          <p:cNvSpPr txBox="1">
            <a:spLocks/>
          </p:cNvSpPr>
          <p:nvPr/>
        </p:nvSpPr>
        <p:spPr>
          <a:xfrm>
            <a:off x="6674068" y="2974429"/>
            <a:ext cx="5517931" cy="38835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b="1" dirty="0" smtClean="0"/>
              <a:t>Focusing </a:t>
            </a:r>
            <a:r>
              <a:rPr lang="en-GB" b="1" dirty="0"/>
              <a:t>on </a:t>
            </a:r>
            <a:r>
              <a:rPr lang="en-GB" b="1" dirty="0" smtClean="0"/>
              <a:t>Similarities Between Groups</a:t>
            </a:r>
          </a:p>
          <a:p>
            <a:pPr algn="r"/>
            <a:endParaRPr lang="en-GB" b="1" dirty="0"/>
          </a:p>
          <a:p>
            <a:pPr algn="r"/>
            <a:r>
              <a:rPr lang="en-US" b="1" dirty="0" smtClean="0"/>
              <a:t>Ignoring Differences between Individuals and Groups</a:t>
            </a:r>
          </a:p>
          <a:p>
            <a:pPr algn="r"/>
            <a:r>
              <a:rPr lang="en-US" b="1" dirty="0" smtClean="0"/>
              <a:t>Managing Instead by Focusing on Shared Characteristics</a:t>
            </a:r>
          </a:p>
          <a:p>
            <a:pPr algn="r"/>
            <a:r>
              <a:rPr lang="en-US" b="1" dirty="0" smtClean="0"/>
              <a:t>Ensuring equity and equal protection of rights for all.</a:t>
            </a:r>
            <a:endParaRPr lang="en-US" b="1" dirty="0"/>
          </a:p>
        </p:txBody>
      </p:sp>
      <p:sp>
        <p:nvSpPr>
          <p:cNvPr id="10" name="Rectangle 1"/>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p:nvPr/>
        </p:nvSpPr>
        <p:spPr>
          <a:xfrm>
            <a:off x="11323581" y="-1"/>
            <a:ext cx="294290" cy="11981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617871" y="-1"/>
            <a:ext cx="294290" cy="11981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897710" y="-1"/>
            <a:ext cx="294290" cy="11981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36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219" y="476237"/>
            <a:ext cx="5312588" cy="461665"/>
          </a:xfrm>
          <a:prstGeom prst="rect">
            <a:avLst/>
          </a:prstGeom>
        </p:spPr>
        <p:txBody>
          <a:bodyPr wrap="square">
            <a:spAutoFit/>
          </a:bodyPr>
          <a:lstStyle/>
          <a:p>
            <a:r>
              <a:rPr lang="en-GB" sz="2400" b="1" dirty="0"/>
              <a:t> Table </a:t>
            </a:r>
            <a:r>
              <a:rPr lang="en-GB" sz="2400" b="1" dirty="0" smtClean="0"/>
              <a:t>1. Georgia's </a:t>
            </a:r>
            <a:r>
              <a:rPr lang="en-GB" sz="2400" b="1" dirty="0"/>
              <a:t>Human Capital Index </a:t>
            </a:r>
            <a:endParaRPr lang="en-US" sz="2400" b="1" dirty="0"/>
          </a:p>
        </p:txBody>
      </p:sp>
      <p:sp>
        <p:nvSpPr>
          <p:cNvPr id="6" name="Rectangle 5"/>
          <p:cNvSpPr/>
          <p:nvPr/>
        </p:nvSpPr>
        <p:spPr>
          <a:xfrm>
            <a:off x="1481960" y="2875227"/>
            <a:ext cx="10710040" cy="959622"/>
          </a:xfrm>
          <a:prstGeom prst="rect">
            <a:avLst/>
          </a:prstGeom>
        </p:spPr>
        <p:txBody>
          <a:bodyPr wrap="square">
            <a:spAutoFit/>
          </a:bodyPr>
          <a:lstStyle/>
          <a:p>
            <a:pPr algn="just">
              <a:lnSpc>
                <a:spcPct val="107000"/>
              </a:lnSpc>
              <a:spcAft>
                <a:spcPts val="600"/>
              </a:spcAft>
            </a:pPr>
            <a:r>
              <a:rPr lang="en-GB" sz="2400" b="1" dirty="0"/>
              <a:t>Table 2. Graduates from Primary, Basic, and Secondary Schools, 2024 (SDG 4.1.1):</a:t>
            </a:r>
          </a:p>
          <a:p>
            <a:pPr algn="ctr">
              <a:lnSpc>
                <a:spcPct val="107000"/>
              </a:lnSpc>
              <a:spcAft>
                <a:spcPts val="600"/>
              </a:spcAft>
            </a:pPr>
            <a:r>
              <a:rPr lang="en-GB" sz="2400" b="1" dirty="0"/>
              <a:t>Number in 1,000s, Sex Distribution (%)</a:t>
            </a:r>
            <a:endParaRPr lang="en-US" sz="2400" b="1" dirty="0"/>
          </a:p>
        </p:txBody>
      </p:sp>
      <p:pic>
        <p:nvPicPr>
          <p:cNvPr id="8" name="Picture 7"/>
          <p:cNvPicPr/>
          <p:nvPr/>
        </p:nvPicPr>
        <p:blipFill rotWithShape="1">
          <a:blip r:embed="rId2"/>
          <a:srcRect l="35576" t="52399" r="32722" b="38446"/>
          <a:stretch/>
        </p:blipFill>
        <p:spPr bwMode="auto">
          <a:xfrm>
            <a:off x="592684" y="1023410"/>
            <a:ext cx="7163950" cy="1717546"/>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l="30602" t="58872" r="27530" b="18450"/>
          <a:stretch/>
        </p:blipFill>
        <p:spPr bwMode="auto">
          <a:xfrm>
            <a:off x="3037489" y="3920357"/>
            <a:ext cx="9154511" cy="2937643"/>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4"/>
          <a:stretch>
            <a:fillRect/>
          </a:stretch>
        </p:blipFill>
        <p:spPr>
          <a:xfrm>
            <a:off x="6525260" y="1660634"/>
            <a:ext cx="1552122" cy="546445"/>
          </a:xfrm>
          <a:prstGeom prst="rect">
            <a:avLst/>
          </a:prstGeom>
        </p:spPr>
      </p:pic>
    </p:spTree>
    <p:extLst>
      <p:ext uri="{BB962C8B-B14F-4D97-AF65-F5344CB8AC3E}">
        <p14:creationId xmlns:p14="http://schemas.microsoft.com/office/powerpoint/2010/main" val="4158036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513" t="34419" r="25398" b="19579"/>
          <a:stretch/>
        </p:blipFill>
        <p:spPr>
          <a:xfrm>
            <a:off x="17924" y="1053122"/>
            <a:ext cx="11469884" cy="5706907"/>
          </a:xfrm>
          <a:prstGeom prst="rect">
            <a:avLst/>
          </a:prstGeom>
        </p:spPr>
      </p:pic>
      <p:sp>
        <p:nvSpPr>
          <p:cNvPr id="3" name="Rectangle 2"/>
          <p:cNvSpPr/>
          <p:nvPr/>
        </p:nvSpPr>
        <p:spPr>
          <a:xfrm>
            <a:off x="0" y="111006"/>
            <a:ext cx="10951778" cy="942117"/>
          </a:xfrm>
          <a:prstGeom prst="rect">
            <a:avLst/>
          </a:prstGeom>
        </p:spPr>
        <p:txBody>
          <a:bodyPr wrap="square">
            <a:spAutoFit/>
          </a:bodyPr>
          <a:lstStyle/>
          <a:p>
            <a:pPr algn="just">
              <a:lnSpc>
                <a:spcPct val="107000"/>
              </a:lnSpc>
              <a:spcAft>
                <a:spcPts val="600"/>
              </a:spcAft>
            </a:pPr>
            <a:r>
              <a:rPr lang="en-GB" sz="2400" b="1" dirty="0">
                <a:ea typeface="Cambria" panose="02040503050406030204" pitchFamily="18" charset="0"/>
                <a:cs typeface="Times New Roman" panose="02020603050405020304" pitchFamily="18" charset="0"/>
              </a:rPr>
              <a:t>Table 3. Pupils/Students at the Beginning of the 2024/2025 School Year (SDG 4.3.1): </a:t>
            </a:r>
            <a:endParaRPr lang="en-GB" sz="2400" b="1" dirty="0" smtClean="0">
              <a:ea typeface="Cambria" panose="02040503050406030204" pitchFamily="18" charset="0"/>
              <a:cs typeface="Times New Roman" panose="02020603050405020304" pitchFamily="18" charset="0"/>
            </a:endParaRPr>
          </a:p>
          <a:p>
            <a:pPr algn="ctr">
              <a:lnSpc>
                <a:spcPct val="107000"/>
              </a:lnSpc>
              <a:spcAft>
                <a:spcPts val="600"/>
              </a:spcAft>
            </a:pPr>
            <a:r>
              <a:rPr lang="en-GB" sz="2400" b="1" dirty="0" smtClean="0">
                <a:ea typeface="Cambria" panose="02040503050406030204" pitchFamily="18" charset="0"/>
                <a:cs typeface="Times New Roman" panose="02020603050405020304" pitchFamily="18" charset="0"/>
              </a:rPr>
              <a:t>Percentage </a:t>
            </a:r>
            <a:r>
              <a:rPr lang="en-GB" sz="2400" b="1" dirty="0">
                <a:ea typeface="Cambria" panose="02040503050406030204" pitchFamily="18" charset="0"/>
                <a:cs typeface="Times New Roman" panose="02020603050405020304" pitchFamily="18" charset="0"/>
              </a:rPr>
              <a:t>Distribution, Number in 1,000s, and Sex Distribution (%)</a:t>
            </a:r>
            <a:endParaRPr lang="en-US" sz="2400" b="1" dirty="0">
              <a:effectLst/>
              <a:ea typeface="Cambria" panose="02040503050406030204" pitchFamily="18" charset="0"/>
              <a:cs typeface="Times New Roman" panose="02020603050405020304" pitchFamily="18" charset="0"/>
            </a:endParaRPr>
          </a:p>
        </p:txBody>
      </p:sp>
      <p:sp>
        <p:nvSpPr>
          <p:cNvPr id="4" name="Oval 3"/>
          <p:cNvSpPr/>
          <p:nvPr/>
        </p:nvSpPr>
        <p:spPr>
          <a:xfrm>
            <a:off x="9212316" y="3182109"/>
            <a:ext cx="2275492" cy="451945"/>
          </a:xfrm>
          <a:prstGeom prst="ellipse">
            <a:avLst/>
          </a:prstGeom>
          <a:noFill/>
          <a:ln w="28575">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6" name="Oval 5"/>
          <p:cNvSpPr/>
          <p:nvPr/>
        </p:nvSpPr>
        <p:spPr>
          <a:xfrm>
            <a:off x="9333562" y="4571623"/>
            <a:ext cx="2196664" cy="451945"/>
          </a:xfrm>
          <a:prstGeom prst="ellipse">
            <a:avLst/>
          </a:prstGeom>
          <a:noFill/>
          <a:ln w="28575">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b="1" dirty="0"/>
          </a:p>
        </p:txBody>
      </p:sp>
      <p:sp>
        <p:nvSpPr>
          <p:cNvPr id="7" name="Oval 6"/>
          <p:cNvSpPr/>
          <p:nvPr/>
        </p:nvSpPr>
        <p:spPr>
          <a:xfrm>
            <a:off x="9297151" y="5854261"/>
            <a:ext cx="2275492" cy="451945"/>
          </a:xfrm>
          <a:prstGeom prst="ellipse">
            <a:avLst/>
          </a:prstGeom>
          <a:noFill/>
          <a:ln w="28575">
            <a:solidFill>
              <a:schemeClr val="accent6"/>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9441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3454" t="46489" r="26837" b="7362"/>
          <a:stretch/>
        </p:blipFill>
        <p:spPr bwMode="auto">
          <a:xfrm>
            <a:off x="1145629" y="1460938"/>
            <a:ext cx="10836164" cy="5397061"/>
          </a:xfrm>
          <a:prstGeom prst="rect">
            <a:avLst/>
          </a:prstGeom>
          <a:ln>
            <a:solidFill>
              <a:schemeClr val="accent1"/>
            </a:solidFill>
          </a:ln>
          <a:extLst>
            <a:ext uri="{53640926-AAD7-44D8-BBD7-CCE9431645EC}">
              <a14:shadowObscured xmlns:a14="http://schemas.microsoft.com/office/drawing/2010/main"/>
            </a:ext>
          </a:extLst>
        </p:spPr>
      </p:pic>
      <p:sp>
        <p:nvSpPr>
          <p:cNvPr id="3" name="Rectangle 2"/>
          <p:cNvSpPr/>
          <p:nvPr/>
        </p:nvSpPr>
        <p:spPr>
          <a:xfrm>
            <a:off x="0" y="321213"/>
            <a:ext cx="11624441" cy="882678"/>
          </a:xfrm>
          <a:prstGeom prst="rect">
            <a:avLst/>
          </a:prstGeom>
        </p:spPr>
        <p:txBody>
          <a:bodyPr wrap="square">
            <a:spAutoFit/>
          </a:bodyPr>
          <a:lstStyle/>
          <a:p>
            <a:pPr algn="ctr">
              <a:lnSpc>
                <a:spcPct val="107000"/>
              </a:lnSpc>
              <a:spcAft>
                <a:spcPts val="600"/>
              </a:spcAft>
            </a:pPr>
            <a:r>
              <a:rPr lang="en-GB" sz="2400" b="1" dirty="0">
                <a:ea typeface="Times New Roman" panose="02020603050405020304" pitchFamily="18" charset="0"/>
                <a:cs typeface="Times New Roman" panose="02020603050405020304" pitchFamily="18" charset="0"/>
              </a:rPr>
              <a:t>Diagram 1. Distribution of Students in Higher Educational Institutions at the Beginning of the 2024/2025 School Year by Programmes (%).</a:t>
            </a:r>
            <a:endParaRPr lang="en-US" sz="2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0779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1884"/>
          <a:stretch/>
        </p:blipFill>
        <p:spPr>
          <a:xfrm>
            <a:off x="-31531" y="1261241"/>
            <a:ext cx="11960772" cy="5596759"/>
          </a:xfrm>
          <a:prstGeom prst="rect">
            <a:avLst/>
          </a:prstGeom>
        </p:spPr>
      </p:pic>
      <p:sp>
        <p:nvSpPr>
          <p:cNvPr id="3" name="Rectangle 2"/>
          <p:cNvSpPr/>
          <p:nvPr/>
        </p:nvSpPr>
        <p:spPr>
          <a:xfrm>
            <a:off x="94592" y="216110"/>
            <a:ext cx="12014251" cy="882678"/>
          </a:xfrm>
          <a:prstGeom prst="rect">
            <a:avLst/>
          </a:prstGeom>
        </p:spPr>
        <p:txBody>
          <a:bodyPr wrap="square">
            <a:spAutoFit/>
          </a:bodyPr>
          <a:lstStyle/>
          <a:p>
            <a:pPr algn="ctr">
              <a:lnSpc>
                <a:spcPct val="107000"/>
              </a:lnSpc>
              <a:spcAft>
                <a:spcPts val="600"/>
              </a:spcAft>
            </a:pPr>
            <a:r>
              <a:rPr lang="en-GB" sz="2400" b="1" dirty="0">
                <a:ea typeface="Times New Roman" panose="02020603050405020304" pitchFamily="18" charset="0"/>
                <a:cs typeface="Times New Roman" panose="02020603050405020304" pitchFamily="18" charset="0"/>
              </a:rPr>
              <a:t>Table 4. Admission for Doctoral Degree and Doctoral Graduates by Field of Science, 2024: Percentage Distribution, Number, and Sex Distribution (%)</a:t>
            </a:r>
            <a:endParaRPr lang="en-US" sz="2400" b="1" dirty="0">
              <a:effectLst/>
              <a:ea typeface="Calibri" panose="020F0502020204030204" pitchFamily="34" charset="0"/>
              <a:cs typeface="Times New Roman" panose="02020603050405020304" pitchFamily="18" charset="0"/>
            </a:endParaRPr>
          </a:p>
        </p:txBody>
      </p:sp>
      <p:sp>
        <p:nvSpPr>
          <p:cNvPr id="4" name="Oval 3"/>
          <p:cNvSpPr/>
          <p:nvPr/>
        </p:nvSpPr>
        <p:spPr>
          <a:xfrm>
            <a:off x="4813738" y="2776042"/>
            <a:ext cx="7446580" cy="451945"/>
          </a:xfrm>
          <a:prstGeom prst="ellipse">
            <a:avLst/>
          </a:prstGeom>
          <a:noFill/>
          <a:ln w="28575">
            <a:solidFill>
              <a:schemeClr val="accent6"/>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 name="Oval 4"/>
          <p:cNvSpPr/>
          <p:nvPr/>
        </p:nvSpPr>
        <p:spPr>
          <a:xfrm>
            <a:off x="6684579" y="5993522"/>
            <a:ext cx="2012732" cy="357351"/>
          </a:xfrm>
          <a:prstGeom prst="ellipse">
            <a:avLst/>
          </a:prstGeom>
          <a:noFill/>
          <a:ln w="28575">
            <a:solidFill>
              <a:schemeClr val="accent6"/>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6" name="Oval 5"/>
          <p:cNvSpPr/>
          <p:nvPr/>
        </p:nvSpPr>
        <p:spPr>
          <a:xfrm>
            <a:off x="4974020" y="6377149"/>
            <a:ext cx="2012732" cy="451945"/>
          </a:xfrm>
          <a:prstGeom prst="ellipse">
            <a:avLst/>
          </a:prstGeom>
          <a:noFill/>
          <a:ln w="28575">
            <a:solidFill>
              <a:schemeClr val="accent6"/>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Oval 6"/>
          <p:cNvSpPr/>
          <p:nvPr/>
        </p:nvSpPr>
        <p:spPr>
          <a:xfrm>
            <a:off x="8234854" y="6369264"/>
            <a:ext cx="2012732" cy="451945"/>
          </a:xfrm>
          <a:prstGeom prst="ellipse">
            <a:avLst/>
          </a:prstGeom>
          <a:noFill/>
          <a:ln w="28575">
            <a:solidFill>
              <a:schemeClr val="accent6"/>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Oval 7"/>
          <p:cNvSpPr/>
          <p:nvPr/>
        </p:nvSpPr>
        <p:spPr>
          <a:xfrm>
            <a:off x="10247586" y="6011913"/>
            <a:ext cx="2012732" cy="357351"/>
          </a:xfrm>
          <a:prstGeom prst="ellipse">
            <a:avLst/>
          </a:prstGeom>
          <a:noFill/>
          <a:ln w="28575">
            <a:solidFill>
              <a:schemeClr val="accent6"/>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26289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8402" t="57138" r="20150" b="20789"/>
          <a:stretch/>
        </p:blipFill>
        <p:spPr bwMode="auto">
          <a:xfrm>
            <a:off x="1166649" y="2144111"/>
            <a:ext cx="11025351" cy="4566744"/>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 y="606029"/>
            <a:ext cx="11435256" cy="993926"/>
          </a:xfrm>
          <a:prstGeom prst="rect">
            <a:avLst/>
          </a:prstGeom>
        </p:spPr>
        <p:txBody>
          <a:bodyPr wrap="square">
            <a:spAutoFit/>
          </a:bodyPr>
          <a:lstStyle/>
          <a:p>
            <a:pPr algn="ctr">
              <a:lnSpc>
                <a:spcPct val="107000"/>
              </a:lnSpc>
              <a:spcAft>
                <a:spcPts val="600"/>
              </a:spcAft>
            </a:pPr>
            <a:r>
              <a:rPr lang="en-GB" sz="2800" b="1" dirty="0">
                <a:ea typeface="Times New Roman" panose="02020603050405020304" pitchFamily="18" charset="0"/>
                <a:cs typeface="Times New Roman" panose="02020603050405020304" pitchFamily="18" charset="0"/>
              </a:rPr>
              <a:t>Table 5. Number of General Education School Teachers </a:t>
            </a:r>
            <a:r>
              <a:rPr lang="en-GB" sz="2800" b="1" dirty="0" smtClean="0">
                <a:ea typeface="Times New Roman" panose="02020603050405020304" pitchFamily="18" charset="0"/>
                <a:cs typeface="Times New Roman" panose="02020603050405020304" pitchFamily="18" charset="0"/>
              </a:rPr>
              <a:t>(</a:t>
            </a:r>
            <a:r>
              <a:rPr lang="en-GB" sz="2800" b="1" dirty="0">
                <a:ea typeface="Times New Roman" panose="02020603050405020304" pitchFamily="18" charset="0"/>
                <a:cs typeface="Times New Roman" panose="02020603050405020304" pitchFamily="18" charset="0"/>
              </a:rPr>
              <a:t>At the Beginning of the School Year, Persons)</a:t>
            </a:r>
            <a:endParaRPr lang="en-US" sz="28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3782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1036</Words>
  <Application>Microsoft Office PowerPoint</Application>
  <PresentationFormat>Widescreen</PresentationFormat>
  <Paragraphs>105</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vt:lpstr>
      <vt:lpstr>Sylfaen</vt:lpstr>
      <vt:lpstr>Times New Roman</vt:lpstr>
      <vt:lpstr>Office Theme</vt:lpstr>
      <vt:lpstr>International Conference on Gender and Diversity – ICMS 47 Gender, Power, Belonging, and Justice.</vt:lpstr>
      <vt:lpstr>Structure: </vt:lpstr>
      <vt:lpstr>The Economic Importance of Gender Equality in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Conference on Gender and Diversity – ICMS 47 Gender, Power, Belonging, and Justice.</dc:title>
  <dc:creator>SMART 34</dc:creator>
  <cp:lastModifiedBy>SMART 34</cp:lastModifiedBy>
  <cp:revision>53</cp:revision>
  <dcterms:created xsi:type="dcterms:W3CDTF">2026-03-04T12:28:21Z</dcterms:created>
  <dcterms:modified xsi:type="dcterms:W3CDTF">2026-03-11T12:39:51Z</dcterms:modified>
</cp:coreProperties>
</file>