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15" r:id="rId2"/>
  </p:sldMasterIdLst>
  <p:notesMasterIdLst>
    <p:notesMasterId r:id="rId28"/>
  </p:notesMasterIdLst>
  <p:sldIdLst>
    <p:sldId id="268" r:id="rId3"/>
    <p:sldId id="416" r:id="rId4"/>
    <p:sldId id="261" r:id="rId5"/>
    <p:sldId id="262" r:id="rId6"/>
    <p:sldId id="264" r:id="rId7"/>
    <p:sldId id="263" r:id="rId8"/>
    <p:sldId id="265" r:id="rId9"/>
    <p:sldId id="417" r:id="rId10"/>
    <p:sldId id="418" r:id="rId11"/>
    <p:sldId id="266" r:id="rId12"/>
    <p:sldId id="420" r:id="rId13"/>
    <p:sldId id="256" r:id="rId14"/>
    <p:sldId id="257" r:id="rId15"/>
    <p:sldId id="273" r:id="rId16"/>
    <p:sldId id="258" r:id="rId17"/>
    <p:sldId id="259" r:id="rId18"/>
    <p:sldId id="421" r:id="rId19"/>
    <p:sldId id="425" r:id="rId20"/>
    <p:sldId id="414" r:id="rId21"/>
    <p:sldId id="415" r:id="rId22"/>
    <p:sldId id="422" r:id="rId23"/>
    <p:sldId id="423" r:id="rId24"/>
    <p:sldId id="260" r:id="rId25"/>
    <p:sldId id="424" r:id="rId26"/>
    <p:sldId id="2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3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A1CDD-417D-4D42-8F3F-EA9D0EE47C87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42403-D9B9-49DB-9057-1A757918E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63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19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31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7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2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40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39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9825643" y="6356352"/>
            <a:ext cx="79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838200" y="6356352"/>
            <a:ext cx="8771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grpSp>
        <p:nvGrpSpPr>
          <p:cNvPr id="53" name="Google Shape;53;p13"/>
          <p:cNvGrpSpPr/>
          <p:nvPr/>
        </p:nvGrpSpPr>
        <p:grpSpPr>
          <a:xfrm>
            <a:off x="777325" y="1022583"/>
            <a:ext cx="10682800" cy="0"/>
            <a:chOff x="777326" y="1022582"/>
            <a:chExt cx="10682800" cy="0"/>
          </a:xfrm>
        </p:grpSpPr>
        <p:cxnSp>
          <p:nvCxnSpPr>
            <p:cNvPr id="54" name="Google Shape;54;p13"/>
            <p:cNvCxnSpPr/>
            <p:nvPr/>
          </p:nvCxnSpPr>
          <p:spPr>
            <a:xfrm>
              <a:off x="828126" y="1022582"/>
              <a:ext cx="10632000" cy="0"/>
            </a:xfrm>
            <a:prstGeom prst="straightConnector1">
              <a:avLst/>
            </a:prstGeom>
            <a:solidFill>
              <a:srgbClr val="ED7D3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" name="Google Shape;55;p13"/>
            <p:cNvCxnSpPr/>
            <p:nvPr/>
          </p:nvCxnSpPr>
          <p:spPr>
            <a:xfrm>
              <a:off x="777326" y="1022582"/>
              <a:ext cx="3528300" cy="0"/>
            </a:xfrm>
            <a:prstGeom prst="straightConnector1">
              <a:avLst/>
            </a:prstGeom>
            <a:solidFill>
              <a:srgbClr val="ED7D31"/>
            </a:solidFill>
            <a:ln w="57150" cap="flat" cmpd="sng">
              <a:solidFill>
                <a:srgbClr val="F9B93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766763" y="324348"/>
            <a:ext cx="106936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0F1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565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5">
          <p15:clr>
            <a:srgbClr val="FBAE40"/>
          </p15:clr>
        </p15:guide>
        <p15:guide id="2" pos="362">
          <p15:clr>
            <a:srgbClr val="FBAE40"/>
          </p15:clr>
        </p15:guide>
        <p15:guide id="3" pos="5414">
          <p15:clr>
            <a:srgbClr val="FBAE40"/>
          </p15:clr>
        </p15:guide>
        <p15:guide id="4" orient="horz" pos="28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678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822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620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 type="tx">
  <p:cSld name="Title &amp; Photo Al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7315200" y="6115259"/>
            <a:ext cx="2844800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547397" y="1533065"/>
            <a:ext cx="6136482" cy="59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EBE56"/>
              </a:buClr>
              <a:buSzPts val="7000"/>
              <a:buFont typeface="Arial"/>
              <a:buNone/>
              <a:defRPr sz="3500" b="0">
                <a:solidFill>
                  <a:srgbClr val="EEBE5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554561" y="2384030"/>
            <a:ext cx="6136482" cy="365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4985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7315200" y="6115259"/>
            <a:ext cx="2844800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47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59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1450" indent="-171450">
              <a:buFont typeface="Arial" panose="020B0604020202020204" pitchFamily="34" charset="0"/>
              <a:buChar char="•"/>
              <a:defRPr/>
            </a:lvl2pPr>
            <a:lvl3pPr marL="171450" indent="-171450">
              <a:buFont typeface="Arial" panose="020B0604020202020204" pitchFamily="34" charset="0"/>
              <a:buChar char="•"/>
              <a:defRPr/>
            </a:lvl3pPr>
            <a:lvl4pPr marL="171450" indent="-171450">
              <a:buFont typeface="Arial" panose="020B0604020202020204" pitchFamily="34" charset="0"/>
              <a:buChar char="•"/>
              <a:defRPr/>
            </a:lvl4pPr>
            <a:lvl5pPr marL="1714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93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95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93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44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16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02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88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13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92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6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4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40"/>
            <a:ext cx="10890251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5"/>
            <a:ext cx="10890251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4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9825643" y="6356352"/>
            <a:ext cx="79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838200" y="6356352"/>
            <a:ext cx="8771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grpSp>
        <p:nvGrpSpPr>
          <p:cNvPr id="53" name="Google Shape;53;p13"/>
          <p:cNvGrpSpPr/>
          <p:nvPr/>
        </p:nvGrpSpPr>
        <p:grpSpPr>
          <a:xfrm>
            <a:off x="777325" y="1022583"/>
            <a:ext cx="10682800" cy="0"/>
            <a:chOff x="777326" y="1022582"/>
            <a:chExt cx="10682800" cy="0"/>
          </a:xfrm>
        </p:grpSpPr>
        <p:cxnSp>
          <p:nvCxnSpPr>
            <p:cNvPr id="54" name="Google Shape;54;p13"/>
            <p:cNvCxnSpPr/>
            <p:nvPr/>
          </p:nvCxnSpPr>
          <p:spPr>
            <a:xfrm>
              <a:off x="828126" y="1022582"/>
              <a:ext cx="10632000" cy="0"/>
            </a:xfrm>
            <a:prstGeom prst="straightConnector1">
              <a:avLst/>
            </a:prstGeom>
            <a:solidFill>
              <a:srgbClr val="ED7D3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5" name="Google Shape;55;p13"/>
            <p:cNvCxnSpPr/>
            <p:nvPr/>
          </p:nvCxnSpPr>
          <p:spPr>
            <a:xfrm>
              <a:off x="777326" y="1022582"/>
              <a:ext cx="3528300" cy="0"/>
            </a:xfrm>
            <a:prstGeom prst="straightConnector1">
              <a:avLst/>
            </a:prstGeom>
            <a:solidFill>
              <a:srgbClr val="ED7D31"/>
            </a:solidFill>
            <a:ln w="57150" cap="flat" cmpd="sng">
              <a:solidFill>
                <a:srgbClr val="F9B93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766763" y="324348"/>
            <a:ext cx="10693600" cy="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700"/>
              <a:buFont typeface="Arial"/>
              <a:buNone/>
              <a:defRPr sz="3600" b="0" i="0" u="none" strike="noStrike" cap="none">
                <a:solidFill>
                  <a:srgbClr val="0F195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66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5">
          <p15:clr>
            <a:srgbClr val="FBAE40"/>
          </p15:clr>
        </p15:guide>
        <p15:guide id="2" pos="362">
          <p15:clr>
            <a:srgbClr val="FBAE40"/>
          </p15:clr>
        </p15:guide>
        <p15:guide id="3" pos="5414">
          <p15:clr>
            <a:srgbClr val="FBAE40"/>
          </p15:clr>
        </p15:guide>
        <p15:guide id="4" orient="horz" pos="28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2337750" y="2190909"/>
            <a:ext cx="6486211" cy="362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309563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rial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marL="685800" lvl="2" indent="-11430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marL="914400" lvl="3" indent="-11430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marL="1143000" lvl="4" indent="-114300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/>
          </p:nvPr>
        </p:nvSpPr>
        <p:spPr>
          <a:xfrm>
            <a:off x="2337750" y="1424246"/>
            <a:ext cx="9061349" cy="56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3A5C"/>
              </a:buClr>
              <a:buSzPts val="7000"/>
              <a:buFont typeface="Arial"/>
              <a:buNone/>
              <a:defRPr sz="3500">
                <a:solidFill>
                  <a:srgbClr val="0C3A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2">
            <a:alphaModFix/>
          </a:blip>
          <a:srcRect t="20605" b="20605"/>
          <a:stretch/>
        </p:blipFill>
        <p:spPr>
          <a:xfrm>
            <a:off x="223488" y="217833"/>
            <a:ext cx="2155914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1"/>
          <p:cNvPicPr preferRelativeResize="0"/>
          <p:nvPr/>
        </p:nvPicPr>
        <p:blipFill rotWithShape="1">
          <a:blip r:embed="rId3">
            <a:alphaModFix/>
          </a:blip>
          <a:srcRect l="48643" b="50000"/>
          <a:stretch/>
        </p:blipFill>
        <p:spPr>
          <a:xfrm rot="-5400000">
            <a:off x="9906039" y="4579658"/>
            <a:ext cx="2316568" cy="22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1"/>
          <p:cNvPicPr preferRelativeResize="0"/>
          <p:nvPr/>
        </p:nvPicPr>
        <p:blipFill rotWithShape="1">
          <a:blip r:embed="rId4">
            <a:alphaModFix/>
          </a:blip>
          <a:srcRect l="64995"/>
          <a:stretch/>
        </p:blipFill>
        <p:spPr>
          <a:xfrm>
            <a:off x="0" y="1135272"/>
            <a:ext cx="1720419" cy="4908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402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 type="tx">
  <p:cSld name="Title &amp; Photo Al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7315200" y="6115259"/>
            <a:ext cx="2844800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Google Shape;23;p16"/>
          <p:cNvSpPr/>
          <p:nvPr/>
        </p:nvSpPr>
        <p:spPr>
          <a:xfrm>
            <a:off x="0" y="0"/>
            <a:ext cx="12192000" cy="6914450"/>
          </a:xfrm>
          <a:prstGeom prst="rect">
            <a:avLst/>
          </a:prstGeom>
          <a:solidFill>
            <a:srgbClr val="0F3859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12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24;p16"/>
          <p:cNvSpPr/>
          <p:nvPr/>
        </p:nvSpPr>
        <p:spPr>
          <a:xfrm>
            <a:off x="8602866" y="0"/>
            <a:ext cx="3576072" cy="6898121"/>
          </a:xfrm>
          <a:prstGeom prst="rect">
            <a:avLst/>
          </a:prstGeom>
          <a:solidFill>
            <a:srgbClr val="6CC4E0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endParaRPr sz="12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547397" y="1533065"/>
            <a:ext cx="6136482" cy="59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EBE56"/>
              </a:buClr>
              <a:buSzPts val="7000"/>
              <a:buFont typeface="Arial"/>
              <a:buNone/>
              <a:defRPr sz="3500" b="0">
                <a:solidFill>
                  <a:srgbClr val="EEBE5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554561" y="2384030"/>
            <a:ext cx="6136482" cy="365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6779" y="5561389"/>
            <a:ext cx="1266453" cy="135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6"/>
          <p:cNvPicPr preferRelativeResize="0"/>
          <p:nvPr/>
        </p:nvPicPr>
        <p:blipFill rotWithShape="1">
          <a:blip r:embed="rId3">
            <a:alphaModFix/>
          </a:blip>
          <a:srcRect t="20605" b="20605"/>
          <a:stretch/>
        </p:blipFill>
        <p:spPr>
          <a:xfrm>
            <a:off x="237208" y="220965"/>
            <a:ext cx="2155927" cy="63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3008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83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7315200" y="6115259"/>
            <a:ext cx="2844800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3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8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0865"/>
            <a:ext cx="5157787" cy="1150937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01977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820865"/>
            <a:ext cx="5183188" cy="1150937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3101977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6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1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2"/>
            <a:ext cx="3932237" cy="2209799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2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7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1" y="6324602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2" y="6319840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2"/>
            <a:ext cx="799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2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0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100" kern="1200">
          <a:solidFill>
            <a:srgbClr val="FFFFFF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2pPr>
      <a:lvl3pPr marL="1714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bg1"/>
        </a:buClr>
        <a:buSzPct val="75000"/>
        <a:buFont typeface="Arial" panose="020B0604020202020204" pitchFamily="34" charset="0"/>
        <a:buChar char="•"/>
        <a:defRPr sz="1500" kern="1200">
          <a:solidFill>
            <a:srgbClr val="FFFFFF"/>
          </a:solidFill>
          <a:latin typeface="+mn-lt"/>
          <a:ea typeface="+mn-ea"/>
          <a:cs typeface="+mn-cs"/>
        </a:defRPr>
      </a:lvl3pPr>
      <a:lvl4pPr marL="1714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bg1"/>
        </a:buClr>
        <a:buSzPct val="75000"/>
        <a:buFont typeface="Arial" panose="020B0604020202020204" pitchFamily="34" charset="0"/>
        <a:buChar char="•"/>
        <a:defRPr sz="1350" kern="1200">
          <a:solidFill>
            <a:srgbClr val="FFFFFF"/>
          </a:solidFill>
          <a:latin typeface="+mn-lt"/>
          <a:ea typeface="+mn-ea"/>
          <a:cs typeface="+mn-cs"/>
        </a:defRPr>
      </a:lvl4pPr>
      <a:lvl5pPr marL="171450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bg1"/>
        </a:buClr>
        <a:buSzPct val="75000"/>
        <a:buFont typeface="Arial" panose="020B0604020202020204" pitchFamily="34" charset="0"/>
        <a:buChar char="•"/>
        <a:defRPr sz="135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6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DA12-D8C7-260B-77E7-DBC0885B8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987" y="1932917"/>
            <a:ext cx="9994373" cy="2226244"/>
          </a:xfrm>
        </p:spPr>
        <p:txBody>
          <a:bodyPr anchor="t">
            <a:normAutofit fontScale="90000"/>
          </a:bodyPr>
          <a:lstStyle/>
          <a:p>
            <a:r>
              <a:rPr lang="en-GB" sz="4400" dirty="0">
                <a:solidFill>
                  <a:srgbClr val="FFFF00"/>
                </a:solidFill>
              </a:rPr>
              <a:t>Diversity and Social Identity Leadership </a:t>
            </a:r>
            <a:br>
              <a:rPr lang="en-GB" sz="4400" dirty="0">
                <a:solidFill>
                  <a:srgbClr val="FFFF00"/>
                </a:solidFill>
              </a:rPr>
            </a:br>
            <a:r>
              <a:rPr lang="en-GB" sz="4400" dirty="0">
                <a:solidFill>
                  <a:srgbClr val="FFFF00"/>
                </a:solidFill>
              </a:rPr>
              <a:t>in the Al-Amara Tribe (Egypt)</a:t>
            </a:r>
            <a:br>
              <a:rPr lang="en-GB" dirty="0"/>
            </a:br>
            <a:endParaRPr lang="en-GB" dirty="0"/>
          </a:p>
        </p:txBody>
      </p:sp>
      <p:sp>
        <p:nvSpPr>
          <p:cNvPr id="43" name="Google Shape;118;p1">
            <a:extLst>
              <a:ext uri="{FF2B5EF4-FFF2-40B4-BE49-F238E27FC236}">
                <a16:creationId xmlns:a16="http://schemas.microsoft.com/office/drawing/2014/main" id="{45EBB785-6531-447B-A5EB-E9612E58501E}"/>
              </a:ext>
            </a:extLst>
          </p:cNvPr>
          <p:cNvSpPr txBox="1"/>
          <p:nvPr/>
        </p:nvSpPr>
        <p:spPr>
          <a:xfrm>
            <a:off x="516647" y="3415931"/>
            <a:ext cx="11069052" cy="3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BE56"/>
              </a:buClr>
              <a:buSzPts val="5300"/>
              <a:buFont typeface="Arial"/>
              <a:buNone/>
            </a:pPr>
            <a:endParaRPr lang="en-US" sz="5300" b="1" i="0" u="none" strike="noStrike" cap="none" dirty="0">
              <a:solidFill>
                <a:srgbClr val="EEBE5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BE56"/>
              </a:buClr>
              <a:buSzPts val="53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Marina Apaydin, </a:t>
            </a:r>
            <a:r>
              <a:rPr lang="en-US" sz="2800" b="0" i="0" u="none" strike="noStrike" cap="none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MsEE</a:t>
            </a:r>
            <a:r>
              <a:rPr lang="en-US" sz="2800" b="0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, MBA, MA, PhD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Associate Professor of Management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2800" dirty="0" err="1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Onsi</a:t>
            </a:r>
            <a:r>
              <a:rPr lang="en-US" sz="2800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Sawiris School of Business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American University in Cairo</a:t>
            </a:r>
            <a:endParaRPr sz="2800" b="0" i="0" u="none" strike="noStrike" cap="none" dirty="0">
              <a:solidFill>
                <a:srgbClr val="FFC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A9321F-7F4E-4ABC-90C2-77E27B72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9" y="181197"/>
            <a:ext cx="26193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1E0465-71BB-40C7-9BEC-A37717E1B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36" y="3500846"/>
            <a:ext cx="5121907" cy="31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7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79B9A3-A326-31D7-0CB3-2E9742F5F83E}"/>
              </a:ext>
            </a:extLst>
          </p:cNvPr>
          <p:cNvSpPr txBox="1"/>
          <p:nvPr/>
        </p:nvSpPr>
        <p:spPr>
          <a:xfrm>
            <a:off x="388168" y="473924"/>
            <a:ext cx="11560098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67" b="1" dirty="0">
                <a:solidFill>
                  <a:srgbClr val="FFFF00"/>
                </a:solidFill>
              </a:rPr>
              <a:t>Leadership is Not "Men's Business“</a:t>
            </a:r>
          </a:p>
          <a:p>
            <a:pPr>
              <a:buNone/>
            </a:pPr>
            <a:endParaRPr lang="en-US" sz="2667" b="1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667" b="1" dirty="0">
                <a:solidFill>
                  <a:schemeClr val="bg1"/>
                </a:solidFill>
              </a:rPr>
              <a:t>Women inclusion as a source of strength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3F41C1-E5EA-6F31-5C4A-9839EA590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364" y="2285510"/>
            <a:ext cx="6846638" cy="4572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72D62-8843-396D-5445-BB814D5C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7" y="2285511"/>
            <a:ext cx="6846638" cy="4572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B20463-874D-3684-7DA3-3E225ECD5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632" y="465121"/>
            <a:ext cx="1844200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92484" y="314677"/>
            <a:ext cx="611287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FFFF0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Four Vital Pillars of Leadership</a:t>
            </a:r>
          </a:p>
          <a:p>
            <a:pPr>
              <a:lnSpc>
                <a:spcPts val="3708"/>
              </a:lnSpc>
            </a:pPr>
            <a:r>
              <a:rPr lang="en-US" sz="2400" dirty="0">
                <a:solidFill>
                  <a:srgbClr val="FFFF00"/>
                </a:solidFill>
                <a:latin typeface="Kanit Light" pitchFamily="34" charset="0"/>
                <a:cs typeface="Kanit Light" pitchFamily="34" charset="-120"/>
              </a:rPr>
              <a:t>(Steffens, Haslam et al., 2014)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492" y="1538783"/>
            <a:ext cx="945058" cy="113407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67562" y="172779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chemeClr val="bg1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Being "One and Best of Us"</a:t>
            </a:r>
            <a:endParaRPr lang="en-US" sz="1833" dirty="0">
              <a:solidFill>
                <a:schemeClr val="bg1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367562" y="2136478"/>
            <a:ext cx="516294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Be a model member of the group, share our values and our life</a:t>
            </a:r>
            <a:endParaRPr lang="en-US" sz="1458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492" y="2672854"/>
            <a:ext cx="945058" cy="11340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367562" y="2861866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chemeClr val="bg1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“Doing It For Us”</a:t>
            </a:r>
            <a:endParaRPr lang="en-US" sz="1833" dirty="0">
              <a:solidFill>
                <a:schemeClr val="bg1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6367562" y="3270548"/>
            <a:ext cx="516294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Be a champion for the group, prioritize the tribe’s welfare over their own</a:t>
            </a:r>
            <a:endParaRPr lang="en-US" sz="1458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492" y="3806924"/>
            <a:ext cx="945058" cy="11340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67562" y="3995936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chemeClr val="bg1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“Crafting a Sense of Us”</a:t>
            </a:r>
            <a:endParaRPr lang="en-US" sz="1833" dirty="0">
              <a:solidFill>
                <a:schemeClr val="bg1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6367562" y="4404619"/>
            <a:ext cx="516294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Help the community understand its history and future</a:t>
            </a:r>
            <a:endParaRPr lang="en-US" sz="1458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492" y="4940994"/>
            <a:ext cx="945058" cy="113407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367562" y="513000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0070C0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“Making Us Matter”</a:t>
            </a:r>
            <a:endParaRPr lang="en-US" sz="1833" dirty="0">
              <a:solidFill>
                <a:srgbClr val="0070C0"/>
              </a:solidFill>
            </a:endParaRPr>
          </a:p>
        </p:txBody>
      </p:sp>
      <p:sp>
        <p:nvSpPr>
          <p:cNvPr id="15" name="Text 8"/>
          <p:cNvSpPr/>
          <p:nvPr/>
        </p:nvSpPr>
        <p:spPr>
          <a:xfrm>
            <a:off x="6367562" y="5538689"/>
            <a:ext cx="516294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Turn group goals into reality by proactive implementation</a:t>
            </a:r>
            <a:endParaRPr lang="en-US" sz="1458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95C19B-1F3C-B20D-F8AF-8EA84EB36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15" y="0"/>
            <a:ext cx="51435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EC37D2-3DB1-420B-8D96-CFB7F5C882CA}"/>
              </a:ext>
            </a:extLst>
          </p:cNvPr>
          <p:cNvSpPr/>
          <p:nvPr/>
        </p:nvSpPr>
        <p:spPr>
          <a:xfrm>
            <a:off x="10677832" y="6456656"/>
            <a:ext cx="1411851" cy="40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 descr="Pink flowers and leaves on white background">
            <a:extLst>
              <a:ext uri="{FF2B5EF4-FFF2-40B4-BE49-F238E27FC236}">
                <a16:creationId xmlns:a16="http://schemas.microsoft.com/office/drawing/2014/main" id="{13BA0E4E-A831-8CAD-EFAC-00D94F4E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8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B5DA12-D8C7-260B-77E7-DBC0885B8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912" y="427881"/>
            <a:ext cx="10683426" cy="2226244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TRIBAL LEADERSHIP PROJECT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El Amara Tribes </a:t>
            </a:r>
            <a:r>
              <a:rPr lang="en-US" dirty="0"/>
              <a:t>– Egypt</a:t>
            </a:r>
            <a:br>
              <a:rPr lang="en-US" dirty="0"/>
            </a:br>
            <a:br>
              <a:rPr lang="en-GB" dirty="0"/>
            </a:br>
            <a:endParaRPr lang="en-GB" dirty="0"/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05012" y="-284145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26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7994F5-F4CD-48D5-5C6F-262F9934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588" y="901215"/>
            <a:ext cx="3438212" cy="5664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F90DBC-1438-37A9-2BFD-C17885BA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9" y="168384"/>
            <a:ext cx="10722932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EL AMARA tribe - context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63A5A-8A06-93FB-F783-B720EB29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84" y="1253330"/>
            <a:ext cx="7865904" cy="5436286"/>
          </a:xfrm>
        </p:spPr>
        <p:txBody>
          <a:bodyPr>
            <a:normAutofit/>
          </a:bodyPr>
          <a:lstStyle/>
          <a:p>
            <a:r>
              <a:rPr lang="en-US" dirty="0"/>
              <a:t>In early </a:t>
            </a:r>
            <a:r>
              <a:rPr lang="en-US" dirty="0">
                <a:solidFill>
                  <a:srgbClr val="FFFF00"/>
                </a:solidFill>
              </a:rPr>
              <a:t>19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century </a:t>
            </a:r>
            <a:r>
              <a:rPr lang="en-US" dirty="0"/>
              <a:t>Sultan Yusef, descendant of </a:t>
            </a:r>
            <a:r>
              <a:rPr lang="en-US" dirty="0" err="1"/>
              <a:t>Idriss</a:t>
            </a:r>
            <a:r>
              <a:rPr lang="en-US" dirty="0"/>
              <a:t> I &amp; II of </a:t>
            </a:r>
            <a:r>
              <a:rPr lang="en-US" dirty="0">
                <a:solidFill>
                  <a:srgbClr val="FFFF00"/>
                </a:solidFill>
              </a:rPr>
              <a:t>Maghreb</a:t>
            </a:r>
            <a:r>
              <a:rPr lang="en-US" dirty="0"/>
              <a:t> (border of Morocco and Algeria) travelled to Mecca for Hajj and stopped in </a:t>
            </a:r>
            <a:r>
              <a:rPr lang="en-US" dirty="0" err="1">
                <a:solidFill>
                  <a:srgbClr val="FFFF00"/>
                </a:solidFill>
              </a:rPr>
              <a:t>Dandera</a:t>
            </a:r>
            <a:r>
              <a:rPr lang="en-US" dirty="0"/>
              <a:t> on the Nile river</a:t>
            </a:r>
          </a:p>
          <a:p>
            <a:r>
              <a:rPr lang="en-US" dirty="0"/>
              <a:t>He liked the location so much that he remained there and founded </a:t>
            </a:r>
            <a:r>
              <a:rPr lang="en-US" dirty="0">
                <a:solidFill>
                  <a:srgbClr val="FFFF00"/>
                </a:solidFill>
              </a:rPr>
              <a:t>El Amara tribe</a:t>
            </a:r>
          </a:p>
          <a:p>
            <a:r>
              <a:rPr lang="en-US" dirty="0"/>
              <a:t>Tribe’s leader became known as </a:t>
            </a:r>
            <a:r>
              <a:rPr lang="en-US" dirty="0">
                <a:solidFill>
                  <a:srgbClr val="FFFF00"/>
                </a:solidFill>
              </a:rPr>
              <a:t>El </a:t>
            </a:r>
            <a:r>
              <a:rPr lang="en-US" dirty="0" err="1">
                <a:solidFill>
                  <a:srgbClr val="FFFF00"/>
                </a:solidFill>
              </a:rPr>
              <a:t>Dandrawy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Today El Amara tribe has about </a:t>
            </a:r>
            <a:r>
              <a:rPr lang="en-US" dirty="0">
                <a:solidFill>
                  <a:srgbClr val="FFFF00"/>
                </a:solidFill>
              </a:rPr>
              <a:t>100,000 members </a:t>
            </a:r>
            <a:r>
              <a:rPr lang="en-US" dirty="0"/>
              <a:t>organized in larger “families” and smaller “houses”</a:t>
            </a:r>
          </a:p>
          <a:p>
            <a:r>
              <a:rPr lang="en-US" dirty="0"/>
              <a:t>Tribe/s main location remains upper Egypt with some members living in the north of Egypt and abroad</a:t>
            </a:r>
          </a:p>
          <a:p>
            <a:r>
              <a:rPr lang="en-US" dirty="0"/>
              <a:t>The tribe is “governed but not controlled” by the Egyptian government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E0E56-C53F-37C3-9E4A-6EF22153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416" y="168384"/>
            <a:ext cx="4958503" cy="2260251"/>
          </a:xfrm>
          <a:prstGeom prst="rect">
            <a:avLst/>
          </a:prstGeom>
        </p:spPr>
      </p:pic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B6E9B3C-EDEC-C123-DBD4-2D423DCEF9E6}"/>
              </a:ext>
            </a:extLst>
          </p:cNvPr>
          <p:cNvCxnSpPr>
            <a:cxnSpLocks/>
          </p:cNvCxnSpPr>
          <p:nvPr/>
        </p:nvCxnSpPr>
        <p:spPr>
          <a:xfrm>
            <a:off x="9480620" y="472273"/>
            <a:ext cx="1944356" cy="452175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6FADBA0-4A4D-3AB3-7639-40F826AA8716}"/>
              </a:ext>
            </a:extLst>
          </p:cNvPr>
          <p:cNvSpPr/>
          <p:nvPr/>
        </p:nvSpPr>
        <p:spPr>
          <a:xfrm>
            <a:off x="10398063" y="4150399"/>
            <a:ext cx="414169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D62DDD2-508C-6EC2-B4B5-CDE0BBE8026D}"/>
              </a:ext>
            </a:extLst>
          </p:cNvPr>
          <p:cNvCxnSpPr/>
          <p:nvPr/>
        </p:nvCxnSpPr>
        <p:spPr>
          <a:xfrm flipH="1">
            <a:off x="10605147" y="996910"/>
            <a:ext cx="730908" cy="31534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5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venir Next LT Pro"/>
            </a:endParaRPr>
          </a:p>
        </p:txBody>
      </p:sp>
      <p:pic>
        <p:nvPicPr>
          <p:cNvPr id="4" name="Picture 3" descr="Pink flowers and leaves on white background">
            <a:extLst>
              <a:ext uri="{FF2B5EF4-FFF2-40B4-BE49-F238E27FC236}">
                <a16:creationId xmlns:a16="http://schemas.microsoft.com/office/drawing/2014/main" id="{13BA0E4E-A831-8CAD-EFAC-00D94F4E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8" r="-1" b="-1"/>
          <a:stretch/>
        </p:blipFill>
        <p:spPr>
          <a:xfrm>
            <a:off x="1551222" y="857258"/>
            <a:ext cx="9097372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1714" cy="51435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venir Next LT Pro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19340" y="857249"/>
            <a:ext cx="9161120" cy="51435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B5DA12-D8C7-260B-77E7-DBC0885B8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980" y="1284465"/>
            <a:ext cx="7495780" cy="1669683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Egyptian tribal leader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/>
            </a:br>
            <a:br>
              <a:rPr lang="en-US" dirty="0"/>
            </a:br>
            <a:br>
              <a:rPr lang="en-GB" dirty="0"/>
            </a:br>
            <a:endParaRPr lang="en-GB" dirty="0"/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52760" y="644143"/>
            <a:ext cx="426217" cy="426217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venir Next LT Pro"/>
            </a:endParaRPr>
          </a:p>
        </p:txBody>
      </p:sp>
      <p:pic>
        <p:nvPicPr>
          <p:cNvPr id="9223" name="Picture 7" descr="Le Loup de Wall Street, un roller-coaster cinématographique - Madmoizelle">
            <a:extLst>
              <a:ext uri="{FF2B5EF4-FFF2-40B4-BE49-F238E27FC236}">
                <a16:creationId xmlns:a16="http://schemas.microsoft.com/office/drawing/2014/main" id="{1025C8ED-6642-4764-9192-9B1DD873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76" y="3054052"/>
            <a:ext cx="4109040" cy="269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The last kings of Africa - PAN AFRICAN VISIONS">
            <a:extLst>
              <a:ext uri="{FF2B5EF4-FFF2-40B4-BE49-F238E27FC236}">
                <a16:creationId xmlns:a16="http://schemas.microsoft.com/office/drawing/2014/main" id="{E380C025-E47C-4738-BAC1-53DF7BB7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95" y="3073612"/>
            <a:ext cx="2001654" cy="26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FC4755-97BC-410A-801C-F55D8A6A6097}"/>
              </a:ext>
            </a:extLst>
          </p:cNvPr>
          <p:cNvSpPr/>
          <p:nvPr/>
        </p:nvSpPr>
        <p:spPr>
          <a:xfrm>
            <a:off x="1912432" y="1963037"/>
            <a:ext cx="7581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br>
              <a:rPr lang="en-US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Expectation                                            Reality</a:t>
            </a:r>
            <a:endParaRPr lang="en-US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290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6DD2-2BA3-74B0-D56A-4774F3A41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30" y="189760"/>
            <a:ext cx="1130474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Tribal leader – Amir Hesham El </a:t>
            </a:r>
            <a:r>
              <a:rPr lang="en-US" dirty="0" err="1">
                <a:solidFill>
                  <a:srgbClr val="FFFF00"/>
                </a:solidFill>
              </a:rPr>
              <a:t>Dandrawy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0115A-22C0-CE33-44D3-200C74032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30" y="1644544"/>
            <a:ext cx="10896515" cy="5314431"/>
          </a:xfrm>
        </p:spPr>
        <p:txBody>
          <a:bodyPr>
            <a:normAutofit/>
          </a:bodyPr>
          <a:lstStyle/>
          <a:p>
            <a:r>
              <a:rPr lang="en-US" dirty="0"/>
              <a:t>Finished </a:t>
            </a:r>
            <a:r>
              <a:rPr lang="en-US" dirty="0">
                <a:solidFill>
                  <a:srgbClr val="FFFF00"/>
                </a:solidFill>
              </a:rPr>
              <a:t>French school </a:t>
            </a:r>
            <a:r>
              <a:rPr lang="en-US" dirty="0"/>
              <a:t>in Cairo</a:t>
            </a:r>
          </a:p>
          <a:p>
            <a:r>
              <a:rPr lang="en-US" dirty="0"/>
              <a:t>Graduated from </a:t>
            </a:r>
            <a:r>
              <a:rPr lang="en-US" dirty="0">
                <a:solidFill>
                  <a:srgbClr val="FFFF00"/>
                </a:solidFill>
              </a:rPr>
              <a:t>AUC BBA </a:t>
            </a:r>
            <a:r>
              <a:rPr lang="en-US" dirty="0"/>
              <a:t>– 1988</a:t>
            </a:r>
          </a:p>
          <a:p>
            <a:r>
              <a:rPr lang="en-US" dirty="0"/>
              <a:t>Studied in </a:t>
            </a:r>
            <a:r>
              <a:rPr lang="en-US" dirty="0">
                <a:solidFill>
                  <a:srgbClr val="FFFF00"/>
                </a:solidFill>
              </a:rPr>
              <a:t>Sorbonne</a:t>
            </a:r>
            <a:r>
              <a:rPr lang="en-US" dirty="0"/>
              <a:t>, Paris</a:t>
            </a:r>
          </a:p>
          <a:p>
            <a:r>
              <a:rPr lang="en-US" dirty="0"/>
              <a:t>Spent 6 years </a:t>
            </a:r>
            <a:r>
              <a:rPr lang="en-US" dirty="0">
                <a:solidFill>
                  <a:srgbClr val="FFFF00"/>
                </a:solidFill>
              </a:rPr>
              <a:t>in Tanzania</a:t>
            </a:r>
            <a:r>
              <a:rPr lang="en-US" dirty="0"/>
              <a:t> trading Asian rice</a:t>
            </a:r>
          </a:p>
          <a:p>
            <a:r>
              <a:rPr lang="en-US" dirty="0"/>
              <a:t>Established </a:t>
            </a:r>
            <a:r>
              <a:rPr lang="en-US" dirty="0">
                <a:solidFill>
                  <a:srgbClr val="FFFF00"/>
                </a:solidFill>
              </a:rPr>
              <a:t>Team4</a:t>
            </a:r>
            <a:r>
              <a:rPr lang="en-US" dirty="0"/>
              <a:t> security company in 1999</a:t>
            </a:r>
          </a:p>
          <a:p>
            <a:r>
              <a:rPr lang="en-US" dirty="0"/>
              <a:t>Established </a:t>
            </a:r>
            <a:r>
              <a:rPr lang="en-US" dirty="0">
                <a:solidFill>
                  <a:srgbClr val="FFFF00"/>
                </a:solidFill>
              </a:rPr>
              <a:t>East Wind </a:t>
            </a:r>
            <a:r>
              <a:rPr lang="en-US" dirty="0"/>
              <a:t>company for dogs training</a:t>
            </a:r>
          </a:p>
          <a:p>
            <a:r>
              <a:rPr lang="en-US" dirty="0"/>
              <a:t>Operating in </a:t>
            </a:r>
            <a:r>
              <a:rPr lang="en-US" dirty="0">
                <a:solidFill>
                  <a:srgbClr val="FFFF00"/>
                </a:solidFill>
              </a:rPr>
              <a:t>Egypt, Czech Republic and the Netherlands</a:t>
            </a:r>
          </a:p>
          <a:p>
            <a:r>
              <a:rPr lang="en-US" dirty="0"/>
              <a:t>Returned to Egypt to lead his tribe in 2010</a:t>
            </a:r>
          </a:p>
          <a:p>
            <a:endParaRPr lang="en-GB" sz="2200" i="1" dirty="0">
              <a:solidFill>
                <a:schemeClr val="tx1"/>
              </a:solidFill>
            </a:endParaRPr>
          </a:p>
          <a:p>
            <a:r>
              <a:rPr lang="en-GB" sz="2200" i="1" dirty="0">
                <a:solidFill>
                  <a:schemeClr val="tx1"/>
                </a:solidFill>
              </a:rPr>
              <a:t>Watch:  https://www.youtube.com/watch?v=Le9UjkaVaRw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3F3C5-B362-61D7-4A20-8D7FC0DEB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254" y="1419623"/>
            <a:ext cx="2551891" cy="2882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F17C4-707E-D5FF-F20E-637EF8B08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930" y="4797544"/>
            <a:ext cx="2331896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33D762-C8B0-213B-DB11-4CF53D1EF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Amir’s guiding principles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02C2D3-CE5E-8C5D-3328-52C9C508D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0722932" cy="4667250"/>
          </a:xfrm>
        </p:spPr>
        <p:txBody>
          <a:bodyPr>
            <a:normAutofit/>
          </a:bodyPr>
          <a:lstStyle/>
          <a:p>
            <a:r>
              <a:rPr lang="en-US" dirty="0"/>
              <a:t>Established by </a:t>
            </a:r>
            <a:r>
              <a:rPr lang="en-US" dirty="0" err="1">
                <a:solidFill>
                  <a:srgbClr val="FFFF00"/>
                </a:solidFill>
              </a:rPr>
              <a:t>Fadl</a:t>
            </a:r>
            <a:r>
              <a:rPr lang="en-US" dirty="0">
                <a:solidFill>
                  <a:srgbClr val="FFFF00"/>
                </a:solidFill>
              </a:rPr>
              <a:t> El </a:t>
            </a:r>
            <a:r>
              <a:rPr lang="en-US" dirty="0" err="1">
                <a:solidFill>
                  <a:srgbClr val="FFFF00"/>
                </a:solidFill>
              </a:rPr>
              <a:t>Dandrawy</a:t>
            </a:r>
            <a:r>
              <a:rPr lang="en-US" dirty="0"/>
              <a:t>, Hashem’s father</a:t>
            </a:r>
          </a:p>
          <a:p>
            <a:r>
              <a:rPr lang="en-US" dirty="0"/>
              <a:t>Grounded in </a:t>
            </a:r>
            <a:r>
              <a:rPr lang="en-US" dirty="0">
                <a:solidFill>
                  <a:srgbClr val="FFFF00"/>
                </a:solidFill>
              </a:rPr>
              <a:t>Islamic philosophy and ethics</a:t>
            </a:r>
          </a:p>
          <a:p>
            <a:r>
              <a:rPr lang="en-US" dirty="0">
                <a:solidFill>
                  <a:srgbClr val="FFFF00"/>
                </a:solidFill>
              </a:rPr>
              <a:t>Mission</a:t>
            </a:r>
            <a:r>
              <a:rPr lang="en-US" dirty="0"/>
              <a:t>: development of human beings socially, economically and intellectually</a:t>
            </a:r>
          </a:p>
          <a:p>
            <a:r>
              <a:rPr lang="en-US" dirty="0">
                <a:solidFill>
                  <a:srgbClr val="FFFF00"/>
                </a:solidFill>
              </a:rPr>
              <a:t>Hashem’s mission</a:t>
            </a:r>
            <a:r>
              <a:rPr lang="en-US" dirty="0"/>
              <a:t>: </a:t>
            </a:r>
            <a:r>
              <a:rPr lang="en-US" i="1" dirty="0"/>
              <a:t>translate thoughts (family knowledge) into words and actions to build a cohesive and inclusive world, grounded in ethical character and behavior</a:t>
            </a:r>
          </a:p>
          <a:p>
            <a:r>
              <a:rPr lang="en-US" dirty="0"/>
              <a:t>Reject the importance of material things for </a:t>
            </a:r>
            <a:r>
              <a:rPr lang="en-US" dirty="0">
                <a:solidFill>
                  <a:srgbClr val="FFFF00"/>
                </a:solidFill>
              </a:rPr>
              <a:t>spiritual growth</a:t>
            </a:r>
          </a:p>
          <a:p>
            <a:r>
              <a:rPr lang="en-US" dirty="0"/>
              <a:t>Success is measured by </a:t>
            </a:r>
            <a:r>
              <a:rPr lang="en-US" dirty="0">
                <a:solidFill>
                  <a:srgbClr val="FFFF00"/>
                </a:solidFill>
              </a:rPr>
              <a:t>happiness of his people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B85A8-C4BB-ABCA-7B7C-C7E9219E9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0" y="219075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A283-8E33-429D-8774-21DC3362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28" y="329728"/>
            <a:ext cx="10722932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Diversity in Egypt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37E78-991D-41CA-ADCA-B30D3C1F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9EE704-7007-4E8B-856F-77875197CF18}"/>
              </a:ext>
            </a:extLst>
          </p:cNvPr>
          <p:cNvSpPr/>
          <p:nvPr/>
        </p:nvSpPr>
        <p:spPr>
          <a:xfrm>
            <a:off x="375592" y="2109542"/>
            <a:ext cx="45090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Nubians</a:t>
            </a:r>
            <a:r>
              <a:rPr lang="en-GB" dirty="0"/>
              <a:t> – Indigenous to southern Egypt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Berbers</a:t>
            </a:r>
            <a:r>
              <a:rPr lang="en-GB" dirty="0"/>
              <a:t> (Amazigh) – Mostly found in the </a:t>
            </a:r>
            <a:r>
              <a:rPr lang="en-GB" dirty="0" err="1"/>
              <a:t>Siwa</a:t>
            </a:r>
            <a:r>
              <a:rPr lang="en-GB" dirty="0"/>
              <a:t> Oasis (West)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Bedouins</a:t>
            </a:r>
            <a:r>
              <a:rPr lang="en-GB" dirty="0"/>
              <a:t> – Traditionally nomadic Arab tribes, Sinai and the Western Desert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Greeks, Armenians, and Levantine Arabs </a:t>
            </a:r>
            <a:r>
              <a:rPr lang="en-GB" dirty="0"/>
              <a:t>– particularly in Alexandria and Cairo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Foreign Expats </a:t>
            </a:r>
            <a:r>
              <a:rPr lang="en-GB" dirty="0"/>
              <a:t>– people from Africa, Europe, Asia, and the Americas, particularly in Cairo and coastal cities</a:t>
            </a:r>
          </a:p>
        </p:txBody>
      </p:sp>
    </p:spTree>
    <p:extLst>
      <p:ext uri="{BB962C8B-B14F-4D97-AF65-F5344CB8AC3E}">
        <p14:creationId xmlns:p14="http://schemas.microsoft.com/office/powerpoint/2010/main" val="2659253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1978-EE15-4C02-8238-6A350E6A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64" y="234498"/>
            <a:ext cx="10722932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Ancient Egyptian Female Leaders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Nefertiti    Hatshepsut   Cleopatra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45ACD-34B3-47D3-A302-AC2E7DED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02" y="1449027"/>
            <a:ext cx="714375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95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A233-89A5-44D8-87FD-0FB189DD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45" y="1177352"/>
            <a:ext cx="6833117" cy="5957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Tribal values are a combination of Pharaonic and Islamic values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28C75-EABE-4DFB-B5E8-83811F3C8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397" y="2469755"/>
            <a:ext cx="6136482" cy="3654069"/>
          </a:xfrm>
        </p:spPr>
        <p:txBody>
          <a:bodyPr>
            <a:normAutofit lnSpcReduction="10000"/>
          </a:bodyPr>
          <a:lstStyle/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Honesty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Kindness (to people and animals)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Charity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Justice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Respecting parents and elders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Keeping promises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Moderation</a:t>
            </a:r>
          </a:p>
          <a:p>
            <a:pPr marL="4000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Religiosity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B01FF-3AC8-4839-9D86-AFAA38EB0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543" y="1773125"/>
            <a:ext cx="3119438" cy="311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45EEAF-DBAD-4171-A372-D2997E1D9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607" y="0"/>
            <a:ext cx="312467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CAB52-9AED-44B6-92FF-4A074DE11FEE}"/>
              </a:ext>
            </a:extLst>
          </p:cNvPr>
          <p:cNvSpPr txBox="1"/>
          <p:nvPr/>
        </p:nvSpPr>
        <p:spPr>
          <a:xfrm>
            <a:off x="10949006" y="5845628"/>
            <a:ext cx="1391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Isis – the Pharaonic Goddess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0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E776-9D3B-4ECA-8290-5AD9603C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F6AC7-59AD-4EF5-A017-4BCA3CCEA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2008505"/>
            <a:ext cx="10722932" cy="4351338"/>
          </a:xfrm>
        </p:spPr>
        <p:txBody>
          <a:bodyPr/>
          <a:lstStyle/>
          <a:p>
            <a:r>
              <a:rPr lang="en-US" dirty="0"/>
              <a:t>Arab theories of leadership </a:t>
            </a:r>
          </a:p>
          <a:p>
            <a:r>
              <a:rPr lang="en-US" dirty="0"/>
              <a:t>Comparison with western leadership theories</a:t>
            </a:r>
          </a:p>
          <a:p>
            <a:r>
              <a:rPr lang="en-US" dirty="0"/>
              <a:t>Social identity leadership theory</a:t>
            </a:r>
          </a:p>
          <a:p>
            <a:r>
              <a:rPr lang="en-US" dirty="0">
                <a:solidFill>
                  <a:srgbClr val="FFFF00"/>
                </a:solidFill>
              </a:rPr>
              <a:t>AUC tribal leadership project at El Amara tribes, Upper Egypt</a:t>
            </a:r>
          </a:p>
          <a:p>
            <a:r>
              <a:rPr lang="en-US" dirty="0"/>
              <a:t>Diversity in Egypt</a:t>
            </a:r>
          </a:p>
          <a:p>
            <a:r>
              <a:rPr lang="en-US" dirty="0"/>
              <a:t>Uniting around common values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ED937-2FFB-4168-8427-4A8D1B71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451" y="-65314"/>
            <a:ext cx="3121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5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6918E-6CB0-4917-98A5-E31D353E0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90" y="181958"/>
            <a:ext cx="9072563" cy="6797378"/>
          </a:xfrm>
          <a:prstGeom prst="rect">
            <a:avLst/>
          </a:prstGeom>
        </p:spPr>
      </p:pic>
      <p:sp>
        <p:nvSpPr>
          <p:cNvPr id="3" name="Star: 7 Points 2">
            <a:extLst>
              <a:ext uri="{FF2B5EF4-FFF2-40B4-BE49-F238E27FC236}">
                <a16:creationId xmlns:a16="http://schemas.microsoft.com/office/drawing/2014/main" id="{30173308-0326-4CB5-98F3-3717D2316BEE}"/>
              </a:ext>
            </a:extLst>
          </p:cNvPr>
          <p:cNvSpPr/>
          <p:nvPr/>
        </p:nvSpPr>
        <p:spPr>
          <a:xfrm>
            <a:off x="9159766" y="2427889"/>
            <a:ext cx="2853559" cy="2484055"/>
          </a:xfrm>
          <a:prstGeom prst="star7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A4820745-1EEF-4641-B25C-3DEC2C6D0A1C}"/>
              </a:ext>
            </a:extLst>
          </p:cNvPr>
          <p:cNvSpPr/>
          <p:nvPr/>
        </p:nvSpPr>
        <p:spPr>
          <a:xfrm rot="14552878">
            <a:off x="3304621" y="-1150316"/>
            <a:ext cx="922673" cy="4013794"/>
          </a:xfrm>
          <a:prstGeom prst="curvedLeftArrow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E75CF3C4-A651-4F0F-9EFD-E6DDC8AA80A9}"/>
              </a:ext>
            </a:extLst>
          </p:cNvPr>
          <p:cNvSpPr/>
          <p:nvPr/>
        </p:nvSpPr>
        <p:spPr>
          <a:xfrm rot="9879552" flipV="1">
            <a:off x="1746689" y="2069457"/>
            <a:ext cx="1142710" cy="4853693"/>
          </a:xfrm>
          <a:prstGeom prst="curvedLeftArrow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tx1"/>
              </a:solidFill>
            </a:endParaRPr>
          </a:p>
        </p:txBody>
      </p:sp>
      <p:pic>
        <p:nvPicPr>
          <p:cNvPr id="2052" name="Picture 4" descr="the american flag is waving in the wind">
            <a:extLst>
              <a:ext uri="{FF2B5EF4-FFF2-40B4-BE49-F238E27FC236}">
                <a16:creationId xmlns:a16="http://schemas.microsoft.com/office/drawing/2014/main" id="{87F09073-CEDB-4283-A5A2-C9CCBE6D26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1" y="2115242"/>
            <a:ext cx="104775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FA5D0-D4D2-41DB-821D-77134B4FABD0}"/>
              </a:ext>
            </a:extLst>
          </p:cNvPr>
          <p:cNvSpPr/>
          <p:nvPr/>
        </p:nvSpPr>
        <p:spPr>
          <a:xfrm>
            <a:off x="155685" y="6523881"/>
            <a:ext cx="28536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https://www.youtube.com/watch?v=kxTkKgPpLO8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32853-1E02-4E3B-B02E-853C0CCC2DF6}"/>
              </a:ext>
            </a:extLst>
          </p:cNvPr>
          <p:cNvSpPr txBox="1"/>
          <p:nvPr/>
        </p:nvSpPr>
        <p:spPr>
          <a:xfrm>
            <a:off x="302509" y="179739"/>
            <a:ext cx="2015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Schwartz Values Map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A700-D843-48BA-9108-30002B02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-14406"/>
            <a:ext cx="10722932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Uniting around common values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B2B5C-10ED-408E-BF12-A7FBD423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918" y="1137382"/>
            <a:ext cx="5349363" cy="3820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655D71-C841-4BDD-A7A3-9C307ADF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5" y="3318223"/>
            <a:ext cx="4920401" cy="3280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293848-E913-4049-8473-A86873C2E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589" y="1828799"/>
            <a:ext cx="2948080" cy="4422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F739C0-4016-47F1-A274-4DCF928FA17E}"/>
              </a:ext>
            </a:extLst>
          </p:cNvPr>
          <p:cNvSpPr/>
          <p:nvPr/>
        </p:nvSpPr>
        <p:spPr>
          <a:xfrm>
            <a:off x="229782" y="2553318"/>
            <a:ext cx="3949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Muslims defending Catholic church in Egypt during riots in 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54975-9DE7-4485-B8AF-D06D7C38473C}"/>
              </a:ext>
            </a:extLst>
          </p:cNvPr>
          <p:cNvSpPr txBox="1"/>
          <p:nvPr/>
        </p:nvSpPr>
        <p:spPr>
          <a:xfrm>
            <a:off x="7247416" y="5120330"/>
            <a:ext cx="470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Standing together against violence in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74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A4CA8-C020-4DA8-9992-001BEEAE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76" y="-130421"/>
            <a:ext cx="10722932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2026 Cultural Conference in Dandara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B1550-464F-42A2-84AF-D86AC761D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1539" y="1342208"/>
            <a:ext cx="4206241" cy="3154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E629F-6F0F-4CEB-AE13-549EAAF53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0" y="3387864"/>
            <a:ext cx="4420841" cy="3315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8694A-3207-4532-BE6A-DFD9392E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12" y="4247790"/>
            <a:ext cx="6745280" cy="2455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ACE36F-5011-4DFB-A832-52641D255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30" y="1228013"/>
            <a:ext cx="3494471" cy="37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85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2F69-75E2-3E46-1D5F-09A791B9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08000"/>
            <a:ext cx="8094134" cy="1507502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C000"/>
                </a:solidFill>
              </a:rPr>
              <a:t>AUC</a:t>
            </a:r>
            <a:r>
              <a:rPr lang="en-US" sz="4900" dirty="0">
                <a:solidFill>
                  <a:srgbClr val="FFFF00"/>
                </a:solidFill>
              </a:rPr>
              <a:t> Leadership Project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2023-26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4A8CD-B2FA-0ABB-C951-A23E64271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276911"/>
            <a:ext cx="11699841" cy="44328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Parallel Schools </a:t>
            </a:r>
            <a:r>
              <a:rPr lang="en-US" dirty="0"/>
              <a:t>established on the 4 pillars of Dandara Temple: science, communication, innovation, ethics,+ accepting differences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Women empowerment </a:t>
            </a:r>
            <a:r>
              <a:rPr lang="en-US" dirty="0"/>
              <a:t>through a startup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Hashem’s </a:t>
            </a:r>
            <a:r>
              <a:rPr lang="en-US" dirty="0">
                <a:solidFill>
                  <a:srgbClr val="FFFF00"/>
                </a:solidFill>
              </a:rPr>
              <a:t>leadership</a:t>
            </a:r>
            <a:r>
              <a:rPr lang="en-US" dirty="0"/>
              <a:t> profile and style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Followers’ </a:t>
            </a:r>
            <a:r>
              <a:rPr lang="en-US" dirty="0"/>
              <a:t>sentiments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Dark side </a:t>
            </a:r>
            <a:r>
              <a:rPr lang="en-US" dirty="0"/>
              <a:t>of leadership (dealing with problems)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Tribe’s </a:t>
            </a:r>
            <a:r>
              <a:rPr lang="en-US" dirty="0">
                <a:solidFill>
                  <a:srgbClr val="FFFF00"/>
                </a:solidFill>
              </a:rPr>
              <a:t>organization and governance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Conflict resolution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8501C-E45B-9044-5FE7-F8F3E8CF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026" y="64653"/>
            <a:ext cx="4129548" cy="2212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25E65A-C26F-3B64-7841-1969C8978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599" y="4238966"/>
            <a:ext cx="3657602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44E1-E0B2-4FCD-AA7E-C5B1211C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Conclusion</a:t>
            </a:r>
            <a:endParaRPr lang="en-GB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20F00-50B1-454F-B1B2-A614920A2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64814"/>
            <a:ext cx="1050906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Developed in individualistic societies, </a:t>
            </a:r>
            <a:r>
              <a:rPr lang="en-US" dirty="0">
                <a:solidFill>
                  <a:srgbClr val="FFFF00"/>
                </a:solidFill>
              </a:rPr>
              <a:t>western </a:t>
            </a:r>
            <a:r>
              <a:rPr lang="en-US" dirty="0"/>
              <a:t>leadership theories were focused mostly on </a:t>
            </a:r>
            <a:r>
              <a:rPr lang="en-US" dirty="0">
                <a:solidFill>
                  <a:srgbClr val="FFFF00"/>
                </a:solidFill>
              </a:rPr>
              <a:t>individual qualities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personality traits </a:t>
            </a:r>
            <a:r>
              <a:rPr lang="en-US" dirty="0"/>
              <a:t>of the leaders</a:t>
            </a:r>
          </a:p>
          <a:p>
            <a:r>
              <a:rPr lang="en-US" dirty="0"/>
              <a:t>Laymen view posited that leaders are </a:t>
            </a:r>
            <a:r>
              <a:rPr lang="en-US" dirty="0">
                <a:solidFill>
                  <a:srgbClr val="FFFF00"/>
                </a:solidFill>
              </a:rPr>
              <a:t>born and not made</a:t>
            </a:r>
          </a:p>
          <a:p>
            <a:r>
              <a:rPr lang="en-US" dirty="0"/>
              <a:t>Arab patriarchal society built their leadership theories on the expectations of a “Great Man”</a:t>
            </a:r>
          </a:p>
          <a:p>
            <a:r>
              <a:rPr lang="en-US" dirty="0"/>
              <a:t>In Egypt, a combination of the </a:t>
            </a:r>
            <a:r>
              <a:rPr lang="en-US" dirty="0">
                <a:solidFill>
                  <a:srgbClr val="FFFF00"/>
                </a:solidFill>
              </a:rPr>
              <a:t>ancient Pharaonic traditions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local value system </a:t>
            </a:r>
            <a:r>
              <a:rPr lang="en-US" dirty="0"/>
              <a:t>created an inclusive, value-based view of leadership</a:t>
            </a:r>
          </a:p>
          <a:p>
            <a:r>
              <a:rPr lang="en-US" dirty="0">
                <a:solidFill>
                  <a:srgbClr val="FFFF00"/>
                </a:solidFill>
              </a:rPr>
              <a:t>Social identity leadership theory</a:t>
            </a:r>
            <a:r>
              <a:rPr lang="en-US" dirty="0"/>
              <a:t> grounded in the followers’ perspective is more appropriate then the earlier leader identity theories</a:t>
            </a:r>
          </a:p>
          <a:p>
            <a:r>
              <a:rPr lang="en-US" dirty="0">
                <a:solidFill>
                  <a:srgbClr val="FFFF00"/>
                </a:solidFill>
              </a:rPr>
              <a:t>In a society guided by common values, diversity can be respected and appreciated </a:t>
            </a:r>
            <a:r>
              <a:rPr lang="en-US" dirty="0">
                <a:solidFill>
                  <a:schemeClr val="bg1"/>
                </a:solidFill>
              </a:rPr>
              <a:t>as the example of Al-Amara tribes illustrates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4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046FA6-A813-DD76-A487-12A2E8D4D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0ED3D-0C02-75C4-039D-87C9CAEEC084}"/>
              </a:ext>
            </a:extLst>
          </p:cNvPr>
          <p:cNvSpPr txBox="1"/>
          <p:nvPr/>
        </p:nvSpPr>
        <p:spPr>
          <a:xfrm>
            <a:off x="3542287" y="4894508"/>
            <a:ext cx="53154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Thank You</a:t>
            </a:r>
            <a:endParaRPr lang="en-US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E57F86-B6A5-343A-F0A7-B2213F5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Ibn Khaldun (</a:t>
            </a:r>
            <a:r>
              <a:rPr lang="en-US" dirty="0" err="1"/>
              <a:t>Sidani</a:t>
            </a:r>
            <a:r>
              <a:rPr lang="en-US" dirty="0"/>
              <a:t>, 2008)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C44D18-76DF-AB53-0000-57F6FFC31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18" y="2218892"/>
            <a:ext cx="11755141" cy="4639108"/>
          </a:xfrm>
        </p:spPr>
        <p:txBody>
          <a:bodyPr>
            <a:normAutofit/>
          </a:bodyPr>
          <a:lstStyle/>
          <a:p>
            <a:r>
              <a:rPr lang="en-GB" dirty="0"/>
              <a:t>Ibn Khaldun (1332-1406) lived in North Africa and is considered to be the “</a:t>
            </a:r>
            <a:r>
              <a:rPr lang="en-GB" dirty="0">
                <a:solidFill>
                  <a:srgbClr val="FFFF00"/>
                </a:solidFill>
              </a:rPr>
              <a:t>father of sociology</a:t>
            </a:r>
            <a:r>
              <a:rPr lang="en-GB" dirty="0"/>
              <a:t>” for his work </a:t>
            </a:r>
            <a:r>
              <a:rPr lang="en-GB" i="1" dirty="0" err="1">
                <a:solidFill>
                  <a:srgbClr val="FFFF00"/>
                </a:solidFill>
              </a:rPr>
              <a:t>Muqadimmah</a:t>
            </a:r>
            <a:endParaRPr lang="en-GB" i="1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Human nature </a:t>
            </a:r>
            <a:r>
              <a:rPr lang="en-GB" dirty="0">
                <a:solidFill>
                  <a:schemeClr val="bg1"/>
                </a:solidFill>
              </a:rPr>
              <a:t>consists of </a:t>
            </a:r>
            <a:r>
              <a:rPr lang="en-GB" dirty="0">
                <a:solidFill>
                  <a:srgbClr val="FFFF00"/>
                </a:solidFill>
              </a:rPr>
              <a:t>emotional animal self</a:t>
            </a:r>
            <a:r>
              <a:rPr lang="en-GB" dirty="0">
                <a:solidFill>
                  <a:schemeClr val="bg1"/>
                </a:solidFill>
              </a:rPr>
              <a:t> responsible for </a:t>
            </a:r>
            <a:r>
              <a:rPr lang="en-GB" dirty="0">
                <a:solidFill>
                  <a:srgbClr val="FFFF00"/>
                </a:solidFill>
              </a:rPr>
              <a:t>evil </a:t>
            </a:r>
            <a:r>
              <a:rPr lang="en-GB" dirty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rgbClr val="FFFF00"/>
                </a:solidFill>
              </a:rPr>
              <a:t>conscious human self </a:t>
            </a:r>
            <a:r>
              <a:rPr lang="en-GB" dirty="0">
                <a:solidFill>
                  <a:schemeClr val="bg1"/>
                </a:solidFill>
              </a:rPr>
              <a:t>(Kahneman) seeking </a:t>
            </a:r>
            <a:r>
              <a:rPr lang="en-GB" dirty="0">
                <a:solidFill>
                  <a:srgbClr val="FFFF00"/>
                </a:solidFill>
              </a:rPr>
              <a:t>virtuous life </a:t>
            </a:r>
            <a:r>
              <a:rPr lang="en-GB" dirty="0">
                <a:solidFill>
                  <a:schemeClr val="bg1"/>
                </a:solidFill>
              </a:rPr>
              <a:t>(Aristotle) </a:t>
            </a:r>
          </a:p>
          <a:p>
            <a:r>
              <a:rPr lang="en-GB" dirty="0">
                <a:solidFill>
                  <a:schemeClr val="bg1"/>
                </a:solidFill>
              </a:rPr>
              <a:t>Unlike animals, humans have </a:t>
            </a:r>
            <a:r>
              <a:rPr lang="en-GB" dirty="0">
                <a:solidFill>
                  <a:srgbClr val="FFFF00"/>
                </a:solidFill>
              </a:rPr>
              <a:t>perceptual IQ </a:t>
            </a:r>
            <a:r>
              <a:rPr lang="en-GB" dirty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rgbClr val="FFFF00"/>
                </a:solidFill>
              </a:rPr>
              <a:t>experimentational IQ </a:t>
            </a:r>
            <a:r>
              <a:rPr lang="en-GB" dirty="0">
                <a:solidFill>
                  <a:schemeClr val="bg1"/>
                </a:solidFill>
              </a:rPr>
              <a:t>which are developed through education (3A)</a:t>
            </a:r>
          </a:p>
          <a:p>
            <a:r>
              <a:rPr lang="en-GB" dirty="0">
                <a:solidFill>
                  <a:schemeClr val="bg1"/>
                </a:solidFill>
              </a:rPr>
              <a:t>Humans need authority to restrain animal behaviour of less educated people as “</a:t>
            </a:r>
            <a:r>
              <a:rPr lang="en-GB" i="1" dirty="0">
                <a:solidFill>
                  <a:schemeClr val="bg1"/>
                </a:solidFill>
              </a:rPr>
              <a:t>man seeks his bare necessities first</a:t>
            </a:r>
            <a:r>
              <a:rPr lang="en-GB" dirty="0">
                <a:solidFill>
                  <a:schemeClr val="bg1"/>
                </a:solidFill>
              </a:rPr>
              <a:t>” (Maslow)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D4A9A-2996-FDC4-569A-BD99AF80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097" y="180652"/>
            <a:ext cx="4142763" cy="20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8CF51-EC54-DD45-24B2-67D7B48F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Ibn Khaldun’s view on </a:t>
            </a:r>
            <a:r>
              <a:rPr lang="en-US" dirty="0">
                <a:solidFill>
                  <a:srgbClr val="FFFF00"/>
                </a:solidFill>
              </a:rPr>
              <a:t>Leadership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2675E-F6CF-20DE-C197-86486E8A1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55922"/>
            <a:ext cx="8517467" cy="5002078"/>
          </a:xfrm>
        </p:spPr>
        <p:txBody>
          <a:bodyPr>
            <a:normAutofit/>
          </a:bodyPr>
          <a:lstStyle/>
          <a:p>
            <a:r>
              <a:rPr lang="en-US" dirty="0"/>
              <a:t>Leaders cant emerge without </a:t>
            </a:r>
            <a:r>
              <a:rPr lang="en-US" i="1" dirty="0" err="1">
                <a:solidFill>
                  <a:srgbClr val="FFFF00"/>
                </a:solidFill>
              </a:rPr>
              <a:t>Asabiah</a:t>
            </a:r>
            <a:r>
              <a:rPr lang="en-US" dirty="0">
                <a:solidFill>
                  <a:srgbClr val="FFFF00"/>
                </a:solidFill>
              </a:rPr>
              <a:t> (group feeling) </a:t>
            </a:r>
          </a:p>
          <a:p>
            <a:r>
              <a:rPr lang="en-US" i="1" dirty="0" err="1"/>
              <a:t>Asabiah</a:t>
            </a:r>
            <a:r>
              <a:rPr lang="en-US" dirty="0"/>
              <a:t> is based first on </a:t>
            </a:r>
            <a:r>
              <a:rPr lang="en-US" dirty="0">
                <a:solidFill>
                  <a:srgbClr val="FFFF00"/>
                </a:solidFill>
              </a:rPr>
              <a:t>blood ties </a:t>
            </a:r>
            <a:r>
              <a:rPr lang="en-US" dirty="0"/>
              <a:t>(in Bedouin society) and common interests (modern society)</a:t>
            </a:r>
          </a:p>
          <a:p>
            <a:r>
              <a:rPr lang="en-US" dirty="0"/>
              <a:t>“</a:t>
            </a:r>
            <a:r>
              <a:rPr lang="en-US" i="1" dirty="0"/>
              <a:t>Man is a natural leader and every Bedouin is eager to be a leader</a:t>
            </a:r>
            <a:r>
              <a:rPr lang="en-US" dirty="0"/>
              <a:t>” </a:t>
            </a:r>
          </a:p>
          <a:p>
            <a:r>
              <a:rPr lang="en-US" dirty="0"/>
              <a:t>Leadership is based on </a:t>
            </a:r>
            <a:r>
              <a:rPr lang="en-US" i="1" dirty="0" err="1"/>
              <a:t>Asabiah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religion</a:t>
            </a:r>
          </a:p>
          <a:p>
            <a:r>
              <a:rPr lang="en-US" dirty="0"/>
              <a:t>Leaders should </a:t>
            </a:r>
            <a:r>
              <a:rPr lang="en-US" dirty="0">
                <a:solidFill>
                  <a:srgbClr val="FFFF00"/>
                </a:solidFill>
              </a:rPr>
              <a:t>lead “kindly” </a:t>
            </a:r>
            <a:r>
              <a:rPr lang="en-US" dirty="0"/>
              <a:t>through love, consent and respect</a:t>
            </a:r>
          </a:p>
          <a:p>
            <a:r>
              <a:rPr lang="en-US" dirty="0"/>
              <a:t>They need to develop in themselves “</a:t>
            </a:r>
            <a:r>
              <a:rPr lang="en-US" i="1" dirty="0">
                <a:solidFill>
                  <a:srgbClr val="FFFF00"/>
                </a:solidFill>
              </a:rPr>
              <a:t>perfecting details</a:t>
            </a:r>
            <a:r>
              <a:rPr lang="en-US" dirty="0"/>
              <a:t>” (p. 79)</a:t>
            </a:r>
          </a:p>
          <a:p>
            <a:r>
              <a:rPr lang="en-US" dirty="0"/>
              <a:t>“</a:t>
            </a:r>
            <a:r>
              <a:rPr lang="en-US" i="1" dirty="0"/>
              <a:t>Followers imitate the leader as students imitate the teacher</a:t>
            </a:r>
            <a:r>
              <a:rPr lang="en-US" dirty="0"/>
              <a:t>”</a:t>
            </a:r>
          </a:p>
          <a:p>
            <a:r>
              <a:rPr lang="en-US" i="1" dirty="0" err="1"/>
              <a:t>Asabiah</a:t>
            </a:r>
            <a:r>
              <a:rPr lang="en-US" dirty="0"/>
              <a:t> compensate for the lack of social development</a:t>
            </a:r>
          </a:p>
          <a:p>
            <a:r>
              <a:rPr lang="en-US" dirty="0">
                <a:solidFill>
                  <a:srgbClr val="FFFF00"/>
                </a:solidFill>
              </a:rPr>
              <a:t>Royalties</a:t>
            </a:r>
            <a:r>
              <a:rPr lang="en-US" dirty="0"/>
              <a:t> have power vested </a:t>
            </a:r>
            <a:r>
              <a:rPr lang="en-US" dirty="0">
                <a:solidFill>
                  <a:srgbClr val="FFFF00"/>
                </a:solidFill>
              </a:rPr>
              <a:t>in position</a:t>
            </a:r>
            <a:r>
              <a:rPr lang="en-US" dirty="0"/>
              <a:t>, not in character and thus need coercive tools for obedience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26F8C-9D10-2956-208C-9BBB048D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296" y="1518834"/>
            <a:ext cx="3158704" cy="51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4675A-2273-DC84-4007-26FA8FAC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86" y="118806"/>
            <a:ext cx="10626282" cy="66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0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8752CE-F1FD-91B5-6B53-E12414E6B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16" y="-113505"/>
            <a:ext cx="11451167" cy="1325563"/>
          </a:xfrm>
        </p:spPr>
        <p:txBody>
          <a:bodyPr/>
          <a:lstStyle/>
          <a:p>
            <a:r>
              <a:rPr lang="en-US" dirty="0"/>
              <a:t>Ibn Khaldun vs </a:t>
            </a:r>
            <a:r>
              <a:rPr lang="en-US" dirty="0">
                <a:solidFill>
                  <a:srgbClr val="FFFF00"/>
                </a:solidFill>
              </a:rPr>
              <a:t>modern</a:t>
            </a:r>
            <a:r>
              <a:rPr lang="en-US" dirty="0"/>
              <a:t> leadership theories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4B6F03-FB9C-289D-239E-D8B56F734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7967" y="1047234"/>
            <a:ext cx="4368800" cy="435133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FFFF00"/>
                </a:solidFill>
                <a:latin typeface="AdvPS405B6"/>
              </a:rPr>
              <a:t>MODERN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Leader personality traits: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self-esteem need for power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impression management </a:t>
            </a:r>
            <a:r>
              <a:rPr lang="en-GB" sz="1800" b="0" i="0" u="none" strike="noStrike" baseline="0" dirty="0" err="1">
                <a:latin typeface="AdvPS405B6"/>
              </a:rPr>
              <a:t>behaviors</a:t>
            </a:r>
            <a:endParaRPr lang="en-GB" sz="1800" b="0" i="0" u="none" strike="noStrike" baseline="0" dirty="0">
              <a:latin typeface="AdvPS405B6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other functional </a:t>
            </a:r>
            <a:r>
              <a:rPr lang="en-GB" sz="1800" b="0" i="0" u="none" strike="noStrike" baseline="0" dirty="0" err="1">
                <a:latin typeface="AdvPS405B6"/>
              </a:rPr>
              <a:t>behaviors</a:t>
            </a:r>
            <a:endParaRPr lang="en-GB" sz="1800" b="0" i="0" u="none" strike="noStrike" baseline="0" dirty="0">
              <a:latin typeface="AdvPS405B6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GB" sz="1800" b="0" i="0" u="none" strike="noStrike" baseline="0" dirty="0">
              <a:latin typeface="AdvPS405B6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Followers’ personality traits: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self-identity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self-esteem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Follower attributions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GB" sz="1800" b="0" i="0" u="none" strike="noStrike" baseline="0" dirty="0">
              <a:latin typeface="AdvPS405B6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latin typeface="AdvPS405B6"/>
              </a:rPr>
              <a:t>Environmental/contextual</a:t>
            </a:r>
            <a:endParaRPr lang="en-GB" sz="1800" b="0" i="0" u="none" strike="noStrike" baseline="0" dirty="0">
              <a:latin typeface="AdvPS405B6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GB" sz="1800" b="0" i="0" u="none" strike="noStrike" baseline="0" dirty="0">
              <a:latin typeface="AdvPS405B6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High internal cohesion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High</a:t>
            </a:r>
            <a:r>
              <a:rPr lang="en-GB" sz="1800" dirty="0">
                <a:latin typeface="AdvPS405B6"/>
              </a:rPr>
              <a:t> </a:t>
            </a:r>
            <a:r>
              <a:rPr lang="en-GB" sz="1800" b="0" i="0" u="none" strike="noStrike" baseline="0" dirty="0">
                <a:latin typeface="AdvPS405B6"/>
              </a:rPr>
              <a:t>performance potential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organizational</a:t>
            </a:r>
            <a:r>
              <a:rPr lang="en-GB" sz="1800" dirty="0">
                <a:latin typeface="AdvPS405B6"/>
              </a:rPr>
              <a:t> </a:t>
            </a:r>
            <a:r>
              <a:rPr lang="en-GB" sz="1800" b="0" i="0" u="none" strike="noStrike" baseline="0" dirty="0">
                <a:latin typeface="AdvPS405B6"/>
              </a:rPr>
              <a:t>effectiveness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satisfaction with leadership</a:t>
            </a:r>
            <a:endParaRPr lang="en-GB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9764A-5994-39A8-C55C-1C3320647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6767" y="1047234"/>
            <a:ext cx="5181600" cy="497549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1800" dirty="0">
                <a:solidFill>
                  <a:srgbClr val="FFFF00"/>
                </a:solidFill>
                <a:latin typeface="AdvPS405B6"/>
              </a:rPr>
              <a:t>IBN KHALDUN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Descent/religion eagerness to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leadership perfecting qualities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consideration for followers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persuasion techniques</a:t>
            </a:r>
          </a:p>
          <a:p>
            <a:pPr algn="l">
              <a:spcBef>
                <a:spcPts val="0"/>
              </a:spcBef>
            </a:pPr>
            <a:endParaRPr lang="en-GB" sz="1800" dirty="0">
              <a:latin typeface="AdvPS405B6"/>
            </a:endParaRP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Descent/religion follower social development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degree of leader acceptance 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degree of interaction with leader</a:t>
            </a:r>
          </a:p>
          <a:p>
            <a:pPr algn="l">
              <a:spcBef>
                <a:spcPts val="0"/>
              </a:spcBef>
            </a:pPr>
            <a:endParaRPr lang="en-GB" sz="1800" b="0" i="0" u="none" strike="noStrike" baseline="0" dirty="0">
              <a:latin typeface="AdvPS405B6"/>
            </a:endParaRPr>
          </a:p>
          <a:p>
            <a:pPr algn="l">
              <a:spcBef>
                <a:spcPts val="0"/>
              </a:spcBef>
            </a:pPr>
            <a:endParaRPr lang="en-GB" sz="1800" dirty="0">
              <a:latin typeface="AdvPS405B6"/>
            </a:endParaRPr>
          </a:p>
          <a:p>
            <a:pPr algn="l">
              <a:spcBef>
                <a:spcPts val="0"/>
              </a:spcBef>
            </a:pPr>
            <a:endParaRPr lang="en-GB" sz="1800" b="0" i="0" u="none" strike="noStrike" baseline="0" dirty="0">
              <a:latin typeface="AdvPS405B6"/>
            </a:endParaRPr>
          </a:p>
          <a:p>
            <a:pPr>
              <a:spcBef>
                <a:spcPts val="0"/>
              </a:spcBef>
            </a:pPr>
            <a:r>
              <a:rPr lang="en-GB" sz="1800" i="1" dirty="0" err="1">
                <a:solidFill>
                  <a:srgbClr val="FFFF00"/>
                </a:solidFill>
                <a:latin typeface="AdvPS405B6"/>
              </a:rPr>
              <a:t>Asabiah</a:t>
            </a:r>
            <a:endParaRPr lang="en-GB" sz="1800" i="1" dirty="0">
              <a:solidFill>
                <a:srgbClr val="FFFF00"/>
              </a:solidFill>
              <a:latin typeface="AdvPS405B6"/>
            </a:endParaRPr>
          </a:p>
          <a:p>
            <a:pPr algn="l">
              <a:spcBef>
                <a:spcPts val="0"/>
              </a:spcBef>
            </a:pPr>
            <a:endParaRPr lang="en-GB" sz="1800" b="0" i="0" u="none" strike="noStrike" baseline="0" dirty="0">
              <a:latin typeface="AdvPS405B6"/>
            </a:endParaRP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Initial obedience/compliance follower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imitation of leader intensification of authority </a:t>
            </a:r>
          </a:p>
          <a:p>
            <a:pPr algn="l">
              <a:spcBef>
                <a:spcPts val="0"/>
              </a:spcBef>
            </a:pPr>
            <a:r>
              <a:rPr lang="en-GB" sz="1800" b="0" i="0" u="none" strike="noStrike" baseline="0" dirty="0">
                <a:latin typeface="AdvPS405B6"/>
              </a:rPr>
              <a:t>organizational order/stability</a:t>
            </a:r>
            <a:endParaRPr lang="en-GB" sz="18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122B91B-2C89-2CEA-4F4E-FE23BCDE5BC0}"/>
              </a:ext>
            </a:extLst>
          </p:cNvPr>
          <p:cNvSpPr txBox="1">
            <a:spLocks/>
          </p:cNvSpPr>
          <p:nvPr/>
        </p:nvSpPr>
        <p:spPr>
          <a:xfrm>
            <a:off x="283633" y="1671386"/>
            <a:ext cx="4368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dirty="0">
                <a:solidFill>
                  <a:srgbClr val="FFFF00"/>
                </a:solidFill>
                <a:latin typeface="AdvPS405B6"/>
              </a:rPr>
              <a:t>LEADER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dirty="0">
                <a:solidFill>
                  <a:srgbClr val="FFFF00"/>
                </a:solidFill>
                <a:latin typeface="AdvPS405B6"/>
              </a:rPr>
              <a:t>FOLLOWERS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dirty="0">
                <a:solidFill>
                  <a:srgbClr val="FFFF00"/>
                </a:solidFill>
                <a:latin typeface="AdvPS405B6"/>
              </a:rPr>
              <a:t>OTHER FACTORS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dirty="0">
              <a:solidFill>
                <a:srgbClr val="FFFF00"/>
              </a:solidFill>
              <a:latin typeface="AdvPS405B6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dirty="0">
                <a:solidFill>
                  <a:srgbClr val="FFFF00"/>
                </a:solidFill>
                <a:latin typeface="AdvPS405B6"/>
              </a:rPr>
              <a:t>OUTCOMES</a:t>
            </a:r>
            <a:endParaRPr lang="en-GB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03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1A5D56-9F6A-C235-6F53-B8832065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39" y="-2488"/>
            <a:ext cx="4952999" cy="2247614"/>
          </a:xfrm>
        </p:spPr>
        <p:txBody>
          <a:bodyPr>
            <a:normAutofit/>
          </a:bodyPr>
          <a:lstStyle/>
          <a:p>
            <a:r>
              <a:rPr lang="en-US" dirty="0"/>
              <a:t>Yusuf </a:t>
            </a:r>
            <a:r>
              <a:rPr lang="en-US" dirty="0" err="1"/>
              <a:t>Sidani</a:t>
            </a:r>
            <a:r>
              <a:rPr lang="en-US" dirty="0"/>
              <a:t> concludes: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23CB4-A2F5-264B-E8DE-4A9E17BA0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70" y="2210384"/>
            <a:ext cx="4952999" cy="300949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Western</a:t>
            </a:r>
            <a:r>
              <a:rPr lang="en-US" sz="2400" dirty="0"/>
              <a:t> theories are made for </a:t>
            </a:r>
            <a:r>
              <a:rPr lang="en-US" sz="2400" dirty="0">
                <a:solidFill>
                  <a:srgbClr val="FFFF00"/>
                </a:solidFill>
              </a:rPr>
              <a:t>individualistic</a:t>
            </a:r>
            <a:r>
              <a:rPr lang="en-US" sz="2400" dirty="0"/>
              <a:t> societies focused on task </a:t>
            </a:r>
            <a:r>
              <a:rPr lang="en-US" sz="2400" dirty="0">
                <a:solidFill>
                  <a:srgbClr val="FFFF00"/>
                </a:solidFill>
              </a:rPr>
              <a:t>performance</a:t>
            </a:r>
            <a:r>
              <a:rPr lang="en-US" sz="2400" dirty="0"/>
              <a:t> where leadership is vested in </a:t>
            </a:r>
            <a:r>
              <a:rPr lang="en-US" sz="2400" dirty="0">
                <a:solidFill>
                  <a:srgbClr val="FFFF00"/>
                </a:solidFill>
              </a:rPr>
              <a:t>position</a:t>
            </a:r>
            <a:r>
              <a:rPr lang="en-US" sz="2400" dirty="0"/>
              <a:t> </a:t>
            </a:r>
          </a:p>
          <a:p>
            <a:r>
              <a:rPr lang="en-US" sz="2400" dirty="0"/>
              <a:t>Arab leadership is vested in the </a:t>
            </a:r>
            <a:r>
              <a:rPr lang="en-US" sz="2400" dirty="0">
                <a:solidFill>
                  <a:srgbClr val="FFFF00"/>
                </a:solidFill>
              </a:rPr>
              <a:t>character </a:t>
            </a:r>
            <a:r>
              <a:rPr lang="en-US" sz="2400" dirty="0"/>
              <a:t>and </a:t>
            </a:r>
            <a:r>
              <a:rPr lang="en-US" sz="2400" i="1" dirty="0" err="1">
                <a:solidFill>
                  <a:srgbClr val="FFFF00"/>
                </a:solidFill>
              </a:rPr>
              <a:t>Asabiah</a:t>
            </a:r>
            <a:r>
              <a:rPr lang="en-US" sz="2400" dirty="0"/>
              <a:t> (group feeling) and is suitable for </a:t>
            </a:r>
            <a:r>
              <a:rPr lang="en-US" sz="2400" dirty="0">
                <a:solidFill>
                  <a:srgbClr val="FFFF00"/>
                </a:solidFill>
              </a:rPr>
              <a:t>collectivist </a:t>
            </a:r>
            <a:r>
              <a:rPr lang="en-US" sz="2400" dirty="0"/>
              <a:t>societies without strong institutions who are seeking </a:t>
            </a:r>
            <a:r>
              <a:rPr lang="en-US" sz="2400" dirty="0">
                <a:solidFill>
                  <a:srgbClr val="FFFF00"/>
                </a:solidFill>
              </a:rPr>
              <a:t>harmony 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Yusuf Sidani | American University of Beirut - Academia.edu">
            <a:extLst>
              <a:ext uri="{FF2B5EF4-FFF2-40B4-BE49-F238E27FC236}">
                <a16:creationId xmlns:a16="http://schemas.microsoft.com/office/drawing/2014/main" id="{5011ABA4-EB3B-9533-EAAA-98304FEE4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5896" y="457200"/>
            <a:ext cx="5879592" cy="5879592"/>
          </a:xfrm>
          <a:custGeom>
            <a:avLst/>
            <a:gdLst/>
            <a:ahLst/>
            <a:cxnLst/>
            <a:rect l="l" t="t" r="r" b="b"/>
            <a:pathLst>
              <a:path w="5777910" h="5777910">
                <a:moveTo>
                  <a:pt x="2888955" y="0"/>
                </a:moveTo>
                <a:cubicBezTo>
                  <a:pt x="4484481" y="0"/>
                  <a:pt x="5777910" y="1293429"/>
                  <a:pt x="5777910" y="2888955"/>
                </a:cubicBezTo>
                <a:cubicBezTo>
                  <a:pt x="5777910" y="4484481"/>
                  <a:pt x="4484481" y="5777910"/>
                  <a:pt x="2888955" y="5777910"/>
                </a:cubicBezTo>
                <a:cubicBezTo>
                  <a:pt x="1293429" y="5777910"/>
                  <a:pt x="0" y="4484481"/>
                  <a:pt x="0" y="2888955"/>
                </a:cubicBezTo>
                <a:cubicBezTo>
                  <a:pt x="0" y="1293429"/>
                  <a:pt x="1293429" y="0"/>
                  <a:pt x="28889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F39F20-1EFD-D6DA-42DA-A63D162F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C2FFD5-A406-5D3D-94CB-17D01D62EA63}"/>
              </a:ext>
            </a:extLst>
          </p:cNvPr>
          <p:cNvSpPr txBox="1"/>
          <p:nvPr/>
        </p:nvSpPr>
        <p:spPr>
          <a:xfrm>
            <a:off x="663905" y="1702818"/>
            <a:ext cx="11244146" cy="2143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33" b="1" dirty="0">
                <a:solidFill>
                  <a:schemeClr val="bg1"/>
                </a:solidFill>
                <a:cs typeface="Arial" panose="020B0604020202020204" pitchFamily="34" charset="0"/>
              </a:rPr>
              <a:t>Social Identity Leadership theory (Tajfel, 1978):</a:t>
            </a:r>
          </a:p>
          <a:p>
            <a:endParaRPr lang="en-US" sz="3333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3333" b="1" dirty="0">
                <a:solidFill>
                  <a:srgbClr val="FFFF00"/>
                </a:solidFill>
                <a:cs typeface="Arial" panose="020B0604020202020204" pitchFamily="34" charset="0"/>
              </a:rPr>
              <a:t>Leadership is a collective journey, not an individual destination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590E57-D927-4987-8B8F-64257FE1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370" y="3846738"/>
            <a:ext cx="5089676" cy="28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483485"/>
            <a:ext cx="8186056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667" b="1" dirty="0">
                <a:solidFill>
                  <a:srgbClr val="FFFF00"/>
                </a:solidFill>
                <a:ea typeface="Kanit Light" pitchFamily="34" charset="-122"/>
                <a:cs typeface="Kanit Light" pitchFamily="34" charset="-120"/>
              </a:rPr>
              <a:t>Beyond the "Great Man" Theory of Leadership</a:t>
            </a:r>
            <a:endParaRPr lang="en-US" sz="3667" b="1" dirty="0">
              <a:solidFill>
                <a:srgbClr val="FFFF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909605" y="237997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The Old Narrative</a:t>
            </a:r>
            <a:endParaRPr lang="en-US" sz="2333" dirty="0"/>
          </a:p>
        </p:txBody>
      </p:sp>
      <p:sp>
        <p:nvSpPr>
          <p:cNvPr id="5" name="Text 2"/>
          <p:cNvSpPr/>
          <p:nvPr/>
        </p:nvSpPr>
        <p:spPr>
          <a:xfrm>
            <a:off x="2927152" y="2840770"/>
            <a:ext cx="316884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Leadership was a "magic gift" belonging to a few "Great Men." We were told you must have a special personality or be born with power</a:t>
            </a:r>
            <a:endParaRPr lang="en-US" sz="1667" dirty="0"/>
          </a:p>
        </p:txBody>
      </p:sp>
      <p:sp>
        <p:nvSpPr>
          <p:cNvPr id="7" name="Text 3"/>
          <p:cNvSpPr/>
          <p:nvPr/>
        </p:nvSpPr>
        <p:spPr>
          <a:xfrm>
            <a:off x="8847548" y="237997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The New Truth</a:t>
            </a:r>
            <a:endParaRPr lang="en-US" sz="2333" dirty="0"/>
          </a:p>
        </p:txBody>
      </p:sp>
      <p:sp>
        <p:nvSpPr>
          <p:cNvPr id="8" name="Text 4"/>
          <p:cNvSpPr/>
          <p:nvPr/>
        </p:nvSpPr>
        <p:spPr>
          <a:xfrm>
            <a:off x="8847548" y="2836934"/>
            <a:ext cx="316894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True leadership is not about the individual; it is about the group. It is a relationship between  leaders and their people</a:t>
            </a:r>
            <a:endParaRPr lang="en-US" sz="166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0271B-975D-732C-A1D7-29937E6E3AD3}"/>
              </a:ext>
            </a:extLst>
          </p:cNvPr>
          <p:cNvSpPr txBox="1"/>
          <p:nvPr/>
        </p:nvSpPr>
        <p:spPr>
          <a:xfrm>
            <a:off x="555624" y="1189814"/>
            <a:ext cx="9862637" cy="451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33" b="1" dirty="0">
                <a:solidFill>
                  <a:schemeClr val="bg1"/>
                </a:solidFill>
              </a:rPr>
              <a:t>Leadership is a relationship, not a property of one person's DNA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35F12A-69B1-66CD-3493-50504C7BE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656" y="2287262"/>
            <a:ext cx="2265759" cy="302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A456BB-61B7-5A11-0854-1124ECF6F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48" y="2287263"/>
            <a:ext cx="2139949" cy="2995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D09C2-7DAE-4732-8CCA-35DECCD57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6709" y="6479937"/>
            <a:ext cx="1365622" cy="3048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SineVTI">
  <a:themeElements>
    <a:clrScheme name="AnalogousFromLightSeedRightStep">
      <a:dk1>
        <a:srgbClr val="000000"/>
      </a:dk1>
      <a:lt1>
        <a:srgbClr val="FFFFFF"/>
      </a:lt1>
      <a:dk2>
        <a:srgbClr val="273B21"/>
      </a:dk2>
      <a:lt2>
        <a:srgbClr val="E2E5E8"/>
      </a:lt2>
      <a:accent1>
        <a:srgbClr val="C49A77"/>
      </a:accent1>
      <a:accent2>
        <a:srgbClr val="ACA267"/>
      </a:accent2>
      <a:accent3>
        <a:srgbClr val="98A773"/>
      </a:accent3>
      <a:accent4>
        <a:srgbClr val="7FB06A"/>
      </a:accent4>
      <a:accent5>
        <a:srgbClr val="75B17C"/>
      </a:accent5>
      <a:accent6>
        <a:srgbClr val="69AF8E"/>
      </a:accent6>
      <a:hlink>
        <a:srgbClr val="5C85A7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SineVTI">
  <a:themeElements>
    <a:clrScheme name="AnalogousFromLightSeedRightStep">
      <a:dk1>
        <a:srgbClr val="000000"/>
      </a:dk1>
      <a:lt1>
        <a:srgbClr val="FFFFFF"/>
      </a:lt1>
      <a:dk2>
        <a:srgbClr val="273B21"/>
      </a:dk2>
      <a:lt2>
        <a:srgbClr val="E2E5E8"/>
      </a:lt2>
      <a:accent1>
        <a:srgbClr val="C49A77"/>
      </a:accent1>
      <a:accent2>
        <a:srgbClr val="ACA267"/>
      </a:accent2>
      <a:accent3>
        <a:srgbClr val="98A773"/>
      </a:accent3>
      <a:accent4>
        <a:srgbClr val="7FB06A"/>
      </a:accent4>
      <a:accent5>
        <a:srgbClr val="75B17C"/>
      </a:accent5>
      <a:accent6>
        <a:srgbClr val="69AF8E"/>
      </a:accent6>
      <a:hlink>
        <a:srgbClr val="5C85A7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1228</Words>
  <Application>Microsoft Office PowerPoint</Application>
  <PresentationFormat>Widescreen</PresentationFormat>
  <Paragraphs>174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AdvPS405B6</vt:lpstr>
      <vt:lpstr>Arial</vt:lpstr>
      <vt:lpstr>Avenir Next LT Pro</vt:lpstr>
      <vt:lpstr>Calibri</vt:lpstr>
      <vt:lpstr>Georgia</vt:lpstr>
      <vt:lpstr>Helvetica Neue</vt:lpstr>
      <vt:lpstr>Kanit Light</vt:lpstr>
      <vt:lpstr>Martel Sans</vt:lpstr>
      <vt:lpstr>Posterama</vt:lpstr>
      <vt:lpstr>Trebuchet MS</vt:lpstr>
      <vt:lpstr>1_SineVTI</vt:lpstr>
      <vt:lpstr>SineVTI</vt:lpstr>
      <vt:lpstr>Diversity and Social Identity Leadership  in the Al-Amara Tribe (Egypt) </vt:lpstr>
      <vt:lpstr>Agenda</vt:lpstr>
      <vt:lpstr>Ibn Khaldun (Sidani, 2008)</vt:lpstr>
      <vt:lpstr>Ibn Khaldun’s view on Leadership</vt:lpstr>
      <vt:lpstr>PowerPoint Presentation</vt:lpstr>
      <vt:lpstr>Ibn Khaldun vs modern leadership theories </vt:lpstr>
      <vt:lpstr>Yusuf Sidani concludes:</vt:lpstr>
      <vt:lpstr>PowerPoint Presentation</vt:lpstr>
      <vt:lpstr>PowerPoint Presentation</vt:lpstr>
      <vt:lpstr>PowerPoint Presentation</vt:lpstr>
      <vt:lpstr>PowerPoint Presentation</vt:lpstr>
      <vt:lpstr>TRIBAL LEADERSHIP PROJECT  El Amara Tribes – Egypt  </vt:lpstr>
      <vt:lpstr>EL AMARA tribe - context</vt:lpstr>
      <vt:lpstr>Egyptian tribal leader    </vt:lpstr>
      <vt:lpstr>Tribal leader – Amir Hesham El Dandrawy</vt:lpstr>
      <vt:lpstr>Amir’s guiding principles</vt:lpstr>
      <vt:lpstr>Diversity in Egypt</vt:lpstr>
      <vt:lpstr>Ancient Egyptian Female Leaders Nefertiti    Hatshepsut   Cleopatra</vt:lpstr>
      <vt:lpstr>Tribal values are a combination of Pharaonic and Islamic values</vt:lpstr>
      <vt:lpstr>PowerPoint Presentation</vt:lpstr>
      <vt:lpstr>Uniting around common values</vt:lpstr>
      <vt:lpstr>2026 Cultural Conference in Dandara</vt:lpstr>
      <vt:lpstr>AUC Leadership Project  2023-26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TRIBAL LEADERSHIP PROJECT  El Amara Tribe – Egypt  CEMS</dc:title>
  <dc:creator>Marina Apaydin</dc:creator>
  <cp:lastModifiedBy>Marina Apaydin</cp:lastModifiedBy>
  <cp:revision>28</cp:revision>
  <dcterms:created xsi:type="dcterms:W3CDTF">2023-03-31T12:50:55Z</dcterms:created>
  <dcterms:modified xsi:type="dcterms:W3CDTF">2026-03-23T10:23:34Z</dcterms:modified>
</cp:coreProperties>
</file>