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82" r:id="rId5"/>
    <p:sldId id="283" r:id="rId6"/>
    <p:sldId id="284" r:id="rId7"/>
    <p:sldId id="285" r:id="rId8"/>
    <p:sldId id="286" r:id="rId9"/>
    <p:sldId id="287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F659411-E243-4D79-841A-65081865A176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44749BD-C71B-4986-98A7-3F55F2D0A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-27384"/>
            <a:ext cx="8072446" cy="3744416"/>
          </a:xfrm>
        </p:spPr>
        <p:txBody>
          <a:bodyPr>
            <a:noAutofit/>
          </a:bodyPr>
          <a:lstStyle/>
          <a:p>
            <a:r>
              <a:rPr lang="en-US" sz="2800" b="1" dirty="0"/>
              <a:t>Judicial Vetting and Institutional Reform in Transitional Democracies: Governance Challenges and the Case of Albania</a:t>
            </a:r>
            <a:br>
              <a:rPr lang="en-US" dirty="0"/>
            </a:br>
            <a:r>
              <a:rPr lang="sq-AL" sz="2400" i="1" dirty="0"/>
              <a:t>. 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264696" cy="1440160"/>
          </a:xfrm>
        </p:spPr>
        <p:txBody>
          <a:bodyPr>
            <a:normAutofit fontScale="92500"/>
          </a:bodyPr>
          <a:lstStyle/>
          <a:p>
            <a:pPr algn="ctr"/>
            <a:r>
              <a:rPr lang="en-US" b="1" dirty="0" err="1"/>
              <a:t>Brunela</a:t>
            </a:r>
            <a:r>
              <a:rPr lang="en-US" b="1" dirty="0"/>
              <a:t> Kullolli</a:t>
            </a:r>
            <a:endParaRPr lang="en-US" dirty="0"/>
          </a:p>
          <a:p>
            <a:r>
              <a:rPr lang="en-US" b="1" dirty="0"/>
              <a:t>“Aleksander </a:t>
            </a:r>
            <a:r>
              <a:rPr lang="en-US" b="1" dirty="0" err="1"/>
              <a:t>Moisiu</a:t>
            </a:r>
            <a:r>
              <a:rPr lang="en-US" b="1" dirty="0"/>
              <a:t>” University of Durres</a:t>
            </a:r>
            <a:endParaRPr lang="en-US" dirty="0"/>
          </a:p>
          <a:p>
            <a:pPr algn="ctr"/>
            <a:r>
              <a:rPr lang="en-US" b="1" dirty="0"/>
              <a:t>Faculty of Political Sciences and Law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924944"/>
            <a:ext cx="7498080" cy="1143000"/>
          </a:xfrm>
        </p:spPr>
        <p:txBody>
          <a:bodyPr/>
          <a:lstStyle/>
          <a:p>
            <a:r>
              <a:rPr lang="en-US" dirty="0"/>
              <a:t>Thank you </a:t>
            </a:r>
          </a:p>
        </p:txBody>
      </p:sp>
      <p:pic>
        <p:nvPicPr>
          <p:cNvPr id="3" name="Picture 2" descr="Voting open now for The Book Podcast on the Australian Podcast Awards – The  Book Podcast">
            <a:extLst>
              <a:ext uri="{FF2B5EF4-FFF2-40B4-BE49-F238E27FC236}">
                <a16:creationId xmlns:a16="http://schemas.microsoft.com/office/drawing/2014/main" id="{29CCA32F-AA1D-F519-CD6A-7B077497D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17" y="667104"/>
            <a:ext cx="10539166" cy="47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Judicial Reform in Transitional Democracies: The Case of Albania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Importance of Judicial Reform</a:t>
            </a:r>
          </a:p>
          <a:p>
            <a:r>
              <a:rPr lang="en-US" sz="2000" dirty="0"/>
              <a:t>Key instrument for consolidating rule-of-law in transitional democracies.</a:t>
            </a:r>
          </a:p>
          <a:p>
            <a:r>
              <a:rPr lang="en-US" sz="2000" dirty="0"/>
              <a:t>Aims to strengthen judicial independence and accountability.</a:t>
            </a:r>
          </a:p>
          <a:p>
            <a:r>
              <a:rPr lang="en-US" sz="2000" dirty="0"/>
              <a:t>Enhances public trust and aligns national standards with international </a:t>
            </a:r>
            <a:r>
              <a:rPr lang="en-US" sz="2000" dirty="0" err="1"/>
              <a:t>benchmar</a:t>
            </a:r>
            <a:endParaRPr lang="en-US" sz="2000" dirty="0"/>
          </a:p>
          <a:p>
            <a:r>
              <a:rPr lang="en-US" sz="2000" b="1" dirty="0"/>
              <a:t>Context in Albania</a:t>
            </a:r>
          </a:p>
          <a:p>
            <a:r>
              <a:rPr lang="en-US" sz="2000" dirty="0"/>
              <a:t>Post-2016 constitutional amendments.</a:t>
            </a:r>
          </a:p>
          <a:p>
            <a:r>
              <a:rPr lang="en-US" sz="2000" b="1" dirty="0"/>
              <a:t>Vetting Process</a:t>
            </a:r>
            <a:r>
              <a:rPr lang="en-US" sz="2000" dirty="0"/>
              <a:t>: reassessment of judges and prosecutors on integrity, finances, and ethics.</a:t>
            </a:r>
          </a:p>
          <a:p>
            <a:r>
              <a:rPr lang="en-US" sz="2000" dirty="0"/>
              <a:t>Objectives: eliminate corruption, restore public trust, harmonize with EU and Council of Europe standards.</a:t>
            </a:r>
          </a:p>
          <a:p>
            <a:pPr marL="109728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EFF968F-D169-E0E5-DAEF-9A9CC8A92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instrument for consolidating rule-of-law in transitional democracies.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Aims to strengthen judicial independence and accountability.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Enhances public trust and aligns national standards with international benchmarks.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6B77C2D-1299-AB91-C0A8-5E950179E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Post-2016 constitutional amendments.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Vetting Process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reassessment of judges and prosecutors on integrity, finances, and ethics.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Objectives: eliminate corruption, restore public trust, harmonize with EU and Council of Europe standards.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1066800"/>
          </a:xfrm>
        </p:spPr>
        <p:txBody>
          <a:bodyPr/>
          <a:lstStyle/>
          <a:p>
            <a:r>
              <a:rPr lang="en-US" dirty="0"/>
              <a:t>Operational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Massive reduction of judicial personnel → smaller courts, case backlogs.</a:t>
            </a:r>
          </a:p>
          <a:p>
            <a:r>
              <a:rPr lang="en-US" dirty="0"/>
              <a:t>Delays in civil, criminal, and administrative proceedings.</a:t>
            </a:r>
          </a:p>
          <a:p>
            <a:r>
              <a:rPr lang="en-US" dirty="0"/>
              <a:t>Social impact: uncertainty for citizens, businesses, and public institutions.</a:t>
            </a:r>
          </a:p>
          <a:p>
            <a:br>
              <a:rPr lang="en-US" dirty="0"/>
            </a:br>
            <a:endParaRPr lang="en-US" dirty="0"/>
          </a:p>
          <a:p>
            <a:pPr marL="109728" indent="0">
              <a:buNone/>
            </a:pPr>
            <a:r>
              <a:rPr lang="en-US" b="1" dirty="0"/>
              <a:t>     Challenges in Standards Enforcement</a:t>
            </a:r>
          </a:p>
          <a:p>
            <a:r>
              <a:rPr lang="en-US" dirty="0"/>
              <a:t>Asset and “double wealth” criteria applied inconsistently.</a:t>
            </a:r>
          </a:p>
          <a:p>
            <a:r>
              <a:rPr lang="en-US" dirty="0"/>
              <a:t>Perceptions of “double standards” and selective enforcement.</a:t>
            </a:r>
          </a:p>
          <a:p>
            <a:r>
              <a:rPr lang="en-US" dirty="0"/>
              <a:t>Affects legal certainty and public confidence.</a:t>
            </a:r>
          </a:p>
          <a:p>
            <a:br>
              <a:rPr lang="en-US" dirty="0"/>
            </a:br>
            <a:r>
              <a:rPr lang="en-US" b="1" dirty="0"/>
              <a:t> Social Implications</a:t>
            </a:r>
          </a:p>
          <a:p>
            <a:r>
              <a:rPr lang="en-US" dirty="0"/>
              <a:t>Perceived unfairness and procedural delays undermine institutional legitimacy.</a:t>
            </a:r>
          </a:p>
          <a:p>
            <a:r>
              <a:rPr lang="en-US" dirty="0"/>
              <a:t>Erosion of public trust and social engagement.</a:t>
            </a:r>
          </a:p>
          <a:p>
            <a:r>
              <a:rPr lang="en-US" dirty="0"/>
              <a:t>Need for reforms that preserve fairness and procedural integrity.</a:t>
            </a:r>
          </a:p>
          <a:p>
            <a:br>
              <a:rPr lang="en-US" dirty="0"/>
            </a:br>
            <a:r>
              <a:rPr lang="en-US" b="1" dirty="0"/>
              <a:t> Approach &amp; Methodology</a:t>
            </a:r>
          </a:p>
          <a:p>
            <a:r>
              <a:rPr lang="en-US" b="1" dirty="0"/>
              <a:t>Normative Analysis</a:t>
            </a:r>
            <a:r>
              <a:rPr lang="en-US" dirty="0"/>
              <a:t>: constitutional and legal framework of Vetting.</a:t>
            </a:r>
          </a:p>
          <a:p>
            <a:r>
              <a:rPr lang="en-US" b="1" dirty="0"/>
              <a:t>Case-based Analysis</a:t>
            </a:r>
            <a:r>
              <a:rPr lang="en-US" dirty="0"/>
              <a:t>: interpretation of asset criteria, proportionality of disciplinary measures.</a:t>
            </a:r>
          </a:p>
          <a:p>
            <a:r>
              <a:rPr lang="en-US" b="1" dirty="0"/>
              <a:t>Institutional Analysis</a:t>
            </a:r>
            <a:r>
              <a:rPr lang="en-US" dirty="0"/>
              <a:t>: judicial staffing, court functioning, and case backlogs.</a:t>
            </a:r>
          </a:p>
          <a:p>
            <a:endParaRPr lang="en-US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5318C-7AD2-10A2-DA16-8FAB275E2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Shrinkage of Courts and Functional Gaps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75689-646E-ED48-7715-8943F497E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Immediate Consequences of Vetting:</a:t>
            </a:r>
            <a:endParaRPr lang="en-US" dirty="0"/>
          </a:p>
          <a:p>
            <a:r>
              <a:rPr lang="en-US" dirty="0"/>
              <a:t>Drastic reduction in the number of judges and prosecutors.</a:t>
            </a:r>
          </a:p>
          <a:p>
            <a:r>
              <a:rPr lang="en-US" dirty="0"/>
              <a:t>Courts’ operational capacity significantly reduced.</a:t>
            </a:r>
          </a:p>
          <a:p>
            <a:r>
              <a:rPr lang="en-US" dirty="0"/>
              <a:t>Functional gaps led to massive delays and file backlogs.</a:t>
            </a:r>
          </a:p>
          <a:p>
            <a:r>
              <a:rPr lang="en-US" b="1" dirty="0"/>
              <a:t>Practical Effects:</a:t>
            </a:r>
            <a:endParaRPr lang="en-US" dirty="0"/>
          </a:p>
          <a:p>
            <a:r>
              <a:rPr lang="en-US" b="1" dirty="0"/>
              <a:t>High workload courts:</a:t>
            </a:r>
            <a:r>
              <a:rPr lang="en-US" dirty="0"/>
              <a:t> slower pace of case reviews, postponed sessions.</a:t>
            </a:r>
          </a:p>
          <a:p>
            <a:r>
              <a:rPr lang="en-US" b="1" dirty="0"/>
              <a:t>Small courts:</a:t>
            </a:r>
            <a:r>
              <a:rPr lang="en-US" dirty="0"/>
              <a:t> temporary paralysis due to insufficient judges.</a:t>
            </a:r>
          </a:p>
          <a:p>
            <a:r>
              <a:rPr lang="en-US" b="1" dirty="0"/>
              <a:t>Domino effect:</a:t>
            </a:r>
            <a:r>
              <a:rPr lang="en-US" dirty="0"/>
              <a:t> backlog spread to other courts, further delaying proceedings.</a:t>
            </a:r>
          </a:p>
          <a:p>
            <a:r>
              <a:rPr lang="en-US" b="1" dirty="0"/>
              <a:t>Institutional and Social Impact:</a:t>
            </a:r>
            <a:endParaRPr lang="en-US" dirty="0"/>
          </a:p>
          <a:p>
            <a:r>
              <a:rPr lang="en-US" dirty="0"/>
              <a:t>Institutional shock weakened judicial system capacity.</a:t>
            </a:r>
          </a:p>
          <a:p>
            <a:r>
              <a:rPr lang="en-US" dirty="0"/>
              <a:t>Public and lawyers’ trust decreased due to prolonged waiting times and inefficiency.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528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1B64D-9F87-93EC-05B7-EBAEAF136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Case Backlogs and Delays in Judicial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6735D-4E4C-B6D7-3053-8E1775BF5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/>
              <a:t>Main Effects of Backlogs:</a:t>
            </a:r>
            <a:endParaRPr lang="en-US" dirty="0"/>
          </a:p>
          <a:p>
            <a:r>
              <a:rPr lang="en-US" b="1" dirty="0"/>
              <a:t>Longer court proceedings:</a:t>
            </a:r>
            <a:r>
              <a:rPr lang="en-US" dirty="0"/>
              <a:t> civil, criminal, and administrative cases delayed, exceeding legal deadlines.</a:t>
            </a:r>
          </a:p>
          <a:p>
            <a:r>
              <a:rPr lang="en-US" b="1" dirty="0"/>
              <a:t>Failure to meet legal timelines:</a:t>
            </a:r>
            <a:r>
              <a:rPr lang="en-US" dirty="0"/>
              <a:t> violations of the right to a fair and speedy trial (ECHR standards).</a:t>
            </a:r>
          </a:p>
          <a:p>
            <a:r>
              <a:rPr lang="en-US" b="1" dirty="0"/>
              <a:t>Pressure on remaining judges:</a:t>
            </a:r>
            <a:r>
              <a:rPr lang="en-US" dirty="0"/>
              <a:t> high workloads reduce decision quality, risk of errors.</a:t>
            </a:r>
          </a:p>
          <a:p>
            <a:r>
              <a:rPr lang="en-US" b="1" dirty="0"/>
              <a:t>Impact on citizens and businesses:</a:t>
            </a:r>
            <a:r>
              <a:rPr lang="en-US" dirty="0"/>
              <a:t> uncertainty in contracts, property, and criminal matters; weakened public trust.</a:t>
            </a:r>
          </a:p>
          <a:p>
            <a:r>
              <a:rPr lang="en-US" b="1" dirty="0"/>
              <a:t>Non-Uniform Application of Standards:</a:t>
            </a:r>
            <a:endParaRPr lang="en-US" dirty="0"/>
          </a:p>
          <a:p>
            <a:r>
              <a:rPr lang="en-US" b="1" dirty="0"/>
              <a:t>Asset criterion (“double standard”):</a:t>
            </a:r>
            <a:r>
              <a:rPr lang="en-US" dirty="0"/>
              <a:t> same facts treated differently in similar cases → legal uncertainty.</a:t>
            </a:r>
          </a:p>
          <a:p>
            <a:r>
              <a:rPr lang="en-US" b="1" dirty="0"/>
              <a:t>Disciplinary measures:</a:t>
            </a:r>
            <a:r>
              <a:rPr lang="en-US" dirty="0"/>
              <a:t> inconsistent severity, delays, and unpredictable outcomes.</a:t>
            </a:r>
          </a:p>
          <a:p>
            <a:r>
              <a:rPr lang="en-US" b="1" dirty="0"/>
              <a:t>Key Takeaways:</a:t>
            </a:r>
            <a:endParaRPr lang="en-US" dirty="0"/>
          </a:p>
          <a:p>
            <a:r>
              <a:rPr lang="en-US" dirty="0"/>
              <a:t>Reform caused operational and procedural shocks.</a:t>
            </a:r>
          </a:p>
          <a:p>
            <a:r>
              <a:rPr lang="en-US" dirty="0"/>
              <a:t>Need for:</a:t>
            </a:r>
          </a:p>
          <a:p>
            <a:pPr lvl="1"/>
            <a:r>
              <a:rPr lang="en-US" dirty="0"/>
              <a:t>Clear, harmonized guidelines.</a:t>
            </a:r>
          </a:p>
          <a:p>
            <a:pPr lvl="1"/>
            <a:r>
              <a:rPr lang="en-US" dirty="0"/>
              <a:t>Uniform application of standards.</a:t>
            </a:r>
          </a:p>
          <a:p>
            <a:pPr lvl="1"/>
            <a:r>
              <a:rPr lang="en-US" dirty="0"/>
              <a:t>Monitoring mechanisms to ensure fairness and restore public trust.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672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F9087-85A2-CD28-4C68-899AC469C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 of Double Standards and Concrete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25BB6-BC56-EA40-6A88-52A273603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1. Asset Assessment &amp; “Double Wealth” Criteria:</a:t>
            </a:r>
            <a:endParaRPr lang="en-US" dirty="0"/>
          </a:p>
          <a:p>
            <a:r>
              <a:rPr lang="en-US" dirty="0"/>
              <a:t>Unequal assessment of financial resources in similar cases.</a:t>
            </a:r>
          </a:p>
          <a:p>
            <a:r>
              <a:rPr lang="en-US" dirty="0"/>
              <a:t>Minor discrepancies → dismissal in some cases, ignored in others.</a:t>
            </a:r>
          </a:p>
          <a:p>
            <a:r>
              <a:rPr lang="en-US" dirty="0"/>
              <a:t>Inconsistent application creates legal uncertainty.</a:t>
            </a:r>
          </a:p>
          <a:p>
            <a:r>
              <a:rPr lang="en-US" b="1" dirty="0"/>
              <a:t>2. Proportionality of Disciplinary Measures:</a:t>
            </a:r>
            <a:endParaRPr lang="en-US" dirty="0"/>
          </a:p>
          <a:p>
            <a:r>
              <a:rPr lang="en-US" dirty="0"/>
              <a:t>Dismissal applied for minor/procedural violations in some cases.</a:t>
            </a:r>
          </a:p>
          <a:p>
            <a:r>
              <a:rPr lang="en-US" dirty="0"/>
              <a:t>Similar violations confirmed in office in other cases.</a:t>
            </a:r>
          </a:p>
          <a:p>
            <a:r>
              <a:rPr lang="en-US" dirty="0"/>
              <a:t>Unpredictable decision-making undermines administrative justice.</a:t>
            </a:r>
          </a:p>
          <a:p>
            <a:r>
              <a:rPr lang="en-US" b="1" dirty="0"/>
              <a:t>3. Selectivity in High-Profile Cases:</a:t>
            </a:r>
            <a:endParaRPr lang="en-US" dirty="0"/>
          </a:p>
          <a:p>
            <a:r>
              <a:rPr lang="en-US" dirty="0"/>
              <a:t>Politically influential or public cases processed faster and more favorably.</a:t>
            </a:r>
          </a:p>
          <a:p>
            <a:r>
              <a:rPr lang="en-US" dirty="0"/>
              <a:t>Low-profile cases faced longer delays, stricter penalties.</a:t>
            </a:r>
          </a:p>
          <a:p>
            <a:r>
              <a:rPr lang="en-US" dirty="0"/>
              <a:t>Perception of bias and unequal treatment.</a:t>
            </a:r>
          </a:p>
          <a:p>
            <a:r>
              <a:rPr lang="en-US" b="1" dirty="0"/>
              <a:t>4. Reference to European Standards:</a:t>
            </a:r>
            <a:endParaRPr lang="en-US" dirty="0"/>
          </a:p>
          <a:p>
            <a:r>
              <a:rPr lang="en-US" dirty="0"/>
              <a:t>Differences in interpretation conflict with ECHR principles (Article 6).</a:t>
            </a:r>
          </a:p>
          <a:p>
            <a:r>
              <a:rPr lang="en-US" dirty="0"/>
              <a:t>Cases: </a:t>
            </a:r>
            <a:r>
              <a:rPr lang="en-US" i="1" dirty="0"/>
              <a:t>The Sunday Times v. UK</a:t>
            </a:r>
            <a:r>
              <a:rPr lang="en-US" dirty="0"/>
              <a:t>, </a:t>
            </a:r>
            <a:r>
              <a:rPr lang="en-US" i="1" dirty="0"/>
              <a:t>Baka v. Hungary</a:t>
            </a:r>
            <a:r>
              <a:rPr lang="en-US" dirty="0"/>
              <a:t>.</a:t>
            </a:r>
          </a:p>
          <a:p>
            <a:r>
              <a:rPr lang="en-US" dirty="0"/>
              <a:t>Need for clear, foreseeable, and uniformly applied standards.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820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A1E3A-832A-8F72-F59B-E4DFA5F31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Non-Disclosure of Decisions and Lack of Transparency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1F64C-E97D-8638-DBEC-3F7D260AB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Problem:</a:t>
            </a:r>
            <a:endParaRPr lang="en-US" dirty="0"/>
          </a:p>
          <a:p>
            <a:r>
              <a:rPr lang="en-US" dirty="0"/>
              <a:t>Delays in publishing full reasoning of decisions, especially in high-profile cases.</a:t>
            </a:r>
          </a:p>
          <a:p>
            <a:r>
              <a:rPr lang="en-US" dirty="0"/>
              <a:t>Gap between decision announcement and legal argumentation.</a:t>
            </a:r>
          </a:p>
          <a:p>
            <a:r>
              <a:rPr lang="en-US" b="1" dirty="0"/>
              <a:t>Consequences:</a:t>
            </a:r>
            <a:endParaRPr lang="en-US" dirty="0"/>
          </a:p>
          <a:p>
            <a:r>
              <a:rPr lang="en-US" dirty="0"/>
              <a:t>Reduces transparency of the judicial system.</a:t>
            </a:r>
          </a:p>
          <a:p>
            <a:r>
              <a:rPr lang="en-US" dirty="0"/>
              <a:t>Limits public, media, and civil society oversight.</a:t>
            </a:r>
          </a:p>
          <a:p>
            <a:r>
              <a:rPr lang="en-US" dirty="0"/>
              <a:t>Creates perception of inconsistency and selective treatment.</a:t>
            </a:r>
          </a:p>
          <a:p>
            <a:r>
              <a:rPr lang="en-US" dirty="0"/>
              <a:t>Affects right to defense and appeal preparation.</a:t>
            </a:r>
          </a:p>
          <a:p>
            <a:r>
              <a:rPr lang="en-US" b="1" dirty="0"/>
              <a:t>European Standards:</a:t>
            </a:r>
            <a:endParaRPr lang="en-US" dirty="0"/>
          </a:p>
          <a:p>
            <a:r>
              <a:rPr lang="en-US" dirty="0"/>
              <a:t>ECHR Article 6: right to a fair trial includes timely, reasoned, and accessible decisions.</a:t>
            </a:r>
          </a:p>
          <a:p>
            <a:r>
              <a:rPr lang="en-US" dirty="0"/>
              <a:t>Cases: </a:t>
            </a:r>
            <a:r>
              <a:rPr lang="en-US" i="1" dirty="0"/>
              <a:t>Ruiz Torija v. Spain</a:t>
            </a:r>
            <a:r>
              <a:rPr lang="en-US" dirty="0"/>
              <a:t>, </a:t>
            </a:r>
            <a:r>
              <a:rPr lang="en-US" i="1" dirty="0" err="1"/>
              <a:t>Hirvisaari</a:t>
            </a:r>
            <a:r>
              <a:rPr lang="en-US" i="1" dirty="0"/>
              <a:t> v. Finland</a:t>
            </a:r>
            <a:r>
              <a:rPr lang="en-US" dirty="0"/>
              <a:t>.</a:t>
            </a:r>
          </a:p>
          <a:p>
            <a:r>
              <a:rPr lang="en-US" dirty="0"/>
              <a:t>Delays violate legal certainty, accountability, and rule-of-law principles.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969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75468-558A-E9AE-4B39-1E8744EA9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Failure of Re-Evaluation Commissions: Composition &amp; Political Influence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EE69E-5679-7878-A81B-E281DC064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IQC and SAP failed to ensure fair, uniform, and impartial re-evaluation.</a:t>
            </a:r>
          </a:p>
          <a:p>
            <a:r>
              <a:rPr lang="en-US" dirty="0"/>
              <a:t>Members mostly appointed from the executive branch or with political backing.</a:t>
            </a:r>
          </a:p>
          <a:p>
            <a:r>
              <a:rPr lang="en-US" dirty="0"/>
              <a:t>No independent vetting of commission members prior to taking office.</a:t>
            </a:r>
          </a:p>
          <a:p>
            <a:r>
              <a:rPr lang="en-US" b="1" dirty="0"/>
              <a:t>Consequences:</a:t>
            </a:r>
            <a:endParaRPr lang="en-US" dirty="0"/>
          </a:p>
          <a:p>
            <a:r>
              <a:rPr lang="en-US" dirty="0"/>
              <a:t>Decisions often selectively favored politically connected individuals.</a:t>
            </a:r>
          </a:p>
          <a:p>
            <a:r>
              <a:rPr lang="en-US" dirty="0"/>
              <a:t>Independent judges or prosecutors more likely to be penalized.</a:t>
            </a:r>
          </a:p>
          <a:p>
            <a:r>
              <a:rPr lang="en-US" dirty="0"/>
              <a:t>Standards inconsistently applied → perception of bias.</a:t>
            </a:r>
          </a:p>
          <a:p>
            <a:r>
              <a:rPr lang="en-US" b="1" dirty="0"/>
              <a:t>Additional Challenges:</a:t>
            </a:r>
            <a:endParaRPr lang="en-US" dirty="0"/>
          </a:p>
          <a:p>
            <a:r>
              <a:rPr lang="en-US" dirty="0"/>
              <a:t>Past executive affiliations influenced decision-making.</a:t>
            </a:r>
          </a:p>
          <a:p>
            <a:r>
              <a:rPr lang="en-US" dirty="0"/>
              <a:t>Criminal or disciplinary proceedings against re-evaluated members not uniformly applied.</a:t>
            </a:r>
          </a:p>
          <a:p>
            <a:r>
              <a:rPr lang="en-US" dirty="0"/>
              <a:t>Public trust in the re-evaluation process weakened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838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07C26-152A-8DBF-B02A-E42A989DC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Conclusions: Consequences of the Re-Evaluation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D4103-92AC-8281-50BE-BF02072D2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/>
              <a:t>. Incorrect Implementation of Standards:</a:t>
            </a:r>
            <a:endParaRPr lang="en-US" dirty="0"/>
          </a:p>
          <a:p>
            <a:r>
              <a:rPr lang="en-US" dirty="0"/>
              <a:t>Re-evaluation not uniform or predictable.</a:t>
            </a:r>
          </a:p>
          <a:p>
            <a:r>
              <a:rPr lang="en-US" dirty="0"/>
              <a:t>“Double standards” in wealth, ethics, and professionalism assessments.</a:t>
            </a:r>
          </a:p>
          <a:p>
            <a:r>
              <a:rPr lang="en-US" dirty="0"/>
              <a:t>Politically connected individuals often favored; independent ones penalized.</a:t>
            </a:r>
          </a:p>
          <a:p>
            <a:r>
              <a:rPr lang="en-US" b="1" dirty="0"/>
              <a:t>2. Lack of Vetting &amp; Internal Control:</a:t>
            </a:r>
            <a:endParaRPr lang="en-US" dirty="0"/>
          </a:p>
          <a:p>
            <a:r>
              <a:rPr lang="en-US" dirty="0"/>
              <a:t>KPK/KPA members not independently vetted.</a:t>
            </a:r>
          </a:p>
          <a:p>
            <a:r>
              <a:rPr lang="en-US" dirty="0"/>
              <a:t>Cases like Luan Daci and Ardian Hajdari show deviations from integrity standards.</a:t>
            </a:r>
          </a:p>
          <a:p>
            <a:r>
              <a:rPr lang="en-US" b="1" dirty="0"/>
              <a:t>3. Selectivity and Bias:</a:t>
            </a:r>
            <a:endParaRPr lang="en-US" dirty="0"/>
          </a:p>
          <a:p>
            <a:r>
              <a:rPr lang="en-US" dirty="0"/>
              <a:t>Decisions influenced by political support.</a:t>
            </a:r>
          </a:p>
          <a:p>
            <a:r>
              <a:rPr lang="en-US" dirty="0"/>
              <a:t>Perception of unequal treatment and violation of equality before the law.</a:t>
            </a:r>
          </a:p>
          <a:p>
            <a:r>
              <a:rPr lang="en-US" b="1" dirty="0"/>
              <a:t>4. Weakening Public Trust:</a:t>
            </a:r>
            <a:endParaRPr lang="en-US" dirty="0"/>
          </a:p>
          <a:p>
            <a:r>
              <a:rPr lang="en-US" dirty="0"/>
              <a:t>Legal uncertainty and lack of transparency.</a:t>
            </a:r>
          </a:p>
          <a:p>
            <a:r>
              <a:rPr lang="en-US" dirty="0"/>
              <a:t>Delayed or incomplete disclosure of decisions undermines legitimacy.</a:t>
            </a:r>
          </a:p>
          <a:p>
            <a:r>
              <a:rPr lang="en-US" b="1" dirty="0"/>
              <a:t>5. Structural Consequences for Justice System:</a:t>
            </a:r>
            <a:endParaRPr lang="en-US" dirty="0"/>
          </a:p>
          <a:p>
            <a:r>
              <a:rPr lang="en-US" dirty="0"/>
              <a:t>Increased risk of corruption and political influence.</a:t>
            </a:r>
          </a:p>
          <a:p>
            <a:r>
              <a:rPr lang="en-US" dirty="0"/>
              <a:t>Pressure on judges and prosecutors; unstable standards.</a:t>
            </a:r>
          </a:p>
          <a:p>
            <a:r>
              <a:rPr lang="en-US" dirty="0"/>
              <a:t>Criminal proceedings against KPK/KPA members highlight need for accountability.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619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268</TotalTime>
  <Words>1100</Words>
  <Application>Microsoft Office PowerPoint</Application>
  <PresentationFormat>On-screen Show (4:3)</PresentationFormat>
  <Paragraphs>126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Georgia</vt:lpstr>
      <vt:lpstr>Trebuchet MS</vt:lpstr>
      <vt:lpstr>Wingdings 2</vt:lpstr>
      <vt:lpstr>Urban</vt:lpstr>
      <vt:lpstr>Judicial Vetting and Institutional Reform in Transitional Democracies: Governance Challenges and the Case of Albania . </vt:lpstr>
      <vt:lpstr>Judicial Reform in Transitional Democracies: The Case of Albania</vt:lpstr>
      <vt:lpstr>Operational Challenges</vt:lpstr>
      <vt:lpstr>Shrinkage of Courts and Functional Gaps</vt:lpstr>
      <vt:lpstr>Case Backlogs and Delays in Judicial Processes</vt:lpstr>
      <vt:lpstr>Application of Double Standards and Concrete Cases</vt:lpstr>
      <vt:lpstr>Non-Disclosure of Decisions and Lack of Transparency</vt:lpstr>
      <vt:lpstr>Failure of Re-Evaluation Commissions: Composition &amp; Political Influence</vt:lpstr>
      <vt:lpstr>Conclusions: Consequences of the Re-Evaluation Process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“Çmuarja e provave në procesin civil” – standartet e ligjit, jurisprudencës dhe doktrinës italiane   “Iudex debet iudicare secundum alligata et probate” –  Gjyqtari duhet të gjykojë sipas fakteve të provuara.</dc:title>
  <dc:creator>era</dc:creator>
  <cp:lastModifiedBy>User</cp:lastModifiedBy>
  <cp:revision>15</cp:revision>
  <dcterms:created xsi:type="dcterms:W3CDTF">2024-11-29T17:03:09Z</dcterms:created>
  <dcterms:modified xsi:type="dcterms:W3CDTF">2026-03-19T14:12:35Z</dcterms:modified>
</cp:coreProperties>
</file>