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57_6B2D17BB.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 id="2147483849" r:id="rId2"/>
    <p:sldMasterId id="2147483816" r:id="rId3"/>
    <p:sldMasterId id="2147483783" r:id="rId4"/>
    <p:sldMasterId id="2147483829" r:id="rId5"/>
  </p:sldMasterIdLst>
  <p:notesMasterIdLst>
    <p:notesMasterId r:id="rId35"/>
  </p:notesMasterIdLst>
  <p:sldIdLst>
    <p:sldId id="263" r:id="rId6"/>
    <p:sldId id="321" r:id="rId7"/>
    <p:sldId id="328" r:id="rId8"/>
    <p:sldId id="322" r:id="rId9"/>
    <p:sldId id="329" r:id="rId10"/>
    <p:sldId id="330" r:id="rId11"/>
    <p:sldId id="332" r:id="rId12"/>
    <p:sldId id="331" r:id="rId13"/>
    <p:sldId id="336" r:id="rId14"/>
    <p:sldId id="333" r:id="rId15"/>
    <p:sldId id="334" r:id="rId16"/>
    <p:sldId id="349" r:id="rId17"/>
    <p:sldId id="335" r:id="rId18"/>
    <p:sldId id="340" r:id="rId19"/>
    <p:sldId id="342" r:id="rId20"/>
    <p:sldId id="339" r:id="rId21"/>
    <p:sldId id="352" r:id="rId22"/>
    <p:sldId id="347" r:id="rId23"/>
    <p:sldId id="338" r:id="rId24"/>
    <p:sldId id="337" r:id="rId25"/>
    <p:sldId id="351" r:id="rId26"/>
    <p:sldId id="350" r:id="rId27"/>
    <p:sldId id="341" r:id="rId28"/>
    <p:sldId id="343" r:id="rId29"/>
    <p:sldId id="345" r:id="rId30"/>
    <p:sldId id="344" r:id="rId31"/>
    <p:sldId id="346" r:id="rId32"/>
    <p:sldId id="353" r:id="rId33"/>
    <p:sldId id="323" r:id="rId34"/>
  </p:sldIdLst>
  <p:sldSz cx="12192000" cy="6858000"/>
  <p:notesSz cx="6858000" cy="9144000"/>
  <p:defaultText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EE6D4D-BF41-970F-4E65-819EEE264307}" name="Julia Oberlin" initials="JO" userId="3f4fa35cd68f0065" providerId="Windows Live"/>
  <p188:author id="{5ABA7BDD-6486-B138-8800-4D8E2D4FF595}" name="ABBOUD Soha" initials="SA" userId="S::soha.abboud@ulb.be::66398186-7546-4c65-8b94-788cc4dc58e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3B7402-124E-2F42-9D92-A43174031137}" v="198" dt="2026-03-26T11:37:54.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82" autoAdjust="0"/>
    <p:restoredTop sz="77163"/>
  </p:normalViewPr>
  <p:slideViewPr>
    <p:cSldViewPr snapToGrid="0">
      <p:cViewPr varScale="1">
        <p:scale>
          <a:sx n="79" d="100"/>
          <a:sy n="79" d="100"/>
        </p:scale>
        <p:origin x="1056" y="496"/>
      </p:cViewPr>
      <p:guideLst/>
    </p:cSldViewPr>
  </p:slideViewPr>
  <p:outlineViewPr>
    <p:cViewPr>
      <p:scale>
        <a:sx n="33" d="100"/>
        <a:sy n="33" d="100"/>
      </p:scale>
      <p:origin x="0" y="-21864"/>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ttilie Tilston" userId="307bf33d-bacf-488a-afde-dd3f43568134" providerId="ADAL" clId="{AB657173-109C-5C89-A038-AEF4340C5F3B}"/>
    <pc:docChg chg="undo custSel addSld modSld sldOrd modMainMaster">
      <pc:chgData name="Ottilie Tilston" userId="307bf33d-bacf-488a-afde-dd3f43568134" providerId="ADAL" clId="{AB657173-109C-5C89-A038-AEF4340C5F3B}" dt="2026-03-26T11:37:54.677" v="4307" actId="20577"/>
      <pc:docMkLst>
        <pc:docMk/>
      </pc:docMkLst>
      <pc:sldChg chg="addSp delSp modSp mod modNotesTx">
        <pc:chgData name="Ottilie Tilston" userId="307bf33d-bacf-488a-afde-dd3f43568134" providerId="ADAL" clId="{AB657173-109C-5C89-A038-AEF4340C5F3B}" dt="2026-03-26T08:33:43.386" v="3972" actId="1076"/>
        <pc:sldMkLst>
          <pc:docMk/>
          <pc:sldMk cId="2540507717" sldId="263"/>
        </pc:sldMkLst>
        <pc:spChg chg="mod">
          <ac:chgData name="Ottilie Tilston" userId="307bf33d-bacf-488a-afde-dd3f43568134" providerId="ADAL" clId="{AB657173-109C-5C89-A038-AEF4340C5F3B}" dt="2026-03-03T09:13:35.968" v="984" actId="1076"/>
          <ac:spMkLst>
            <pc:docMk/>
            <pc:sldMk cId="2540507717" sldId="263"/>
            <ac:spMk id="3" creationId="{726538A5-D750-B827-FFDE-1E167316C129}"/>
          </ac:spMkLst>
        </pc:spChg>
        <pc:spChg chg="add mod">
          <ac:chgData name="Ottilie Tilston" userId="307bf33d-bacf-488a-afde-dd3f43568134" providerId="ADAL" clId="{AB657173-109C-5C89-A038-AEF4340C5F3B}" dt="2026-03-03T09:13:35.968" v="984" actId="1076"/>
          <ac:spMkLst>
            <pc:docMk/>
            <pc:sldMk cId="2540507717" sldId="263"/>
            <ac:spMk id="4" creationId="{4C73109F-F35A-AA39-C826-516E8CB30FA1}"/>
          </ac:spMkLst>
        </pc:spChg>
        <pc:spChg chg="mod">
          <ac:chgData name="Ottilie Tilston" userId="307bf33d-bacf-488a-afde-dd3f43568134" providerId="ADAL" clId="{AB657173-109C-5C89-A038-AEF4340C5F3B}" dt="2026-03-03T09:13:35.968" v="984" actId="1076"/>
          <ac:spMkLst>
            <pc:docMk/>
            <pc:sldMk cId="2540507717" sldId="263"/>
            <ac:spMk id="6" creationId="{262A6D11-12D2-1A01-CC89-46554FA741B0}"/>
          </ac:spMkLst>
        </pc:spChg>
        <pc:spChg chg="mod">
          <ac:chgData name="Ottilie Tilston" userId="307bf33d-bacf-488a-afde-dd3f43568134" providerId="ADAL" clId="{AB657173-109C-5C89-A038-AEF4340C5F3B}" dt="2026-03-03T09:13:35.968" v="984" actId="1076"/>
          <ac:spMkLst>
            <pc:docMk/>
            <pc:sldMk cId="2540507717" sldId="263"/>
            <ac:spMk id="7" creationId="{DBED3049-EAC1-2FD9-2B32-E34975F9F9FD}"/>
          </ac:spMkLst>
        </pc:spChg>
        <pc:spChg chg="mod">
          <ac:chgData name="Ottilie Tilston" userId="307bf33d-bacf-488a-afde-dd3f43568134" providerId="ADAL" clId="{AB657173-109C-5C89-A038-AEF4340C5F3B}" dt="2026-03-26T08:33:43.386" v="3972" actId="1076"/>
          <ac:spMkLst>
            <pc:docMk/>
            <pc:sldMk cId="2540507717" sldId="263"/>
            <ac:spMk id="9" creationId="{B410B15B-161F-AC7D-319B-0BA941431AC4}"/>
          </ac:spMkLst>
        </pc:spChg>
        <pc:spChg chg="mod">
          <ac:chgData name="Ottilie Tilston" userId="307bf33d-bacf-488a-afde-dd3f43568134" providerId="ADAL" clId="{AB657173-109C-5C89-A038-AEF4340C5F3B}" dt="2026-03-03T09:13:35.968" v="984" actId="1076"/>
          <ac:spMkLst>
            <pc:docMk/>
            <pc:sldMk cId="2540507717" sldId="263"/>
            <ac:spMk id="12" creationId="{18CADED3-786B-4B25-BCC0-509E35345701}"/>
          </ac:spMkLst>
        </pc:spChg>
        <pc:picChg chg="mod">
          <ac:chgData name="Ottilie Tilston" userId="307bf33d-bacf-488a-afde-dd3f43568134" providerId="ADAL" clId="{AB657173-109C-5C89-A038-AEF4340C5F3B}" dt="2026-03-11T10:30:40.526" v="1952" actId="1076"/>
          <ac:picMkLst>
            <pc:docMk/>
            <pc:sldMk cId="2540507717" sldId="263"/>
            <ac:picMk id="2" creationId="{928DE61C-E21C-7471-24B5-871C3B7BB27C}"/>
          </ac:picMkLst>
        </pc:picChg>
      </pc:sldChg>
      <pc:sldChg chg="modSp mod modNotesTx">
        <pc:chgData name="Ottilie Tilston" userId="307bf33d-bacf-488a-afde-dd3f43568134" providerId="ADAL" clId="{AB657173-109C-5C89-A038-AEF4340C5F3B}" dt="2026-03-12T08:56:37.967" v="3879" actId="20577"/>
        <pc:sldMkLst>
          <pc:docMk/>
          <pc:sldMk cId="3100372573" sldId="321"/>
        </pc:sldMkLst>
        <pc:spChg chg="mod">
          <ac:chgData name="Ottilie Tilston" userId="307bf33d-bacf-488a-afde-dd3f43568134" providerId="ADAL" clId="{AB657173-109C-5C89-A038-AEF4340C5F3B}" dt="2026-03-03T09:14:41.825" v="1026" actId="20577"/>
          <ac:spMkLst>
            <pc:docMk/>
            <pc:sldMk cId="3100372573" sldId="321"/>
            <ac:spMk id="4" creationId="{C7308A4B-D8A0-9B1A-AF00-0885CE0D052C}"/>
          </ac:spMkLst>
        </pc:spChg>
      </pc:sldChg>
      <pc:sldChg chg="modNotesTx">
        <pc:chgData name="Ottilie Tilston" userId="307bf33d-bacf-488a-afde-dd3f43568134" providerId="ADAL" clId="{AB657173-109C-5C89-A038-AEF4340C5F3B}" dt="2026-03-11T10:44:37.096" v="2189" actId="20577"/>
        <pc:sldMkLst>
          <pc:docMk/>
          <pc:sldMk cId="2691532853" sldId="322"/>
        </pc:sldMkLst>
      </pc:sldChg>
      <pc:sldChg chg="modSp modAnim modNotesTx">
        <pc:chgData name="Ottilie Tilston" userId="307bf33d-bacf-488a-afde-dd3f43568134" providerId="ADAL" clId="{AB657173-109C-5C89-A038-AEF4340C5F3B}" dt="2026-03-11T10:40:20.754" v="2067" actId="20577"/>
        <pc:sldMkLst>
          <pc:docMk/>
          <pc:sldMk cId="3602869799" sldId="328"/>
        </pc:sldMkLst>
        <pc:spChg chg="mod">
          <ac:chgData name="Ottilie Tilston" userId="307bf33d-bacf-488a-afde-dd3f43568134" providerId="ADAL" clId="{AB657173-109C-5C89-A038-AEF4340C5F3B}" dt="2026-03-11T10:40:20.754" v="2067" actId="20577"/>
          <ac:spMkLst>
            <pc:docMk/>
            <pc:sldMk cId="3602869799" sldId="328"/>
            <ac:spMk id="4" creationId="{EDA362AF-4406-C6C4-DEB0-FBB216AD2AA0}"/>
          </ac:spMkLst>
        </pc:spChg>
      </pc:sldChg>
      <pc:sldChg chg="modSp mod modAnim modNotesTx">
        <pc:chgData name="Ottilie Tilston" userId="307bf33d-bacf-488a-afde-dd3f43568134" providerId="ADAL" clId="{AB657173-109C-5C89-A038-AEF4340C5F3B}" dt="2026-03-26T11:29:57.363" v="4206" actId="20577"/>
        <pc:sldMkLst>
          <pc:docMk/>
          <pc:sldMk cId="2355286326" sldId="329"/>
        </pc:sldMkLst>
        <pc:spChg chg="mod">
          <ac:chgData name="Ottilie Tilston" userId="307bf33d-bacf-488a-afde-dd3f43568134" providerId="ADAL" clId="{AB657173-109C-5C89-A038-AEF4340C5F3B}" dt="2026-03-26T11:29:57.363" v="4206" actId="20577"/>
          <ac:spMkLst>
            <pc:docMk/>
            <pc:sldMk cId="2355286326" sldId="329"/>
            <ac:spMk id="4" creationId="{197EB3FB-5CDE-EC6C-863C-52B74DF7C35B}"/>
          </ac:spMkLst>
        </pc:spChg>
      </pc:sldChg>
      <pc:sldChg chg="modSp modNotesTx">
        <pc:chgData name="Ottilie Tilston" userId="307bf33d-bacf-488a-afde-dd3f43568134" providerId="ADAL" clId="{AB657173-109C-5C89-A038-AEF4340C5F3B}" dt="2026-03-26T11:30:20.308" v="4219" actId="20577"/>
        <pc:sldMkLst>
          <pc:docMk/>
          <pc:sldMk cId="1196003305" sldId="330"/>
        </pc:sldMkLst>
        <pc:spChg chg="mod">
          <ac:chgData name="Ottilie Tilston" userId="307bf33d-bacf-488a-afde-dd3f43568134" providerId="ADAL" clId="{AB657173-109C-5C89-A038-AEF4340C5F3B}" dt="2026-03-26T11:30:20.308" v="4219" actId="20577"/>
          <ac:spMkLst>
            <pc:docMk/>
            <pc:sldMk cId="1196003305" sldId="330"/>
            <ac:spMk id="4" creationId="{47B3B611-90EF-28A2-B11D-C54621E54D30}"/>
          </ac:spMkLst>
        </pc:spChg>
      </pc:sldChg>
      <pc:sldChg chg="modNotesTx">
        <pc:chgData name="Ottilie Tilston" userId="307bf33d-bacf-488a-afde-dd3f43568134" providerId="ADAL" clId="{AB657173-109C-5C89-A038-AEF4340C5F3B}" dt="2026-03-11T11:04:24.030" v="2423" actId="20577"/>
        <pc:sldMkLst>
          <pc:docMk/>
          <pc:sldMk cId="565214241" sldId="331"/>
        </pc:sldMkLst>
      </pc:sldChg>
      <pc:sldChg chg="modSp modNotesTx">
        <pc:chgData name="Ottilie Tilston" userId="307bf33d-bacf-488a-afde-dd3f43568134" providerId="ADAL" clId="{AB657173-109C-5C89-A038-AEF4340C5F3B}" dt="2026-03-26T11:30:49.499" v="4225" actId="20577"/>
        <pc:sldMkLst>
          <pc:docMk/>
          <pc:sldMk cId="4128331419" sldId="332"/>
        </pc:sldMkLst>
        <pc:spChg chg="mod">
          <ac:chgData name="Ottilie Tilston" userId="307bf33d-bacf-488a-afde-dd3f43568134" providerId="ADAL" clId="{AB657173-109C-5C89-A038-AEF4340C5F3B}" dt="2026-03-26T11:30:49.499" v="4225" actId="20577"/>
          <ac:spMkLst>
            <pc:docMk/>
            <pc:sldMk cId="4128331419" sldId="332"/>
            <ac:spMk id="4" creationId="{6A580D10-4867-273B-DE3F-D88B8F53381A}"/>
          </ac:spMkLst>
        </pc:spChg>
      </pc:sldChg>
      <pc:sldChg chg="modSp mod modShow">
        <pc:chgData name="Ottilie Tilston" userId="307bf33d-bacf-488a-afde-dd3f43568134" providerId="ADAL" clId="{AB657173-109C-5C89-A038-AEF4340C5F3B}" dt="2026-03-26T11:26:38.032" v="4067" actId="729"/>
        <pc:sldMkLst>
          <pc:docMk/>
          <pc:sldMk cId="245021721" sldId="333"/>
        </pc:sldMkLst>
        <pc:spChg chg="mod">
          <ac:chgData name="Ottilie Tilston" userId="307bf33d-bacf-488a-afde-dd3f43568134" providerId="ADAL" clId="{AB657173-109C-5C89-A038-AEF4340C5F3B}" dt="2026-03-11T11:18:56.231" v="2484" actId="20577"/>
          <ac:spMkLst>
            <pc:docMk/>
            <pc:sldMk cId="245021721" sldId="333"/>
            <ac:spMk id="6" creationId="{A23F9C1D-9523-81F9-C727-F98F759687BA}"/>
          </ac:spMkLst>
        </pc:spChg>
      </pc:sldChg>
      <pc:sldChg chg="modNotesTx">
        <pc:chgData name="Ottilie Tilston" userId="307bf33d-bacf-488a-afde-dd3f43568134" providerId="ADAL" clId="{AB657173-109C-5C89-A038-AEF4340C5F3B}" dt="2026-03-11T11:22:09.896" v="2485" actId="20577"/>
        <pc:sldMkLst>
          <pc:docMk/>
          <pc:sldMk cId="2271809913" sldId="334"/>
        </pc:sldMkLst>
      </pc:sldChg>
      <pc:sldChg chg="modSp mod modAnim modNotesTx">
        <pc:chgData name="Ottilie Tilston" userId="307bf33d-bacf-488a-afde-dd3f43568134" providerId="ADAL" clId="{AB657173-109C-5C89-A038-AEF4340C5F3B}" dt="2026-03-26T11:37:54.677" v="4307" actId="20577"/>
        <pc:sldMkLst>
          <pc:docMk/>
          <pc:sldMk cId="956756561" sldId="335"/>
        </pc:sldMkLst>
        <pc:spChg chg="mod">
          <ac:chgData name="Ottilie Tilston" userId="307bf33d-bacf-488a-afde-dd3f43568134" providerId="ADAL" clId="{AB657173-109C-5C89-A038-AEF4340C5F3B}" dt="2026-03-26T11:37:54.677" v="4307" actId="20577"/>
          <ac:spMkLst>
            <pc:docMk/>
            <pc:sldMk cId="956756561" sldId="335"/>
            <ac:spMk id="4" creationId="{976FD203-2A84-0212-2ECA-0844FE675E5A}"/>
          </ac:spMkLst>
        </pc:spChg>
      </pc:sldChg>
      <pc:sldChg chg="modSp mod modAnim modNotesTx">
        <pc:chgData name="Ottilie Tilston" userId="307bf33d-bacf-488a-afde-dd3f43568134" providerId="ADAL" clId="{AB657173-109C-5C89-A038-AEF4340C5F3B}" dt="2026-03-26T11:33:03.771" v="4242" actId="14100"/>
        <pc:sldMkLst>
          <pc:docMk/>
          <pc:sldMk cId="2396515494" sldId="336"/>
        </pc:sldMkLst>
        <pc:spChg chg="mod">
          <ac:chgData name="Ottilie Tilston" userId="307bf33d-bacf-488a-afde-dd3f43568134" providerId="ADAL" clId="{AB657173-109C-5C89-A038-AEF4340C5F3B}" dt="2026-03-26T11:33:03.771" v="4242" actId="14100"/>
          <ac:spMkLst>
            <pc:docMk/>
            <pc:sldMk cId="2396515494" sldId="336"/>
            <ac:spMk id="4" creationId="{AC27412C-3A66-D3B3-257E-B0E7A00E0E4F}"/>
          </ac:spMkLst>
        </pc:spChg>
      </pc:sldChg>
      <pc:sldChg chg="modSp mod">
        <pc:chgData name="Ottilie Tilston" userId="307bf33d-bacf-488a-afde-dd3f43568134" providerId="ADAL" clId="{AB657173-109C-5C89-A038-AEF4340C5F3B}" dt="2026-03-26T11:19:36.958" v="4030" actId="20577"/>
        <pc:sldMkLst>
          <pc:docMk/>
          <pc:sldMk cId="1599875601" sldId="338"/>
        </pc:sldMkLst>
        <pc:spChg chg="mod">
          <ac:chgData name="Ottilie Tilston" userId="307bf33d-bacf-488a-afde-dd3f43568134" providerId="ADAL" clId="{AB657173-109C-5C89-A038-AEF4340C5F3B}" dt="2026-03-26T11:19:36.958" v="4030" actId="20577"/>
          <ac:spMkLst>
            <pc:docMk/>
            <pc:sldMk cId="1599875601" sldId="338"/>
            <ac:spMk id="4" creationId="{5911D369-F0AB-73C9-1B3F-CB9A9EA34771}"/>
          </ac:spMkLst>
        </pc:spChg>
      </pc:sldChg>
      <pc:sldChg chg="addSp delSp modSp mod">
        <pc:chgData name="Ottilie Tilston" userId="307bf33d-bacf-488a-afde-dd3f43568134" providerId="ADAL" clId="{AB657173-109C-5C89-A038-AEF4340C5F3B}" dt="2026-03-11T11:50:58.963" v="3783" actId="20577"/>
        <pc:sldMkLst>
          <pc:docMk/>
          <pc:sldMk cId="1955873257" sldId="339"/>
        </pc:sldMkLst>
        <pc:spChg chg="mod">
          <ac:chgData name="Ottilie Tilston" userId="307bf33d-bacf-488a-afde-dd3f43568134" providerId="ADAL" clId="{AB657173-109C-5C89-A038-AEF4340C5F3B}" dt="2026-03-11T09:49:34.643" v="1336" actId="20577"/>
          <ac:spMkLst>
            <pc:docMk/>
            <pc:sldMk cId="1955873257" sldId="339"/>
            <ac:spMk id="3" creationId="{1A390257-D0BC-6F22-A51F-D9C3C7116C84}"/>
          </ac:spMkLst>
        </pc:spChg>
        <pc:spChg chg="mod">
          <ac:chgData name="Ottilie Tilston" userId="307bf33d-bacf-488a-afde-dd3f43568134" providerId="ADAL" clId="{AB657173-109C-5C89-A038-AEF4340C5F3B}" dt="2026-03-11T11:50:58.963" v="3783" actId="20577"/>
          <ac:spMkLst>
            <pc:docMk/>
            <pc:sldMk cId="1955873257" sldId="339"/>
            <ac:spMk id="4" creationId="{FFF85D30-CB02-2F65-7557-56D8143D3198}"/>
          </ac:spMkLst>
        </pc:spChg>
      </pc:sldChg>
      <pc:sldChg chg="mod modShow">
        <pc:chgData name="Ottilie Tilston" userId="307bf33d-bacf-488a-afde-dd3f43568134" providerId="ADAL" clId="{AB657173-109C-5C89-A038-AEF4340C5F3B}" dt="2026-03-26T11:35:43.795" v="4243" actId="729"/>
        <pc:sldMkLst>
          <pc:docMk/>
          <pc:sldMk cId="1622360396" sldId="340"/>
        </pc:sldMkLst>
      </pc:sldChg>
      <pc:sldChg chg="ord">
        <pc:chgData name="Ottilie Tilston" userId="307bf33d-bacf-488a-afde-dd3f43568134" providerId="ADAL" clId="{AB657173-109C-5C89-A038-AEF4340C5F3B}" dt="2026-03-26T11:02:58.930" v="3983" actId="20578"/>
        <pc:sldMkLst>
          <pc:docMk/>
          <pc:sldMk cId="1293814939" sldId="341"/>
        </pc:sldMkLst>
      </pc:sldChg>
      <pc:sldChg chg="modSp mod">
        <pc:chgData name="Ottilie Tilston" userId="307bf33d-bacf-488a-afde-dd3f43568134" providerId="ADAL" clId="{AB657173-109C-5C89-A038-AEF4340C5F3B}" dt="2026-03-26T11:37:40.640" v="4294" actId="20577"/>
        <pc:sldMkLst>
          <pc:docMk/>
          <pc:sldMk cId="1134001553" sldId="342"/>
        </pc:sldMkLst>
        <pc:spChg chg="mod">
          <ac:chgData name="Ottilie Tilston" userId="307bf33d-bacf-488a-afde-dd3f43568134" providerId="ADAL" clId="{AB657173-109C-5C89-A038-AEF4340C5F3B}" dt="2026-03-26T11:37:40.640" v="4294" actId="20577"/>
          <ac:spMkLst>
            <pc:docMk/>
            <pc:sldMk cId="1134001553" sldId="342"/>
            <ac:spMk id="3" creationId="{D1336D39-25F3-1B33-93DF-F07BE65E529A}"/>
          </ac:spMkLst>
        </pc:spChg>
      </pc:sldChg>
      <pc:sldChg chg="ord">
        <pc:chgData name="Ottilie Tilston" userId="307bf33d-bacf-488a-afde-dd3f43568134" providerId="ADAL" clId="{AB657173-109C-5C89-A038-AEF4340C5F3B}" dt="2026-03-26T11:02:58.930" v="3983" actId="20578"/>
        <pc:sldMkLst>
          <pc:docMk/>
          <pc:sldMk cId="1798117307" sldId="343"/>
        </pc:sldMkLst>
      </pc:sldChg>
      <pc:sldChg chg="ord">
        <pc:chgData name="Ottilie Tilston" userId="307bf33d-bacf-488a-afde-dd3f43568134" providerId="ADAL" clId="{AB657173-109C-5C89-A038-AEF4340C5F3B}" dt="2026-03-26T11:02:58.930" v="3983" actId="20578"/>
        <pc:sldMkLst>
          <pc:docMk/>
          <pc:sldMk cId="1768866890" sldId="344"/>
        </pc:sldMkLst>
      </pc:sldChg>
      <pc:sldChg chg="ord">
        <pc:chgData name="Ottilie Tilston" userId="307bf33d-bacf-488a-afde-dd3f43568134" providerId="ADAL" clId="{AB657173-109C-5C89-A038-AEF4340C5F3B}" dt="2026-03-26T11:02:58.930" v="3983" actId="20578"/>
        <pc:sldMkLst>
          <pc:docMk/>
          <pc:sldMk cId="1753635553" sldId="345"/>
        </pc:sldMkLst>
      </pc:sldChg>
      <pc:sldChg chg="ord">
        <pc:chgData name="Ottilie Tilston" userId="307bf33d-bacf-488a-afde-dd3f43568134" providerId="ADAL" clId="{AB657173-109C-5C89-A038-AEF4340C5F3B}" dt="2026-03-26T11:02:58.930" v="3983" actId="20578"/>
        <pc:sldMkLst>
          <pc:docMk/>
          <pc:sldMk cId="398062573" sldId="346"/>
        </pc:sldMkLst>
      </pc:sldChg>
      <pc:sldChg chg="modSp mod">
        <pc:chgData name="Ottilie Tilston" userId="307bf33d-bacf-488a-afde-dd3f43568134" providerId="ADAL" clId="{AB657173-109C-5C89-A038-AEF4340C5F3B}" dt="2026-03-11T11:51:16.745" v="3784" actId="404"/>
        <pc:sldMkLst>
          <pc:docMk/>
          <pc:sldMk cId="3953533196" sldId="347"/>
        </pc:sldMkLst>
        <pc:spChg chg="mod">
          <ac:chgData name="Ottilie Tilston" userId="307bf33d-bacf-488a-afde-dd3f43568134" providerId="ADAL" clId="{AB657173-109C-5C89-A038-AEF4340C5F3B}" dt="2026-03-11T11:51:16.745" v="3784" actId="404"/>
          <ac:spMkLst>
            <pc:docMk/>
            <pc:sldMk cId="3953533196" sldId="347"/>
            <ac:spMk id="4" creationId="{9B30BCD7-3595-2D9B-DF24-83378E2915AC}"/>
          </ac:spMkLst>
        </pc:spChg>
      </pc:sldChg>
      <pc:sldChg chg="modSp mod modAnim modNotesTx">
        <pc:chgData name="Ottilie Tilston" userId="307bf33d-bacf-488a-afde-dd3f43568134" providerId="ADAL" clId="{AB657173-109C-5C89-A038-AEF4340C5F3B}" dt="2026-03-11T11:42:38.289" v="3611" actId="20577"/>
        <pc:sldMkLst>
          <pc:docMk/>
          <pc:sldMk cId="3425937844" sldId="349"/>
        </pc:sldMkLst>
        <pc:spChg chg="mod">
          <ac:chgData name="Ottilie Tilston" userId="307bf33d-bacf-488a-afde-dd3f43568134" providerId="ADAL" clId="{AB657173-109C-5C89-A038-AEF4340C5F3B}" dt="2026-03-11T11:30:40.111" v="2560" actId="20577"/>
          <ac:spMkLst>
            <pc:docMk/>
            <pc:sldMk cId="3425937844" sldId="349"/>
            <ac:spMk id="4" creationId="{6D81180F-8455-1CCC-F46F-EE82864F2FFE}"/>
          </ac:spMkLst>
        </pc:spChg>
      </pc:sldChg>
      <pc:sldChg chg="modSp add mod">
        <pc:chgData name="Ottilie Tilston" userId="307bf33d-bacf-488a-afde-dd3f43568134" providerId="ADAL" clId="{AB657173-109C-5C89-A038-AEF4340C5F3B}" dt="2026-03-26T11:20:19.043" v="4050" actId="20577"/>
        <pc:sldMkLst>
          <pc:docMk/>
          <pc:sldMk cId="1323798485" sldId="352"/>
        </pc:sldMkLst>
        <pc:spChg chg="mod">
          <ac:chgData name="Ottilie Tilston" userId="307bf33d-bacf-488a-afde-dd3f43568134" providerId="ADAL" clId="{AB657173-109C-5C89-A038-AEF4340C5F3B}" dt="2026-03-26T11:20:19.043" v="4050" actId="20577"/>
          <ac:spMkLst>
            <pc:docMk/>
            <pc:sldMk cId="1323798485" sldId="352"/>
            <ac:spMk id="3" creationId="{A814B489-D477-4A62-EBC1-8F128FB3560E}"/>
          </ac:spMkLst>
        </pc:spChg>
        <pc:spChg chg="mod">
          <ac:chgData name="Ottilie Tilston" userId="307bf33d-bacf-488a-afde-dd3f43568134" providerId="ADAL" clId="{AB657173-109C-5C89-A038-AEF4340C5F3B}" dt="2026-03-11T10:16:56.167" v="1775" actId="20577"/>
          <ac:spMkLst>
            <pc:docMk/>
            <pc:sldMk cId="1323798485" sldId="352"/>
            <ac:spMk id="4" creationId="{0FCE00F0-2F41-061D-F7AD-F909AAAAE114}"/>
          </ac:spMkLst>
        </pc:spChg>
      </pc:sldChg>
      <pc:sldChg chg="addSp delSp modSp new mod ord modClrScheme chgLayout">
        <pc:chgData name="Ottilie Tilston" userId="307bf33d-bacf-488a-afde-dd3f43568134" providerId="ADAL" clId="{AB657173-109C-5C89-A038-AEF4340C5F3B}" dt="2026-03-11T11:14:58.839" v="2472" actId="20578"/>
        <pc:sldMkLst>
          <pc:docMk/>
          <pc:sldMk cId="1556785982" sldId="353"/>
        </pc:sldMkLst>
        <pc:spChg chg="mod ord">
          <ac:chgData name="Ottilie Tilston" userId="307bf33d-bacf-488a-afde-dd3f43568134" providerId="ADAL" clId="{AB657173-109C-5C89-A038-AEF4340C5F3B}" dt="2026-03-11T11:08:47.368" v="2425" actId="700"/>
          <ac:spMkLst>
            <pc:docMk/>
            <pc:sldMk cId="1556785982" sldId="353"/>
            <ac:spMk id="2" creationId="{9CE2A4DB-DA20-FA4E-78F8-0101549E99D1}"/>
          </ac:spMkLst>
        </pc:spChg>
        <pc:spChg chg="add mod ord">
          <ac:chgData name="Ottilie Tilston" userId="307bf33d-bacf-488a-afde-dd3f43568134" providerId="ADAL" clId="{AB657173-109C-5C89-A038-AEF4340C5F3B}" dt="2026-03-11T11:14:44.659" v="2471" actId="20577"/>
          <ac:spMkLst>
            <pc:docMk/>
            <pc:sldMk cId="1556785982" sldId="353"/>
            <ac:spMk id="4" creationId="{1D97D66F-D2D1-67C9-339F-F58920941808}"/>
          </ac:spMkLst>
        </pc:spChg>
        <pc:picChg chg="add mod ord">
          <ac:chgData name="Ottilie Tilston" userId="307bf33d-bacf-488a-afde-dd3f43568134" providerId="ADAL" clId="{AB657173-109C-5C89-A038-AEF4340C5F3B}" dt="2026-03-11T11:14:38.152" v="2447" actId="1076"/>
          <ac:picMkLst>
            <pc:docMk/>
            <pc:sldMk cId="1556785982" sldId="353"/>
            <ac:picMk id="7" creationId="{7108A5DF-AA35-4652-634E-18144A71E473}"/>
          </ac:picMkLst>
        </pc:picChg>
        <pc:picChg chg="add mod">
          <ac:chgData name="Ottilie Tilston" userId="307bf33d-bacf-488a-afde-dd3f43568134" providerId="ADAL" clId="{AB657173-109C-5C89-A038-AEF4340C5F3B}" dt="2026-03-11T11:14:16.496" v="2445" actId="14100"/>
          <ac:picMkLst>
            <pc:docMk/>
            <pc:sldMk cId="1556785982" sldId="353"/>
            <ac:picMk id="9" creationId="{014768BE-A53D-FBEC-84F1-8994BF0997F7}"/>
          </ac:picMkLst>
        </pc:picChg>
      </pc:sldChg>
      <pc:sldMasterChg chg="modSp mod modSldLayout">
        <pc:chgData name="Ottilie Tilston" userId="307bf33d-bacf-488a-afde-dd3f43568134" providerId="ADAL" clId="{AB657173-109C-5C89-A038-AEF4340C5F3B}" dt="2026-03-26T11:00:41.240" v="3976" actId="20577"/>
        <pc:sldMasterMkLst>
          <pc:docMk/>
          <pc:sldMasterMk cId="436945473" sldId="2147483803"/>
        </pc:sldMasterMkLst>
        <pc:spChg chg="mod">
          <ac:chgData name="Ottilie Tilston" userId="307bf33d-bacf-488a-afde-dd3f43568134" providerId="ADAL" clId="{AB657173-109C-5C89-A038-AEF4340C5F3B}" dt="2026-03-26T11:00:41.240" v="3976" actId="20577"/>
          <ac:spMkLst>
            <pc:docMk/>
            <pc:sldMasterMk cId="436945473" sldId="2147483803"/>
            <ac:spMk id="2" creationId="{A41D4EE8-1CCD-878F-C355-F9B43BB86687}"/>
          </ac:spMkLst>
        </pc:spChg>
        <pc:sldLayoutChg chg="delSp mod">
          <pc:chgData name="Ottilie Tilston" userId="307bf33d-bacf-488a-afde-dd3f43568134" providerId="ADAL" clId="{AB657173-109C-5C89-A038-AEF4340C5F3B}" dt="2026-03-03T09:13:57.956" v="988" actId="478"/>
          <pc:sldLayoutMkLst>
            <pc:docMk/>
            <pc:sldMasterMk cId="436945473" sldId="2147483803"/>
            <pc:sldLayoutMk cId="3058247531" sldId="2147483810"/>
          </pc:sldLayoutMkLst>
        </pc:sldLayoutChg>
        <pc:sldLayoutChg chg="addSp delSp modSp mod">
          <pc:chgData name="Ottilie Tilston" userId="307bf33d-bacf-488a-afde-dd3f43568134" providerId="ADAL" clId="{AB657173-109C-5C89-A038-AEF4340C5F3B}" dt="2026-03-03T09:13:55.210" v="987" actId="478"/>
          <pc:sldLayoutMkLst>
            <pc:docMk/>
            <pc:sldMasterMk cId="436945473" sldId="2147483803"/>
            <pc:sldLayoutMk cId="4018200079" sldId="2147483811"/>
          </pc:sldLayoutMkLst>
          <pc:spChg chg="add mod">
            <ac:chgData name="Ottilie Tilston" userId="307bf33d-bacf-488a-afde-dd3f43568134" providerId="ADAL" clId="{AB657173-109C-5C89-A038-AEF4340C5F3B}" dt="2026-03-03T09:12:42.255" v="976"/>
            <ac:spMkLst>
              <pc:docMk/>
              <pc:sldMasterMk cId="436945473" sldId="2147483803"/>
              <pc:sldLayoutMk cId="4018200079" sldId="2147483811"/>
              <ac:spMk id="3" creationId="{1C91DFEA-F118-5335-EE59-B296777B00AE}"/>
            </ac:spMkLst>
          </pc:spChg>
          <pc:spChg chg="add mod">
            <ac:chgData name="Ottilie Tilston" userId="307bf33d-bacf-488a-afde-dd3f43568134" providerId="ADAL" clId="{AB657173-109C-5C89-A038-AEF4340C5F3B}" dt="2026-03-03T09:12:42.255" v="976"/>
            <ac:spMkLst>
              <pc:docMk/>
              <pc:sldMasterMk cId="436945473" sldId="2147483803"/>
              <pc:sldLayoutMk cId="4018200079" sldId="2147483811"/>
              <ac:spMk id="4" creationId="{3DE868EA-6B87-55A6-5A49-C873ECC62DD2}"/>
            </ac:spMkLst>
          </pc:spChg>
          <pc:spChg chg="add mod">
            <ac:chgData name="Ottilie Tilston" userId="307bf33d-bacf-488a-afde-dd3f43568134" providerId="ADAL" clId="{AB657173-109C-5C89-A038-AEF4340C5F3B}" dt="2026-03-03T09:12:42.255" v="976"/>
            <ac:spMkLst>
              <pc:docMk/>
              <pc:sldMasterMk cId="436945473" sldId="2147483803"/>
              <pc:sldLayoutMk cId="4018200079" sldId="2147483811"/>
              <ac:spMk id="5" creationId="{06D9BA66-ADD9-4DB0-A364-C800B2AA8F8F}"/>
            </ac:spMkLst>
          </pc:spChg>
        </pc:sldLayoutChg>
      </pc:sldMasterChg>
      <pc:sldMasterChg chg="modSp mod">
        <pc:chgData name="Ottilie Tilston" userId="307bf33d-bacf-488a-afde-dd3f43568134" providerId="ADAL" clId="{AB657173-109C-5C89-A038-AEF4340C5F3B}" dt="2026-03-26T11:01:25.860" v="3982" actId="20577"/>
        <pc:sldMasterMkLst>
          <pc:docMk/>
          <pc:sldMasterMk cId="1001553184" sldId="2147483849"/>
        </pc:sldMasterMkLst>
        <pc:spChg chg="mod">
          <ac:chgData name="Ottilie Tilston" userId="307bf33d-bacf-488a-afde-dd3f43568134" providerId="ADAL" clId="{AB657173-109C-5C89-A038-AEF4340C5F3B}" dt="2026-03-26T11:01:25.860" v="3982" actId="20577"/>
          <ac:spMkLst>
            <pc:docMk/>
            <pc:sldMasterMk cId="1001553184" sldId="2147483849"/>
            <ac:spMk id="12" creationId="{E46811F5-23FC-B61E-BBC2-C07D8E29737A}"/>
          </ac:spMkLst>
        </pc:spChg>
      </pc:sldMasterChg>
    </pc:docChg>
  </pc:docChgLst>
</pc:chgInfo>
</file>

<file path=ppt/comments/modernComment_157_6B2D17BB.xml><?xml version="1.0" encoding="utf-8"?>
<p188:cmLst xmlns:a="http://schemas.openxmlformats.org/drawingml/2006/main" xmlns:r="http://schemas.openxmlformats.org/officeDocument/2006/relationships" xmlns:p188="http://schemas.microsoft.com/office/powerpoint/2018/8/main">
  <p188:cm id="{524D1291-2CFA-A446-A278-08D38679737A}" authorId="{E2EE6D4D-BF41-970F-4E65-819EEE264307}" created="2025-11-26T14:28:15.264">
    <ac:txMkLst xmlns:ac="http://schemas.microsoft.com/office/drawing/2013/main/command">
      <pc:docMk xmlns:pc="http://schemas.microsoft.com/office/powerpoint/2013/main/command"/>
      <pc:sldMk xmlns:pc="http://schemas.microsoft.com/office/powerpoint/2013/main/command" cId="1798117307" sldId="343"/>
      <ac:spMk id="3" creationId="{EDDF7B5D-EED7-692B-1DD1-85E9A1B2FE91}"/>
      <ac:txMk cp="0" len="33">
        <ac:context len="34" hash="2687548108"/>
      </ac:txMk>
    </ac:txMkLst>
    <p188:pos x="8536041" y="724234"/>
    <p188:txBody>
      <a:bodyPr/>
      <a:lstStyle/>
      <a:p>
        <a:r>
          <a:rPr lang="fr-FR"/>
          <a:t>Based on our model, I believed that we were dropping subjective status and focusing on perceived discrimination (in combination with objective membership to an advantaged or disadvantaged group)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3485C-60A8-4EA3-BA2B-E935D2B432F0}" type="datetimeFigureOut">
              <a:rPr lang="fr-CH" smtClean="0"/>
              <a:t>26.03.26</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C1227-8C82-4359-AC1C-10EA480FF9F7}" type="slidenum">
              <a:rPr lang="fr-CH" smtClean="0"/>
              <a:t>‹#›</a:t>
            </a:fld>
            <a:endParaRPr lang="fr-CH"/>
          </a:p>
        </p:txBody>
      </p:sp>
    </p:spTree>
    <p:extLst>
      <p:ext uri="{BB962C8B-B14F-4D97-AF65-F5344CB8AC3E}">
        <p14:creationId xmlns:p14="http://schemas.microsoft.com/office/powerpoint/2010/main" val="113604996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applewebdata://FA7B6B76-0BA0-41DF-A94E-CB7B692C14C4/#_ftn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applewebdata://FA7B6B76-0BA0-41DF-A94E-CB7B692C14C4/#_ftn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applewebdata://FA7B6B76-0BA0-41DF-A94E-CB7B692C14C4/#_ftn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applewebdata://FA7B6B76-0BA0-41DF-A94E-CB7B692C14C4/#_ftn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Project in collaboration with two discrimination scholars at ULB </a:t>
            </a:r>
          </a:p>
          <a:p>
            <a:fld id="{4D5E9152-94F0-A54C-816B-93AA1B3665BF}" type="datetime1">
              <a:rPr lang="de-CH"/>
              <a:t>26.03.26</a:t>
            </a:fld>
            <a:endParaRPr lang="en-GB"/>
          </a:p>
          <a:p>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1</a:t>
            </a:fld>
            <a:endParaRPr lang="fr-CH"/>
          </a:p>
        </p:txBody>
      </p:sp>
    </p:spTree>
    <p:extLst>
      <p:ext uri="{BB962C8B-B14F-4D97-AF65-F5344CB8AC3E}">
        <p14:creationId xmlns:p14="http://schemas.microsoft.com/office/powerpoint/2010/main" val="3370231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F5211-B1D9-C88B-3AC0-6EF678864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D777F-2D84-85B3-E1D3-CFDCC700E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081C3-0823-6336-4DF5-89444AF05260}"/>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solidFill>
                  <a:prstClr val="black"/>
                </a:solidFill>
                <a:latin typeface="Unil Sans"/>
              </a:rPr>
              <a:t>Other theoretical background here, important to mention...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Unil San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solidFill>
                  <a:prstClr val="black"/>
                </a:solidFill>
                <a:latin typeface="Unil Sans"/>
              </a:rPr>
              <a:t>Robust - Believe that they deserve more benefits, expect to be treated accordingly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Unil Sans"/>
            </a:endParaRPr>
          </a:p>
          <a:p>
            <a:pPr marL="0" indent="0">
              <a:buNone/>
            </a:pPr>
            <a:r>
              <a:rPr lang="fr-CH" sz="1100" dirty="0" err="1">
                <a:solidFill>
                  <a:schemeClr val="bg2"/>
                </a:solidFill>
              </a:rPr>
              <a:t>Feel</a:t>
            </a:r>
            <a:r>
              <a:rPr lang="fr-CH" sz="1100" dirty="0">
                <a:solidFill>
                  <a:schemeClr val="bg2"/>
                </a:solidFill>
              </a:rPr>
              <a:t> </a:t>
            </a:r>
            <a:r>
              <a:rPr lang="fr-CH" sz="1100" dirty="0" err="1">
                <a:solidFill>
                  <a:schemeClr val="bg2"/>
                </a:solidFill>
              </a:rPr>
              <a:t>entitled</a:t>
            </a:r>
            <a:r>
              <a:rPr lang="fr-CH" sz="1100" dirty="0">
                <a:solidFill>
                  <a:schemeClr val="bg2"/>
                </a:solidFill>
              </a:rPr>
              <a:t> to </a:t>
            </a:r>
            <a:r>
              <a:rPr lang="fr-CH" sz="1100" dirty="0" err="1">
                <a:solidFill>
                  <a:schemeClr val="bg2"/>
                </a:solidFill>
              </a:rPr>
              <a:t>things</a:t>
            </a:r>
            <a:r>
              <a:rPr lang="fr-CH" sz="1100" dirty="0">
                <a:solidFill>
                  <a:schemeClr val="bg2"/>
                </a:solidFill>
              </a:rPr>
              <a:t> </a:t>
            </a:r>
            <a:r>
              <a:rPr lang="fr-CH" sz="1100" dirty="0" err="1">
                <a:solidFill>
                  <a:schemeClr val="bg2"/>
                </a:solidFill>
              </a:rPr>
              <a:t>they</a:t>
            </a:r>
            <a:r>
              <a:rPr lang="fr-CH" sz="1100" dirty="0">
                <a:solidFill>
                  <a:schemeClr val="bg2"/>
                </a:solidFill>
              </a:rPr>
              <a:t> </a:t>
            </a:r>
            <a:r>
              <a:rPr lang="fr-CH" sz="1100" dirty="0" err="1">
                <a:solidFill>
                  <a:schemeClr val="bg2"/>
                </a:solidFill>
              </a:rPr>
              <a:t>take</a:t>
            </a:r>
            <a:r>
              <a:rPr lang="fr-CH" sz="1100" dirty="0">
                <a:solidFill>
                  <a:schemeClr val="bg2"/>
                </a:solidFill>
              </a:rPr>
              <a:t> for </a:t>
            </a:r>
            <a:r>
              <a:rPr lang="fr-CH" sz="1100" dirty="0" err="1">
                <a:solidFill>
                  <a:schemeClr val="bg2"/>
                </a:solidFill>
              </a:rPr>
              <a:t>granted</a:t>
            </a:r>
            <a:r>
              <a:rPr lang="fr-CH" sz="1100" dirty="0">
                <a:solidFill>
                  <a:schemeClr val="bg2"/>
                </a:solidFill>
              </a:rPr>
              <a:t> </a:t>
            </a:r>
            <a:r>
              <a:rPr lang="fr-CH" sz="1100" dirty="0" err="1">
                <a:solidFill>
                  <a:schemeClr val="bg2"/>
                </a:solidFill>
              </a:rPr>
              <a:t>such</a:t>
            </a:r>
            <a:r>
              <a:rPr lang="fr-CH" sz="1100" dirty="0">
                <a:solidFill>
                  <a:schemeClr val="bg2"/>
                </a:solidFill>
              </a:rPr>
              <a:t> as:</a:t>
            </a:r>
          </a:p>
          <a:p>
            <a:pPr marL="0" indent="0">
              <a:buNone/>
            </a:pPr>
            <a:r>
              <a:rPr lang="fr-CH" sz="1100" dirty="0">
                <a:solidFill>
                  <a:schemeClr val="bg2"/>
                </a:solidFill>
              </a:rPr>
              <a:t>	</a:t>
            </a:r>
            <a:r>
              <a:rPr lang="fr-CH" sz="1100" dirty="0">
                <a:solidFill>
                  <a:schemeClr val="bg2"/>
                </a:solidFill>
                <a:sym typeface="Wingdings" pitchFamily="2" charset="2"/>
              </a:rPr>
              <a:t> </a:t>
            </a:r>
            <a:r>
              <a:rPr lang="fr-CH" sz="1100" dirty="0" err="1">
                <a:solidFill>
                  <a:schemeClr val="bg2"/>
                </a:solidFill>
              </a:rPr>
              <a:t>Visibility</a:t>
            </a:r>
            <a:r>
              <a:rPr lang="fr-CH" sz="1100" dirty="0">
                <a:solidFill>
                  <a:schemeClr val="bg2"/>
                </a:solidFill>
              </a:rPr>
              <a:t>, </a:t>
            </a:r>
            <a:r>
              <a:rPr lang="fr-CH" sz="1100" dirty="0" err="1">
                <a:solidFill>
                  <a:schemeClr val="bg2"/>
                </a:solidFill>
              </a:rPr>
              <a:t>sense</a:t>
            </a:r>
            <a:r>
              <a:rPr lang="fr-CH" sz="1100" dirty="0">
                <a:solidFill>
                  <a:schemeClr val="bg2"/>
                </a:solidFill>
              </a:rPr>
              <a:t> of </a:t>
            </a:r>
            <a:r>
              <a:rPr lang="fr-CH" sz="1100" dirty="0" err="1">
                <a:solidFill>
                  <a:schemeClr val="bg2"/>
                </a:solidFill>
              </a:rPr>
              <a:t>belonging</a:t>
            </a:r>
            <a:r>
              <a:rPr lang="fr-CH" sz="1100" dirty="0">
                <a:solidFill>
                  <a:schemeClr val="bg2"/>
                </a:solidFill>
              </a:rPr>
              <a:t>, </a:t>
            </a:r>
            <a:r>
              <a:rPr lang="fr-CH" sz="1100" dirty="0" err="1">
                <a:solidFill>
                  <a:schemeClr val="bg2"/>
                </a:solidFill>
              </a:rPr>
              <a:t>freedom</a:t>
            </a:r>
            <a:r>
              <a:rPr lang="fr-CH" sz="1100" dirty="0">
                <a:solidFill>
                  <a:schemeClr val="bg2"/>
                </a:solidFill>
              </a:rPr>
              <a:t> of </a:t>
            </a:r>
            <a:r>
              <a:rPr lang="fr-CH" sz="1100" dirty="0" err="1">
                <a:solidFill>
                  <a:schemeClr val="bg2"/>
                </a:solidFill>
              </a:rPr>
              <a:t>movement</a:t>
            </a:r>
            <a:r>
              <a:rPr lang="fr-CH" sz="1100" dirty="0">
                <a:solidFill>
                  <a:schemeClr val="bg2"/>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Unil San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Unil San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solidFill>
                  <a:prstClr val="black"/>
                </a:solidFill>
                <a:latin typeface="Unil Sans"/>
              </a:rPr>
              <a:t>- There must be a reason why I am in the business line * I deserve</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solidFill>
                  <a:prstClr val="black"/>
                </a:solidFill>
                <a:latin typeface="Unil Sans"/>
              </a:rPr>
              <a:t>- Asked to step out of the business line - discrimination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Unil San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solidFill>
                  <a:prstClr val="black"/>
                </a:solidFill>
                <a:latin typeface="Unil Sans"/>
              </a:rPr>
              <a:t>Makes advantaged groups more sensitive to discrimination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Unil San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a:solidFill>
                  <a:schemeClr val="bg2"/>
                </a:solidFill>
              </a:rPr>
              <a:t>I </a:t>
            </a:r>
            <a:r>
              <a:rPr lang="fr-CH" sz="1100" dirty="0" err="1">
                <a:solidFill>
                  <a:schemeClr val="bg2"/>
                </a:solidFill>
              </a:rPr>
              <a:t>am</a:t>
            </a:r>
            <a:r>
              <a:rPr lang="fr-CH" sz="1100" dirty="0">
                <a:solidFill>
                  <a:schemeClr val="bg2"/>
                </a:solidFill>
              </a:rPr>
              <a:t> a </a:t>
            </a:r>
            <a:r>
              <a:rPr lang="fr-CH" sz="1100" dirty="0" err="1">
                <a:solidFill>
                  <a:schemeClr val="bg2"/>
                </a:solidFill>
              </a:rPr>
              <a:t>victim</a:t>
            </a:r>
            <a:r>
              <a:rPr lang="fr-CH" sz="1100" dirty="0">
                <a:solidFill>
                  <a:schemeClr val="bg2"/>
                </a:solidFill>
              </a:rPr>
              <a:t> </a:t>
            </a:r>
            <a:r>
              <a:rPr lang="fr-CH" sz="1100" dirty="0" err="1">
                <a:solidFill>
                  <a:schemeClr val="bg2"/>
                </a:solidFill>
              </a:rPr>
              <a:t>too</a:t>
            </a:r>
            <a:endParaRPr lang="fr-CH" sz="1100" dirty="0">
              <a:solidFill>
                <a:schemeClr val="bg2"/>
              </a:solidFill>
            </a:endParaRPr>
          </a:p>
          <a:p>
            <a:pPr marL="0" indent="0">
              <a:buNone/>
            </a:pPr>
            <a:endParaRPr lang="fr-CH" sz="1100" dirty="0">
              <a:solidFill>
                <a:schemeClr val="bg2"/>
              </a:solidFill>
            </a:endParaRPr>
          </a:p>
          <a:p>
            <a:pPr marL="0" indent="0">
              <a:buNone/>
            </a:pPr>
            <a:endParaRPr lang="fr-CH" sz="1100" dirty="0">
              <a:solidFill>
                <a:schemeClr val="bg2"/>
              </a:solidFill>
            </a:endParaRPr>
          </a:p>
          <a:p>
            <a:pPr marL="0" indent="0">
              <a:buNone/>
            </a:pPr>
            <a:endParaRPr lang="fr-CH" sz="1100" dirty="0">
              <a:solidFill>
                <a:schemeClr val="bg2"/>
              </a:solidFill>
            </a:endParaRPr>
          </a:p>
          <a:p>
            <a:pPr marL="0" indent="0">
              <a:buNone/>
            </a:pPr>
            <a:r>
              <a:rPr lang="fr-CH" sz="1100" dirty="0">
                <a:solidFill>
                  <a:schemeClr val="bg2"/>
                </a:solidFill>
              </a:rPr>
              <a:t> can </a:t>
            </a:r>
            <a:r>
              <a:rPr lang="fr-CH" sz="1100" dirty="0" err="1">
                <a:solidFill>
                  <a:schemeClr val="bg2"/>
                </a:solidFill>
              </a:rPr>
              <a:t>include</a:t>
            </a:r>
            <a:r>
              <a:rPr lang="fr-CH" sz="1100" dirty="0">
                <a:solidFill>
                  <a:schemeClr val="bg2"/>
                </a:solidFill>
              </a:rPr>
              <a:t> self-</a:t>
            </a:r>
            <a:r>
              <a:rPr lang="fr-CH" sz="1100" dirty="0" err="1">
                <a:solidFill>
                  <a:schemeClr val="bg2"/>
                </a:solidFill>
              </a:rPr>
              <a:t>worth</a:t>
            </a:r>
            <a:r>
              <a:rPr lang="fr-CH" sz="1100" dirty="0">
                <a:solidFill>
                  <a:schemeClr val="bg2"/>
                </a:solidFill>
              </a:rPr>
              <a:t>, </a:t>
            </a:r>
            <a:r>
              <a:rPr lang="fr-CH" sz="1100" dirty="0" err="1">
                <a:solidFill>
                  <a:schemeClr val="bg2"/>
                </a:solidFill>
              </a:rPr>
              <a:t>visibility</a:t>
            </a:r>
            <a:r>
              <a:rPr lang="fr-CH" sz="1100" dirty="0">
                <a:solidFill>
                  <a:schemeClr val="bg2"/>
                </a:solidFill>
              </a:rPr>
              <a:t>, positive expectations, </a:t>
            </a:r>
            <a:r>
              <a:rPr lang="fr-CH" sz="1100" dirty="0" err="1">
                <a:solidFill>
                  <a:schemeClr val="bg2"/>
                </a:solidFill>
              </a:rPr>
              <a:t>psychological</a:t>
            </a:r>
            <a:r>
              <a:rPr lang="fr-CH" sz="1100" dirty="0">
                <a:solidFill>
                  <a:schemeClr val="bg2"/>
                </a:solidFill>
              </a:rPr>
              <a:t> </a:t>
            </a:r>
            <a:r>
              <a:rPr lang="fr-CH" sz="1100" dirty="0" err="1">
                <a:solidFill>
                  <a:schemeClr val="bg2"/>
                </a:solidFill>
              </a:rPr>
              <a:t>freedom</a:t>
            </a:r>
            <a:r>
              <a:rPr lang="fr-CH" sz="1100" dirty="0">
                <a:solidFill>
                  <a:schemeClr val="bg2"/>
                </a:solidFill>
              </a:rPr>
              <a:t> </a:t>
            </a:r>
            <a:r>
              <a:rPr lang="fr-CH" sz="1100" dirty="0" err="1">
                <a:solidFill>
                  <a:schemeClr val="bg2"/>
                </a:solidFill>
              </a:rPr>
              <a:t>from</a:t>
            </a:r>
            <a:r>
              <a:rPr lang="fr-CH" sz="1100" dirty="0">
                <a:solidFill>
                  <a:schemeClr val="bg2"/>
                </a:solidFill>
              </a:rPr>
              <a:t> the </a:t>
            </a:r>
            <a:r>
              <a:rPr lang="fr-CH" sz="1100" dirty="0" err="1">
                <a:solidFill>
                  <a:schemeClr val="bg2"/>
                </a:solidFill>
              </a:rPr>
              <a:t>tether</a:t>
            </a:r>
            <a:r>
              <a:rPr lang="fr-CH" sz="1100" dirty="0">
                <a:solidFill>
                  <a:schemeClr val="bg2"/>
                </a:solidFill>
              </a:rPr>
              <a:t> of race, </a:t>
            </a:r>
            <a:r>
              <a:rPr lang="fr-CH" sz="1100" dirty="0" err="1">
                <a:solidFill>
                  <a:schemeClr val="bg2"/>
                </a:solidFill>
              </a:rPr>
              <a:t>freedom</a:t>
            </a:r>
            <a:r>
              <a:rPr lang="fr-CH" sz="1100" dirty="0">
                <a:solidFill>
                  <a:schemeClr val="bg2"/>
                </a:solidFill>
              </a:rPr>
              <a:t> of </a:t>
            </a:r>
            <a:r>
              <a:rPr lang="fr-CH" sz="1100" dirty="0" err="1">
                <a:solidFill>
                  <a:schemeClr val="bg2"/>
                </a:solidFill>
              </a:rPr>
              <a:t>movement</a:t>
            </a:r>
            <a:r>
              <a:rPr lang="fr-CH" sz="1100" dirty="0">
                <a:solidFill>
                  <a:schemeClr val="bg2"/>
                </a:solidFill>
              </a:rPr>
              <a:t>, </a:t>
            </a:r>
            <a:r>
              <a:rPr lang="fr-CH" sz="1100" dirty="0" err="1">
                <a:solidFill>
                  <a:schemeClr val="bg2"/>
                </a:solidFill>
              </a:rPr>
              <a:t>sense</a:t>
            </a:r>
            <a:r>
              <a:rPr lang="fr-CH" sz="1100" dirty="0">
                <a:solidFill>
                  <a:schemeClr val="bg2"/>
                </a:solidFill>
              </a:rPr>
              <a:t> of </a:t>
            </a:r>
            <a:r>
              <a:rPr lang="fr-CH" sz="1100" dirty="0" err="1">
                <a:solidFill>
                  <a:schemeClr val="bg2"/>
                </a:solidFill>
              </a:rPr>
              <a:t>belonging</a:t>
            </a:r>
            <a:r>
              <a:rPr lang="fr-CH" sz="1100" dirty="0">
                <a:solidFill>
                  <a:schemeClr val="bg2"/>
                </a:solidFill>
              </a:rPr>
              <a:t> &amp; </a:t>
            </a:r>
            <a:r>
              <a:rPr lang="fr-CH" sz="1100" dirty="0" err="1">
                <a:solidFill>
                  <a:schemeClr val="bg2"/>
                </a:solidFill>
              </a:rPr>
              <a:t>sense</a:t>
            </a:r>
            <a:r>
              <a:rPr lang="fr-CH" sz="1100" dirty="0">
                <a:solidFill>
                  <a:schemeClr val="bg2"/>
                </a:solidFill>
              </a:rPr>
              <a:t> of </a:t>
            </a:r>
            <a:r>
              <a:rPr lang="fr-CH" sz="1100" dirty="0" err="1">
                <a:solidFill>
                  <a:schemeClr val="bg2"/>
                </a:solidFill>
              </a:rPr>
              <a:t>entitlement</a:t>
            </a:r>
            <a:r>
              <a:rPr lang="fr-CH" sz="1100" dirty="0">
                <a:solidFill>
                  <a:schemeClr val="bg2"/>
                </a:solidFill>
              </a:rPr>
              <a:t> </a:t>
            </a:r>
          </a:p>
        </p:txBody>
      </p:sp>
      <p:sp>
        <p:nvSpPr>
          <p:cNvPr id="4" name="Slide Number Placeholder 3">
            <a:extLst>
              <a:ext uri="{FF2B5EF4-FFF2-40B4-BE49-F238E27FC236}">
                <a16:creationId xmlns:a16="http://schemas.microsoft.com/office/drawing/2014/main" id="{A6AC4267-6D35-8B27-E209-412875556D3C}"/>
              </a:ext>
            </a:extLst>
          </p:cNvPr>
          <p:cNvSpPr>
            <a:spLocks noGrp="1"/>
          </p:cNvSpPr>
          <p:nvPr>
            <p:ph type="sldNum" sz="quarter" idx="5"/>
          </p:nvPr>
        </p:nvSpPr>
        <p:spPr/>
        <p:txBody>
          <a:bodyPr/>
          <a:lstStyle/>
          <a:p>
            <a:fld id="{507C1227-8C82-4359-AC1C-10EA480FF9F7}" type="slidenum">
              <a:rPr lang="fr-CH" smtClean="0"/>
              <a:t>10</a:t>
            </a:fld>
            <a:endParaRPr lang="fr-CH"/>
          </a:p>
        </p:txBody>
      </p:sp>
    </p:spTree>
    <p:extLst>
      <p:ext uri="{BB962C8B-B14F-4D97-AF65-F5344CB8AC3E}">
        <p14:creationId xmlns:p14="http://schemas.microsoft.com/office/powerpoint/2010/main" val="301268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000F-4BFC-AC5F-C022-D0A7B0059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556DA-2CAF-4B08-7997-CB061A38A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54305-366A-8E88-D943-C54E6837D4EA}"/>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sym typeface="Wingdings" pitchFamily="2" charset="2"/>
              </a:rPr>
              <a:t> </a:t>
            </a:r>
            <a:r>
              <a:rPr lang="en-GB" sz="1100" dirty="0"/>
              <a:t>We therefore propose that the attitudes and behaviour an individual shows in response to a diversity statement is moderated by perceived discrimination levels and whether one belongs to an advantaged or disadvantaged group.</a:t>
            </a:r>
            <a:endParaRPr lang="en-GB" sz="105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p:txBody>
      </p:sp>
      <p:sp>
        <p:nvSpPr>
          <p:cNvPr id="4" name="Slide Number Placeholder 3">
            <a:extLst>
              <a:ext uri="{FF2B5EF4-FFF2-40B4-BE49-F238E27FC236}">
                <a16:creationId xmlns:a16="http://schemas.microsoft.com/office/drawing/2014/main" id="{17D6AF87-CFF9-C82E-CEB3-7BD8E4201C9F}"/>
              </a:ext>
            </a:extLst>
          </p:cNvPr>
          <p:cNvSpPr>
            <a:spLocks noGrp="1"/>
          </p:cNvSpPr>
          <p:nvPr>
            <p:ph type="sldNum" sz="quarter" idx="5"/>
          </p:nvPr>
        </p:nvSpPr>
        <p:spPr/>
        <p:txBody>
          <a:bodyPr/>
          <a:lstStyle/>
          <a:p>
            <a:fld id="{507C1227-8C82-4359-AC1C-10EA480FF9F7}" type="slidenum">
              <a:rPr lang="fr-CH" smtClean="0"/>
              <a:t>11</a:t>
            </a:fld>
            <a:endParaRPr lang="fr-CH"/>
          </a:p>
        </p:txBody>
      </p:sp>
    </p:spTree>
    <p:extLst>
      <p:ext uri="{BB962C8B-B14F-4D97-AF65-F5344CB8AC3E}">
        <p14:creationId xmlns:p14="http://schemas.microsoft.com/office/powerpoint/2010/main" val="324928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1570-23F0-2939-CFF1-ED2BB3697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E14B4-FC1F-F1B2-83FD-D10CC2E27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AA071-39EF-978E-D6B2-A9F0960127D5}"/>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100" strike="noStrike">
                <a:highlight>
                  <a:srgbClr val="FFFF00"/>
                </a:highlight>
                <a:sym typeface="Wingdings" pitchFamily="2" charset="2"/>
              </a:rPr>
              <a:t>In other words:  </a:t>
            </a: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100" strike="noStrike">
                <a:highlight>
                  <a:srgbClr val="FFFF00"/>
                </a:highlight>
                <a:sym typeface="Wingdings" pitchFamily="2" charset="2"/>
              </a:rPr>
              <a:t>H1, minorities will react more positively to the diversity statement than non-minorities. </a:t>
            </a: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no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100" strike="noStrike">
                <a:highlight>
                  <a:srgbClr val="FFFF00"/>
                </a:highlight>
                <a:sym typeface="Wingdings" pitchFamily="2" charset="2"/>
              </a:rPr>
              <a:t>H2 how an individual reacts depends on how pervasive they think the discrimination is against them</a:t>
            </a: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no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100" strike="noStrike">
                <a:highlight>
                  <a:srgbClr val="FFFF00"/>
                </a:highlight>
                <a:sym typeface="Wingdings" pitchFamily="2" charset="2"/>
              </a:rPr>
              <a:t>H3 people from the majority group who perceive high discrimination will react more negatively to the statement than those who do not think they are being discriminated against </a:t>
            </a: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no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100" strike="noStrike">
                <a:highlight>
                  <a:srgbClr val="FFFF00"/>
                </a:highlight>
                <a:sym typeface="Wingdings" pitchFamily="2" charset="2"/>
              </a:rPr>
              <a:t>H4 minority people who perceive high discrimination will react more positively to the statement than those who don’t perceive discrimination </a:t>
            </a: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no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no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no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sng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strike="sngStrike">
              <a:highlight>
                <a:srgbClr val="FFFF00"/>
              </a:highlight>
              <a:sym typeface="Wingdings" pitchFamily="2" charset="2"/>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100" strike="sngStrike">
                <a:highlight>
                  <a:srgbClr val="FFFF00"/>
                </a:highlight>
                <a:sym typeface="Wingdings" pitchFamily="2" charset="2"/>
              </a:rPr>
              <a:t>Disadvantaged group members will report discrimination that is more pervasive than advantaged group members. </a:t>
            </a:r>
          </a:p>
          <a:p>
            <a:pPr>
              <a:buFont typeface="Wingdings" pitchFamily="2" charset="2"/>
              <a:buChar char="à"/>
            </a:pPr>
            <a:endParaRPr lang="en-GB" sz="1100">
              <a:sym typeface="Wingdings" pitchFamily="2" charset="2"/>
            </a:endParaRPr>
          </a:p>
          <a:p>
            <a:pPr>
              <a:buFont typeface="Wingdings" pitchFamily="2" charset="2"/>
              <a:buChar char="à"/>
            </a:pPr>
            <a:endParaRPr lang="en-GB" sz="1100">
              <a:sym typeface="Wingdings" pitchFamily="2" charset="2"/>
            </a:endParaRPr>
          </a:p>
          <a:p>
            <a:pPr>
              <a:buFont typeface="Wingdings" pitchFamily="2" charset="2"/>
              <a:buChar char="à"/>
            </a:pPr>
            <a:endParaRPr lang="en-GB" sz="1100">
              <a:sym typeface="Wingdings" pitchFamily="2" charset="2"/>
            </a:endParaRPr>
          </a:p>
          <a:p>
            <a:pPr>
              <a:buFont typeface="Wingdings" pitchFamily="2" charset="2"/>
              <a:buChar char="à"/>
            </a:pPr>
            <a:endParaRPr lang="en-GB" sz="1100">
              <a:sym typeface="Wingdings" pitchFamily="2" charset="2"/>
            </a:endParaRPr>
          </a:p>
          <a:p>
            <a:pPr>
              <a:buFont typeface="Wingdings" pitchFamily="2" charset="2"/>
              <a:buChar char="à"/>
            </a:pPr>
            <a:r>
              <a:rPr lang="en-GB" sz="1100">
                <a:sym typeface="Wingdings" pitchFamily="2" charset="2"/>
              </a:rPr>
              <a:t>Hypothesis 1: </a:t>
            </a:r>
            <a:r>
              <a:rPr lang="en-GB" sz="1100"/>
              <a:t>Advantaged group members who perceive high discrimination will display more </a:t>
            </a:r>
            <a:r>
              <a:rPr lang="en-GB" sz="1100" b="1"/>
              <a:t>negative attitudes </a:t>
            </a:r>
            <a:r>
              <a:rPr lang="en-GB" sz="1100"/>
              <a:t>to DEI after reading the diversity statement than advantaged group members who perceive low discrimination.</a:t>
            </a:r>
            <a:r>
              <a:rPr lang="en-GB" sz="1100">
                <a:sym typeface="Wingdings" pitchFamily="2" charset="2"/>
              </a:rPr>
              <a:t> </a:t>
            </a:r>
          </a:p>
          <a:p>
            <a:pPr>
              <a:buFont typeface="Wingdings" pitchFamily="2" charset="2"/>
              <a:buChar char="à"/>
            </a:pPr>
            <a:r>
              <a:rPr lang="en-GB" sz="1100">
                <a:sym typeface="Wingdings" pitchFamily="2" charset="2"/>
              </a:rPr>
              <a:t>Hypothesis 2: Advantaged group members who perceive high discrimination will display </a:t>
            </a:r>
            <a:r>
              <a:rPr lang="en-GB" sz="1100" b="1">
                <a:sym typeface="Wingdings" pitchFamily="2" charset="2"/>
              </a:rPr>
              <a:t>less prodiversity behaviour </a:t>
            </a:r>
            <a:r>
              <a:rPr lang="en-GB" sz="1100">
                <a:sym typeface="Wingdings" pitchFamily="2" charset="2"/>
              </a:rPr>
              <a:t>after reading the diversity statement than </a:t>
            </a:r>
            <a:r>
              <a:rPr lang="en-GB" sz="1100"/>
              <a:t>advantaged group members</a:t>
            </a:r>
            <a:r>
              <a:rPr lang="en-GB" sz="1100">
                <a:sym typeface="Wingdings" pitchFamily="2" charset="2"/>
              </a:rPr>
              <a:t> who perceive low discrimination. </a:t>
            </a:r>
          </a:p>
          <a:p>
            <a:pPr>
              <a:buFont typeface="Wingdings" pitchFamily="2" charset="2"/>
              <a:buChar char="à"/>
            </a:pPr>
            <a:r>
              <a:rPr lang="en-GB" sz="1100">
                <a:sym typeface="Wingdings" pitchFamily="2" charset="2"/>
              </a:rPr>
              <a:t>Hypothesis 3: Disadvantaged group members </a:t>
            </a:r>
            <a:r>
              <a:rPr lang="en-GB" sz="1100"/>
              <a:t>who perceive high discrimination will display more </a:t>
            </a:r>
            <a:r>
              <a:rPr lang="en-GB" sz="1100" b="1"/>
              <a:t>positive attitudes </a:t>
            </a:r>
            <a:r>
              <a:rPr lang="en-GB" sz="1100"/>
              <a:t>to DEI after reading the diversity statement than disadvantaged group members who perceive low discrimination</a:t>
            </a:r>
          </a:p>
          <a:p>
            <a:pPr>
              <a:buFont typeface="Wingdings" pitchFamily="2" charset="2"/>
              <a:buChar char="à"/>
            </a:pPr>
            <a:r>
              <a:rPr lang="en-GB" sz="1100">
                <a:sym typeface="Wingdings" pitchFamily="2" charset="2"/>
              </a:rPr>
              <a:t>Hypothesis 4: Disadvantaged group members </a:t>
            </a:r>
            <a:r>
              <a:rPr lang="en-GB" sz="1100"/>
              <a:t>who perceive high discrimination will display more </a:t>
            </a:r>
            <a:r>
              <a:rPr lang="en-GB" sz="1100" b="1"/>
              <a:t>prodiversity behaviour</a:t>
            </a:r>
            <a:r>
              <a:rPr lang="en-GB" sz="1100"/>
              <a:t> after reading the diversity statement than disadvantaged group members who perceive low discrimination</a:t>
            </a:r>
            <a:endParaRPr lang="en-GB" sz="1100">
              <a:sym typeface="Wingdings" pitchFamily="2" charset="2"/>
            </a:endParaRP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7F14433E-6925-41B5-5F70-59617D30F635}"/>
              </a:ext>
            </a:extLst>
          </p:cNvPr>
          <p:cNvSpPr>
            <a:spLocks noGrp="1"/>
          </p:cNvSpPr>
          <p:nvPr>
            <p:ph type="sldNum" sz="quarter" idx="5"/>
          </p:nvPr>
        </p:nvSpPr>
        <p:spPr/>
        <p:txBody>
          <a:bodyPr/>
          <a:lstStyle/>
          <a:p>
            <a:fld id="{507C1227-8C82-4359-AC1C-10EA480FF9F7}" type="slidenum">
              <a:rPr lang="fr-CH" smtClean="0"/>
              <a:t>12</a:t>
            </a:fld>
            <a:endParaRPr lang="fr-CH"/>
          </a:p>
        </p:txBody>
      </p:sp>
    </p:spTree>
    <p:extLst>
      <p:ext uri="{BB962C8B-B14F-4D97-AF65-F5344CB8AC3E}">
        <p14:creationId xmlns:p14="http://schemas.microsoft.com/office/powerpoint/2010/main" val="229117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2ED04-E339-272D-2222-D63C683B2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D6A36-1828-EB0A-3052-0F6FF653E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9223C-3BC6-FC21-DF0B-9BBC0E7D0D8C}"/>
              </a:ext>
            </a:extLst>
          </p:cNvPr>
          <p:cNvSpPr>
            <a:spLocks noGrp="1"/>
          </p:cNvSpPr>
          <p:nvPr>
            <p:ph type="body" idx="1"/>
          </p:nvPr>
        </p:nvSpPr>
        <p:spPr/>
        <p:txBody>
          <a:bodyPr/>
          <a:lstStyle/>
          <a:p>
            <a:pPr>
              <a:buFont typeface="Wingdings" pitchFamily="2" charset="2"/>
              <a:buChar char="à"/>
            </a:pPr>
            <a:r>
              <a:rPr lang="en-GB" sz="1200" kern="1200">
                <a:solidFill>
                  <a:schemeClr val="tx1"/>
                </a:solidFill>
                <a:effectLst/>
                <a:latin typeface="+mn-lt"/>
                <a:ea typeface="+mn-ea"/>
                <a:cs typeface="+mn-cs"/>
              </a:rPr>
              <a:t>general background items (e.g. gender identity, nationality, ethnic background, year of study they are in, how often they come to campus). </a:t>
            </a:r>
          </a:p>
          <a:p>
            <a:pPr>
              <a:buFont typeface="Wingdings" pitchFamily="2" charset="2"/>
              <a:buChar char="à"/>
            </a:pPr>
            <a:endParaRPr lang="en-GB" sz="1200" kern="120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200"/>
              <a:t>REDUCTION : male / female : Majority / minority </a:t>
            </a:r>
          </a:p>
          <a:p>
            <a:pPr>
              <a:buFont typeface="Wingdings" pitchFamily="2" charset="2"/>
              <a:buChar char="à"/>
            </a:pPr>
            <a:r>
              <a:rPr lang="en-GB" sz="1200" kern="1200">
                <a:solidFill>
                  <a:schemeClr val="tx1"/>
                </a:solidFill>
                <a:effectLst/>
                <a:latin typeface="+mn-lt"/>
                <a:ea typeface="+mn-ea"/>
                <a:cs typeface="+mn-cs"/>
              </a:rPr>
              <a:t>In order to get split...</a:t>
            </a:r>
            <a:endParaRPr lang="en-GB"/>
          </a:p>
          <a:p>
            <a:pPr>
              <a:buFont typeface="Wingdings" pitchFamily="2" charset="2"/>
              <a:buChar char="à"/>
            </a:pPr>
            <a:endParaRPr lang="en-GB"/>
          </a:p>
          <a:p>
            <a:pPr>
              <a:buFont typeface="Wingdings" pitchFamily="2" charset="2"/>
              <a:buChar char="à"/>
            </a:pPr>
            <a:endParaRPr lang="en-GB"/>
          </a:p>
          <a:p>
            <a:pPr marL="0" marR="0" lvl="0" indent="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a:t>All pink items counterbalanced within the blocks as well as the blocks themselves </a:t>
            </a:r>
          </a:p>
          <a:p>
            <a:pPr>
              <a:buFont typeface="Wingdings" pitchFamily="2" charset="2"/>
              <a:buChar char="à"/>
            </a:pPr>
            <a:endParaRPr lang="en-GB"/>
          </a:p>
          <a:p>
            <a:pPr>
              <a:buFont typeface="Wingdings" pitchFamily="2" charset="2"/>
              <a:buChar char="à"/>
            </a:pPr>
            <a:r>
              <a:rPr lang="en-GB"/>
              <a:t>A lot of controls </a:t>
            </a:r>
          </a:p>
          <a:p>
            <a:pPr>
              <a:buFont typeface="Wingdings" pitchFamily="2" charset="2"/>
              <a:buChar char="à"/>
            </a:pPr>
            <a:endParaRPr lang="en-GB"/>
          </a:p>
          <a:p>
            <a:pPr>
              <a:buFont typeface="Wingdings" pitchFamily="2" charset="2"/>
              <a:buChar char="à"/>
            </a:pPr>
            <a:r>
              <a:rPr lang="en-GB"/>
              <a:t>ALSO intergroup contact</a:t>
            </a:r>
          </a:p>
          <a:p>
            <a:pPr>
              <a:buFont typeface="Wingdings" pitchFamily="2" charset="2"/>
              <a:buChar char="à"/>
            </a:pPr>
            <a:endParaRPr lang="en-GB"/>
          </a:p>
          <a:p>
            <a:pPr>
              <a:buFont typeface="Wingdings" pitchFamily="2" charset="2"/>
              <a:buChar char="à"/>
            </a:pPr>
            <a:endParaRPr lang="en-GB"/>
          </a:p>
          <a:p>
            <a:pPr>
              <a:buFont typeface="Wingdings" pitchFamily="2" charset="2"/>
              <a:buChar char="à"/>
            </a:pPr>
            <a:endParaRPr lang="en-GB"/>
          </a:p>
          <a:p>
            <a:pPr>
              <a:buFont typeface="Wingdings" pitchFamily="2" charset="2"/>
              <a:buChar char="à"/>
            </a:pPr>
            <a:endParaRPr lang="en-GB"/>
          </a:p>
          <a:p>
            <a:pPr>
              <a:buFont typeface="Wingdings" pitchFamily="2" charset="2"/>
              <a:buChar char="à"/>
            </a:pPr>
            <a:endParaRPr lang="en-GB"/>
          </a:p>
          <a:p>
            <a:pPr>
              <a:buFont typeface="Wingdings" pitchFamily="2" charset="2"/>
              <a:buChar char="à"/>
            </a:pPr>
            <a:endParaRPr lang="en-GB"/>
          </a:p>
          <a:p>
            <a:pPr>
              <a:buFont typeface="Wingdings" pitchFamily="2" charset="2"/>
              <a:buChar char="à"/>
            </a:pPr>
            <a:r>
              <a:rPr lang="en-GB"/>
              <a:t>Ingroup identification is important to perceived discrimination</a:t>
            </a:r>
          </a:p>
          <a:p>
            <a:pPr>
              <a:buFont typeface="Wingdings" pitchFamily="2" charset="2"/>
              <a:buChar char="à"/>
            </a:pPr>
            <a:endParaRPr lang="en-GB"/>
          </a:p>
          <a:p>
            <a:pPr>
              <a:buFont typeface="Wingdings" pitchFamily="2" charset="2"/>
              <a:buChar char="à"/>
            </a:pPr>
            <a:r>
              <a:rPr lang="en-GB"/>
              <a:t>Block A will contain control and mediating variables: </a:t>
            </a:r>
          </a:p>
          <a:p>
            <a:pPr lvl="1">
              <a:buFont typeface="Wingdings" pitchFamily="2" charset="2"/>
              <a:buChar char="à"/>
            </a:pPr>
            <a:r>
              <a:rPr lang="en-GB"/>
              <a:t>demographic questions</a:t>
            </a:r>
          </a:p>
          <a:p>
            <a:pPr lvl="1">
              <a:buFont typeface="Wingdings" pitchFamily="2" charset="2"/>
              <a:buChar char="à"/>
            </a:pPr>
            <a:r>
              <a:rPr lang="en-GB"/>
              <a:t>measures of perceived discrimination</a:t>
            </a:r>
          </a:p>
          <a:p>
            <a:pPr lvl="1">
              <a:buFont typeface="Wingdings" pitchFamily="2" charset="2"/>
              <a:buChar char="à"/>
            </a:pPr>
            <a:r>
              <a:rPr lang="en-GB"/>
              <a:t>perceived intergroup threat</a:t>
            </a:r>
          </a:p>
          <a:p>
            <a:pPr lvl="1">
              <a:buFont typeface="Wingdings" pitchFamily="2" charset="2"/>
              <a:buChar char="à"/>
            </a:pPr>
            <a:r>
              <a:rPr lang="en-GB"/>
              <a:t>ingroup identification </a:t>
            </a:r>
          </a:p>
          <a:p>
            <a:pPr lvl="1">
              <a:buFont typeface="Wingdings" pitchFamily="2" charset="2"/>
              <a:buChar char="à"/>
            </a:pPr>
            <a:r>
              <a:rPr lang="en-GB"/>
              <a:t>political beliefs. </a:t>
            </a:r>
          </a:p>
          <a:p>
            <a:pPr lvl="1">
              <a:buFont typeface="Wingdings" pitchFamily="2" charset="2"/>
              <a:buChar char="à"/>
            </a:pPr>
            <a:r>
              <a:rPr lang="en-GB"/>
              <a:t>Social desirability measure? </a:t>
            </a:r>
          </a:p>
          <a:p>
            <a:pPr lvl="2">
              <a:buFont typeface="Wingdings" pitchFamily="2" charset="2"/>
              <a:buChar char="à"/>
            </a:pPr>
            <a:r>
              <a:rPr lang="en-GB"/>
              <a:t>Block B will contain the main manipulation: showing participants a diversity statement or a neutral statement, and then measuring their attitudes towards diversity and inclusion, (intention to support minorities) and also their actual behaviour towards minorities (whether or not they choose to sign a petition and write an encouraging message to a real minority worker-participants will be notified that half of these messages will actually be sent). </a:t>
            </a: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52E9527E-C460-F5D3-8946-79C73C67488D}"/>
              </a:ext>
            </a:extLst>
          </p:cNvPr>
          <p:cNvSpPr>
            <a:spLocks noGrp="1"/>
          </p:cNvSpPr>
          <p:nvPr>
            <p:ph type="sldNum" sz="quarter" idx="5"/>
          </p:nvPr>
        </p:nvSpPr>
        <p:spPr/>
        <p:txBody>
          <a:bodyPr/>
          <a:lstStyle/>
          <a:p>
            <a:fld id="{507C1227-8C82-4359-AC1C-10EA480FF9F7}" type="slidenum">
              <a:rPr lang="fr-CH" smtClean="0"/>
              <a:t>13</a:t>
            </a:fld>
            <a:endParaRPr lang="fr-CH"/>
          </a:p>
        </p:txBody>
      </p:sp>
    </p:spTree>
    <p:extLst>
      <p:ext uri="{BB962C8B-B14F-4D97-AF65-F5344CB8AC3E}">
        <p14:creationId xmlns:p14="http://schemas.microsoft.com/office/powerpoint/2010/main" val="36036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70D6-6B66-A1AD-3998-3A414B4B9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A0231-2093-E7FA-4D83-004D13EC8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83B5B-6EB6-1C70-9B7B-508F415CDA59}"/>
              </a:ext>
            </a:extLst>
          </p:cNvPr>
          <p:cNvSpPr>
            <a:spLocks noGrp="1"/>
          </p:cNvSpPr>
          <p:nvPr>
            <p:ph type="body" idx="1"/>
          </p:nvPr>
        </p:nvSpPr>
        <p:spPr/>
        <p:txBody>
          <a:bodyPr/>
          <a:lstStyle/>
          <a:p>
            <a:pPr marL="0" indent="0">
              <a:buNone/>
            </a:pPr>
            <a:r>
              <a:rPr lang="fr-CH" sz="1100">
                <a:solidFill>
                  <a:schemeClr val="bg2"/>
                </a:solidFill>
              </a:rPr>
              <a:t>Here's an overview of the measures in Block A</a:t>
            </a:r>
          </a:p>
          <a:p>
            <a:pPr marL="0" indent="0">
              <a:buNone/>
            </a:pPr>
            <a:endParaRPr lang="fr-CH" sz="1100">
              <a:solidFill>
                <a:schemeClr val="bg2"/>
              </a:solidFill>
            </a:endParaRPr>
          </a:p>
          <a:p>
            <a:pPr marL="0" indent="0">
              <a:buNone/>
            </a:pPr>
            <a:r>
              <a:rPr lang="fr-CH" sz="1100">
                <a:solidFill>
                  <a:schemeClr val="bg2"/>
                </a:solidFill>
              </a:rPr>
              <a:t>Go into each of them in detail</a:t>
            </a:r>
          </a:p>
        </p:txBody>
      </p:sp>
      <p:sp>
        <p:nvSpPr>
          <p:cNvPr id="4" name="Slide Number Placeholder 3">
            <a:extLst>
              <a:ext uri="{FF2B5EF4-FFF2-40B4-BE49-F238E27FC236}">
                <a16:creationId xmlns:a16="http://schemas.microsoft.com/office/drawing/2014/main" id="{FD563527-AAA1-9B64-FEC8-F0B5D5AD3AD3}"/>
              </a:ext>
            </a:extLst>
          </p:cNvPr>
          <p:cNvSpPr>
            <a:spLocks noGrp="1"/>
          </p:cNvSpPr>
          <p:nvPr>
            <p:ph type="sldNum" sz="quarter" idx="5"/>
          </p:nvPr>
        </p:nvSpPr>
        <p:spPr/>
        <p:txBody>
          <a:bodyPr/>
          <a:lstStyle/>
          <a:p>
            <a:fld id="{507C1227-8C82-4359-AC1C-10EA480FF9F7}" type="slidenum">
              <a:rPr lang="fr-CH" smtClean="0"/>
              <a:t>14</a:t>
            </a:fld>
            <a:endParaRPr lang="fr-CH"/>
          </a:p>
        </p:txBody>
      </p:sp>
    </p:spTree>
    <p:extLst>
      <p:ext uri="{BB962C8B-B14F-4D97-AF65-F5344CB8AC3E}">
        <p14:creationId xmlns:p14="http://schemas.microsoft.com/office/powerpoint/2010/main" val="2167232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DBF5B-D5FA-D093-49D1-F34E4E925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3C06E-D55E-941F-CE02-AFC045D89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B542A-1475-3309-3EEA-62F9922676D5}"/>
              </a:ext>
            </a:extLst>
          </p:cNvPr>
          <p:cNvSpPr>
            <a:spLocks noGrp="1"/>
          </p:cNvSpPr>
          <p:nvPr>
            <p:ph type="body" idx="1"/>
          </p:nvPr>
        </p:nvSpPr>
        <p:spPr/>
        <p:txBody>
          <a:bodyPr/>
          <a:lstStyle/>
          <a:p>
            <a:pPr marL="0" indent="0">
              <a:buNone/>
            </a:pPr>
            <a:r>
              <a:rPr lang="fr-CH" sz="1100">
                <a:solidFill>
                  <a:schemeClr val="bg2"/>
                </a:solidFill>
              </a:rPr>
              <a:t>Moving onto Block B (with manipulation and dependent variables)</a:t>
            </a:r>
          </a:p>
          <a:p>
            <a:pPr marL="0" indent="0">
              <a:buNone/>
            </a:pPr>
            <a:endParaRPr lang="fr-CH" sz="1100">
              <a:solidFill>
                <a:schemeClr val="bg2"/>
              </a:solidFill>
            </a:endParaRPr>
          </a:p>
          <a:p>
            <a:pPr marL="0" indent="0">
              <a:buNone/>
            </a:pPr>
            <a:r>
              <a:rPr lang="fr-CH" sz="1100">
                <a:solidFill>
                  <a:schemeClr val="bg2"/>
                </a:solidFill>
              </a:rPr>
              <a:t>In the context of them working as a prolific worker for us</a:t>
            </a:r>
          </a:p>
          <a:p>
            <a:pPr marL="0" indent="0">
              <a:buNone/>
            </a:pPr>
            <a:endParaRPr lang="fr-CH" sz="1100">
              <a:solidFill>
                <a:schemeClr val="bg2"/>
              </a:solidFill>
            </a:endParaRPr>
          </a:p>
          <a:p>
            <a:pPr marL="0" indent="0">
              <a:buNone/>
            </a:pPr>
            <a:endParaRPr lang="fr-CH" sz="1100">
              <a:solidFill>
                <a:schemeClr val="bg2"/>
              </a:solidFill>
            </a:endParaRPr>
          </a:p>
          <a:p>
            <a:pPr marL="0" indent="0">
              <a:buNone/>
            </a:pPr>
            <a:r>
              <a:rPr lang="fr-CH" sz="1100">
                <a:solidFill>
                  <a:schemeClr val="bg2"/>
                </a:solidFill>
              </a:rPr>
              <a:t>emphasis on: </a:t>
            </a:r>
          </a:p>
          <a:p>
            <a:pPr marL="0" indent="0">
              <a:buNone/>
            </a:pPr>
            <a:r>
              <a:rPr lang="fr-CH" sz="1100">
                <a:solidFill>
                  <a:schemeClr val="bg2"/>
                </a:solidFill>
              </a:rPr>
              <a:t>diversity </a:t>
            </a:r>
          </a:p>
          <a:p>
            <a:pPr marL="0" indent="0">
              <a:buNone/>
            </a:pPr>
            <a:endParaRPr lang="fr-CH" sz="1100">
              <a:solidFill>
                <a:schemeClr val="bg2"/>
              </a:solidFill>
            </a:endParaRPr>
          </a:p>
          <a:p>
            <a:pPr marL="0" indent="0">
              <a:buNone/>
            </a:pPr>
            <a:r>
              <a:rPr lang="fr-CH" sz="1100">
                <a:solidFill>
                  <a:schemeClr val="bg2"/>
                </a:solidFill>
              </a:rPr>
              <a:t>scientific rigor</a:t>
            </a:r>
          </a:p>
          <a:p>
            <a:pPr marL="0" indent="0">
              <a:buNone/>
            </a:pPr>
            <a:endParaRPr lang="fr-CH" sz="1100">
              <a:solidFill>
                <a:schemeClr val="bg2"/>
              </a:solidFill>
            </a:endParaRPr>
          </a:p>
          <a:p>
            <a:pPr marL="0" indent="0">
              <a:buNone/>
            </a:pPr>
            <a:endParaRPr lang="fr-CH" sz="1100">
              <a:solidFill>
                <a:schemeClr val="bg2"/>
              </a:solidFill>
            </a:endParaRPr>
          </a:p>
          <a:p>
            <a:pPr marL="0" indent="0">
              <a:buNone/>
            </a:pPr>
            <a:endParaRPr lang="fr-CH" sz="1100">
              <a:solidFill>
                <a:schemeClr val="bg2"/>
              </a:solidFill>
            </a:endParaRP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C9FD1CA0-0BCF-21CA-D658-07B6EB874618}"/>
              </a:ext>
            </a:extLst>
          </p:cNvPr>
          <p:cNvSpPr>
            <a:spLocks noGrp="1"/>
          </p:cNvSpPr>
          <p:nvPr>
            <p:ph type="sldNum" sz="quarter" idx="5"/>
          </p:nvPr>
        </p:nvSpPr>
        <p:spPr/>
        <p:txBody>
          <a:bodyPr/>
          <a:lstStyle/>
          <a:p>
            <a:fld id="{507C1227-8C82-4359-AC1C-10EA480FF9F7}" type="slidenum">
              <a:rPr lang="fr-CH" smtClean="0"/>
              <a:t>15</a:t>
            </a:fld>
            <a:endParaRPr lang="fr-CH"/>
          </a:p>
        </p:txBody>
      </p:sp>
    </p:spTree>
    <p:extLst>
      <p:ext uri="{BB962C8B-B14F-4D97-AF65-F5344CB8AC3E}">
        <p14:creationId xmlns:p14="http://schemas.microsoft.com/office/powerpoint/2010/main" val="223805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555FC-D831-E5E1-1153-789331509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CE172-A7A0-0252-6F81-C864FEFB0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64F04-7066-6103-D5DD-5269D774667C}"/>
              </a:ext>
            </a:extLst>
          </p:cNvPr>
          <p:cNvSpPr>
            <a:spLocks noGrp="1"/>
          </p:cNvSpPr>
          <p:nvPr>
            <p:ph type="body" idx="1"/>
          </p:nvPr>
        </p:nvSpPr>
        <p:spPr/>
        <p:txBody>
          <a:bodyPr/>
          <a:lstStyle/>
          <a:p>
            <a:pPr marL="0" indent="0">
              <a:buNone/>
            </a:pPr>
            <a:r>
              <a:rPr lang="fr-CH" sz="1100">
                <a:solidFill>
                  <a:schemeClr val="bg2"/>
                </a:solidFill>
              </a:rPr>
              <a:t>Add a manipulation check - where?</a:t>
            </a: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F3D93EF2-0958-A470-B835-4F4B153D8670}"/>
              </a:ext>
            </a:extLst>
          </p:cNvPr>
          <p:cNvSpPr>
            <a:spLocks noGrp="1"/>
          </p:cNvSpPr>
          <p:nvPr>
            <p:ph type="sldNum" sz="quarter" idx="5"/>
          </p:nvPr>
        </p:nvSpPr>
        <p:spPr/>
        <p:txBody>
          <a:bodyPr/>
          <a:lstStyle/>
          <a:p>
            <a:fld id="{507C1227-8C82-4359-AC1C-10EA480FF9F7}" type="slidenum">
              <a:rPr lang="fr-CH" smtClean="0"/>
              <a:t>16</a:t>
            </a:fld>
            <a:endParaRPr lang="fr-CH"/>
          </a:p>
        </p:txBody>
      </p:sp>
    </p:spTree>
    <p:extLst>
      <p:ext uri="{BB962C8B-B14F-4D97-AF65-F5344CB8AC3E}">
        <p14:creationId xmlns:p14="http://schemas.microsoft.com/office/powerpoint/2010/main" val="258788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6602-6594-CAB6-685A-AC4DD5E72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92C68-A2E3-626F-AE03-E4A3ACF3D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2335D-500D-5172-1138-546195299BB6}"/>
              </a:ext>
            </a:extLst>
          </p:cNvPr>
          <p:cNvSpPr>
            <a:spLocks noGrp="1"/>
          </p:cNvSpPr>
          <p:nvPr>
            <p:ph type="body" idx="1"/>
          </p:nvPr>
        </p:nvSpPr>
        <p:spPr/>
        <p:txBody>
          <a:bodyPr/>
          <a:lstStyle/>
          <a:p>
            <a:pPr marL="0" indent="0">
              <a:buNone/>
            </a:pPr>
            <a:r>
              <a:rPr lang="fr-CH" sz="1100">
                <a:solidFill>
                  <a:schemeClr val="bg2"/>
                </a:solidFill>
              </a:rPr>
              <a:t>Add a manipulation check - where?</a:t>
            </a: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7B12CBB1-5C6B-74C7-C55E-CE5057AAA512}"/>
              </a:ext>
            </a:extLst>
          </p:cNvPr>
          <p:cNvSpPr>
            <a:spLocks noGrp="1"/>
          </p:cNvSpPr>
          <p:nvPr>
            <p:ph type="sldNum" sz="quarter" idx="5"/>
          </p:nvPr>
        </p:nvSpPr>
        <p:spPr/>
        <p:txBody>
          <a:bodyPr/>
          <a:lstStyle/>
          <a:p>
            <a:fld id="{507C1227-8C82-4359-AC1C-10EA480FF9F7}" type="slidenum">
              <a:rPr lang="fr-CH" smtClean="0"/>
              <a:t>17</a:t>
            </a:fld>
            <a:endParaRPr lang="fr-CH"/>
          </a:p>
        </p:txBody>
      </p:sp>
    </p:spTree>
    <p:extLst>
      <p:ext uri="{BB962C8B-B14F-4D97-AF65-F5344CB8AC3E}">
        <p14:creationId xmlns:p14="http://schemas.microsoft.com/office/powerpoint/2010/main" val="1568886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2EED6-B4FA-DE46-251C-CFDA28826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3E049-0FA5-3614-91DE-214B4201A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CD548-77E5-4B2A-13A9-859ADE82BADC}"/>
              </a:ext>
            </a:extLst>
          </p:cNvPr>
          <p:cNvSpPr>
            <a:spLocks noGrp="1"/>
          </p:cNvSpPr>
          <p:nvPr>
            <p:ph type="body" idx="1"/>
          </p:nvPr>
        </p:nvSpPr>
        <p:spPr/>
        <p:txBody>
          <a:bodyPr/>
          <a:lstStyle/>
          <a:p>
            <a:pPr marL="0" indent="0">
              <a:buNone/>
            </a:pPr>
            <a:endParaRPr lang="en-GB" sz="1100"/>
          </a:p>
          <a:p>
            <a:pPr marL="0" indent="0">
              <a:buNone/>
            </a:pPr>
            <a:endParaRPr lang="en-GB" sz="1100"/>
          </a:p>
          <a:p>
            <a:pPr marL="0" indent="0">
              <a:buNone/>
            </a:pPr>
            <a:endParaRPr lang="en-GB" sz="1100"/>
          </a:p>
          <a:p>
            <a:pPr marL="0" indent="0">
              <a:buNone/>
            </a:pPr>
            <a:endParaRPr lang="en-GB" sz="1100"/>
          </a:p>
          <a:p>
            <a:pPr marL="0" indent="0">
              <a:buNone/>
            </a:pPr>
            <a:endParaRPr lang="en-GB" sz="1100"/>
          </a:p>
          <a:p>
            <a:r>
              <a:rPr lang="en-GB" sz="1100"/>
              <a:t>Y = </a:t>
            </a:r>
            <a:r>
              <a:rPr lang="el-GR" sz="1100"/>
              <a:t>β₀ + β₁</a:t>
            </a:r>
            <a:r>
              <a:rPr lang="en-GB" sz="1100"/>
              <a:t>X₁ + </a:t>
            </a:r>
            <a:r>
              <a:rPr lang="el-GR" sz="1100"/>
              <a:t>β₂</a:t>
            </a:r>
            <a:r>
              <a:rPr lang="en-GB" sz="1100"/>
              <a:t>X₂ + </a:t>
            </a:r>
            <a:r>
              <a:rPr lang="el-GR" sz="1100"/>
              <a:t>β₃</a:t>
            </a:r>
            <a:r>
              <a:rPr lang="en-GB" sz="1100"/>
              <a:t>X₃ + </a:t>
            </a:r>
            <a:r>
              <a:rPr lang="el-GR" sz="1100"/>
              <a:t>β₄(</a:t>
            </a:r>
            <a:r>
              <a:rPr lang="en-GB" sz="1100"/>
              <a:t>X₁ * X₃) + </a:t>
            </a:r>
            <a:r>
              <a:rPr lang="el-GR" sz="1100"/>
              <a:t>β₅(</a:t>
            </a:r>
            <a:r>
              <a:rPr lang="en-GB" sz="1100"/>
              <a:t>X₂ * X₃) + </a:t>
            </a:r>
            <a:r>
              <a:rPr lang="el-GR" sz="1100"/>
              <a:t>ε</a:t>
            </a:r>
          </a:p>
          <a:p>
            <a:r>
              <a:rPr lang="en-GB" sz="1100"/>
              <a:t>Where:</a:t>
            </a:r>
          </a:p>
          <a:p>
            <a:r>
              <a:rPr lang="en-GB" sz="1100"/>
              <a:t>Y = Pro-diversity attitudes (continuous scale)</a:t>
            </a:r>
          </a:p>
          <a:p>
            <a:r>
              <a:rPr lang="el-GR" sz="1100"/>
              <a:t>β₀ = </a:t>
            </a:r>
            <a:r>
              <a:rPr lang="en-GB" sz="1100"/>
              <a:t>Intercept</a:t>
            </a:r>
          </a:p>
          <a:p>
            <a:r>
              <a:rPr lang="el-GR" sz="1100"/>
              <a:t>β₁, β₂, β₃, β₄, β₅ = </a:t>
            </a:r>
            <a:r>
              <a:rPr lang="en-GB" sz="1100"/>
              <a:t>Coefficients for each predictor and interaction term</a:t>
            </a:r>
          </a:p>
          <a:p>
            <a:r>
              <a:rPr lang="en-GB" sz="1100"/>
              <a:t>X₁ = Membership to advantaged vs. disadvantaged group (0/1)</a:t>
            </a:r>
          </a:p>
          <a:p>
            <a:r>
              <a:rPr lang="en-GB" sz="1100"/>
              <a:t>X₂ = Perceived discrimination (continuous scale 1-7)</a:t>
            </a:r>
          </a:p>
          <a:p>
            <a:r>
              <a:rPr lang="en-GB" sz="1100"/>
              <a:t>X₃ = Seeing a diversity statement (0/1)</a:t>
            </a:r>
          </a:p>
          <a:p>
            <a:r>
              <a:rPr lang="el-GR" sz="1100"/>
              <a:t>ε = </a:t>
            </a:r>
            <a:r>
              <a:rPr lang="en-GB" sz="1100"/>
              <a:t>Error term</a:t>
            </a: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FFBC08BE-AC9A-96E9-3344-1274199DFB14}"/>
              </a:ext>
            </a:extLst>
          </p:cNvPr>
          <p:cNvSpPr>
            <a:spLocks noGrp="1"/>
          </p:cNvSpPr>
          <p:nvPr>
            <p:ph type="sldNum" sz="quarter" idx="5"/>
          </p:nvPr>
        </p:nvSpPr>
        <p:spPr/>
        <p:txBody>
          <a:bodyPr/>
          <a:lstStyle/>
          <a:p>
            <a:fld id="{507C1227-8C82-4359-AC1C-10EA480FF9F7}" type="slidenum">
              <a:rPr lang="fr-CH" smtClean="0"/>
              <a:t>18</a:t>
            </a:fld>
            <a:endParaRPr lang="fr-CH"/>
          </a:p>
        </p:txBody>
      </p:sp>
    </p:spTree>
    <p:extLst>
      <p:ext uri="{BB962C8B-B14F-4D97-AF65-F5344CB8AC3E}">
        <p14:creationId xmlns:p14="http://schemas.microsoft.com/office/powerpoint/2010/main" val="394125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2626-98F2-82F4-E4E2-37CAD1E82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05EBE-F3C0-CD54-6360-EF99BAA8B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7996F-CE78-6CC6-C9B8-42221EB455CB}"/>
              </a:ext>
            </a:extLst>
          </p:cNvPr>
          <p:cNvSpPr>
            <a:spLocks noGrp="1"/>
          </p:cNvSpPr>
          <p:nvPr>
            <p:ph type="body" idx="1"/>
          </p:nvPr>
        </p:nvSpPr>
        <p:spPr/>
        <p:txBody>
          <a:bodyPr/>
          <a:lstStyle/>
          <a:p>
            <a:pPr>
              <a:buFont typeface="Wingdings" pitchFamily="2" charset="2"/>
              <a:buChar char="à"/>
            </a:pPr>
            <a:r>
              <a:rPr lang="en-GB" sz="1100">
                <a:sym typeface="Wingdings" pitchFamily="2" charset="2"/>
              </a:rPr>
              <a:t>Preregister hypotheses</a:t>
            </a:r>
          </a:p>
          <a:p>
            <a:pPr>
              <a:buFont typeface="Wingdings" pitchFamily="2" charset="2"/>
              <a:buChar char="à"/>
            </a:pPr>
            <a:r>
              <a:rPr lang="en-GB" sz="1100">
                <a:sym typeface="Wingdings" pitchFamily="2" charset="2"/>
              </a:rPr>
              <a:t>Get ethical approval</a:t>
            </a: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E8648C3F-5EEE-AA9B-FDFC-B858878D136D}"/>
              </a:ext>
            </a:extLst>
          </p:cNvPr>
          <p:cNvSpPr>
            <a:spLocks noGrp="1"/>
          </p:cNvSpPr>
          <p:nvPr>
            <p:ph type="sldNum" sz="quarter" idx="5"/>
          </p:nvPr>
        </p:nvSpPr>
        <p:spPr/>
        <p:txBody>
          <a:bodyPr/>
          <a:lstStyle/>
          <a:p>
            <a:fld id="{507C1227-8C82-4359-AC1C-10EA480FF9F7}" type="slidenum">
              <a:rPr lang="fr-CH" smtClean="0"/>
              <a:t>19</a:t>
            </a:fld>
            <a:endParaRPr lang="fr-CH"/>
          </a:p>
        </p:txBody>
      </p:sp>
    </p:spTree>
    <p:extLst>
      <p:ext uri="{BB962C8B-B14F-4D97-AF65-F5344CB8AC3E}">
        <p14:creationId xmlns:p14="http://schemas.microsoft.com/office/powerpoint/2010/main" val="276825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haven't done data collection yet </a:t>
            </a:r>
          </a:p>
          <a:p>
            <a:endParaRPr lang="en-GB"/>
          </a:p>
          <a:p>
            <a:r>
              <a:rPr lang="en-GB"/>
              <a:t>still finalising the design</a:t>
            </a:r>
          </a:p>
          <a:p>
            <a:endParaRPr lang="en-GB"/>
          </a:p>
          <a:p>
            <a:r>
              <a:rPr lang="en-GB"/>
              <a:t>time to implement your wonderful feedback</a:t>
            </a:r>
          </a:p>
          <a:p>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2</a:t>
            </a:fld>
            <a:endParaRPr lang="fr-CH"/>
          </a:p>
        </p:txBody>
      </p:sp>
    </p:spTree>
    <p:extLst>
      <p:ext uri="{BB962C8B-B14F-4D97-AF65-F5344CB8AC3E}">
        <p14:creationId xmlns:p14="http://schemas.microsoft.com/office/powerpoint/2010/main" val="2070925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20</a:t>
            </a:fld>
            <a:endParaRPr lang="fr-CH"/>
          </a:p>
        </p:txBody>
      </p:sp>
    </p:spTree>
    <p:extLst>
      <p:ext uri="{BB962C8B-B14F-4D97-AF65-F5344CB8AC3E}">
        <p14:creationId xmlns:p14="http://schemas.microsoft.com/office/powerpoint/2010/main" val="2370504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BA2F1-8FD5-109B-DB18-1DA49755B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72B6C-FA41-AFF1-571E-0DBE7AE2D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C7337-1E66-0410-ABFD-52621E311DAB}"/>
              </a:ext>
            </a:extLst>
          </p:cNvPr>
          <p:cNvSpPr>
            <a:spLocks noGrp="1"/>
          </p:cNvSpPr>
          <p:nvPr>
            <p:ph type="body" idx="1"/>
          </p:nvPr>
        </p:nvSpPr>
        <p:spPr/>
        <p:txBody>
          <a:bodyPr/>
          <a:lstStyle/>
          <a:p>
            <a:r>
              <a:rPr lang="en-GB"/>
              <a:t>Ask Soha about </a:t>
            </a:r>
            <a:r>
              <a:rPr lang="en-GB" sz="1200" b="0" i="0" kern="1200">
                <a:solidFill>
                  <a:schemeClr val="tx1"/>
                </a:solidFill>
                <a:effectLst/>
                <a:latin typeface="+mn-lt"/>
                <a:ea typeface="+mn-ea"/>
                <a:cs typeface="+mn-cs"/>
              </a:rPr>
              <a:t>Nittrouer et al., 2024 study </a:t>
            </a:r>
            <a:endParaRPr lang="en-GB"/>
          </a:p>
        </p:txBody>
      </p:sp>
      <p:sp>
        <p:nvSpPr>
          <p:cNvPr id="4" name="Slide Number Placeholder 3">
            <a:extLst>
              <a:ext uri="{FF2B5EF4-FFF2-40B4-BE49-F238E27FC236}">
                <a16:creationId xmlns:a16="http://schemas.microsoft.com/office/drawing/2014/main" id="{00EDBE77-8DAA-46A7-437A-A412E9BC78F5}"/>
              </a:ext>
            </a:extLst>
          </p:cNvPr>
          <p:cNvSpPr>
            <a:spLocks noGrp="1"/>
          </p:cNvSpPr>
          <p:nvPr>
            <p:ph type="sldNum" sz="quarter" idx="5"/>
          </p:nvPr>
        </p:nvSpPr>
        <p:spPr/>
        <p:txBody>
          <a:bodyPr/>
          <a:lstStyle/>
          <a:p>
            <a:fld id="{507C1227-8C82-4359-AC1C-10EA480FF9F7}" type="slidenum">
              <a:rPr lang="fr-CH" smtClean="0"/>
              <a:t>21</a:t>
            </a:fld>
            <a:endParaRPr lang="fr-CH"/>
          </a:p>
        </p:txBody>
      </p:sp>
    </p:spTree>
    <p:extLst>
      <p:ext uri="{BB962C8B-B14F-4D97-AF65-F5344CB8AC3E}">
        <p14:creationId xmlns:p14="http://schemas.microsoft.com/office/powerpoint/2010/main" val="305962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Soha about </a:t>
            </a:r>
            <a:r>
              <a:rPr lang="en-GB" sz="1200" b="0" i="0" kern="1200">
                <a:solidFill>
                  <a:schemeClr val="tx1"/>
                </a:solidFill>
                <a:effectLst/>
                <a:latin typeface="+mn-lt"/>
                <a:ea typeface="+mn-ea"/>
                <a:cs typeface="+mn-cs"/>
              </a:rPr>
              <a:t>Nittrouer et al., 2024 study </a:t>
            </a:r>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22</a:t>
            </a:fld>
            <a:endParaRPr lang="fr-CH"/>
          </a:p>
        </p:txBody>
      </p:sp>
    </p:spTree>
    <p:extLst>
      <p:ext uri="{BB962C8B-B14F-4D97-AF65-F5344CB8AC3E}">
        <p14:creationId xmlns:p14="http://schemas.microsoft.com/office/powerpoint/2010/main" val="3157580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exactly how we will ask the demographics </a:t>
            </a:r>
          </a:p>
          <a:p>
            <a:endParaRPr lang="en-GB"/>
          </a:p>
          <a:p>
            <a:endParaRPr lang="en-GB"/>
          </a:p>
          <a:p>
            <a:r>
              <a:rPr lang="en-GB"/>
              <a:t>Use gender and ethnicity to categorise M/F, Maj/Min</a:t>
            </a:r>
          </a:p>
          <a:p>
            <a:endParaRPr lang="en-GB"/>
          </a:p>
          <a:p>
            <a:r>
              <a:rPr lang="en-GB"/>
              <a:t>Rest - important to know</a:t>
            </a:r>
          </a:p>
          <a:p>
            <a:endParaRPr lang="en-GB"/>
          </a:p>
          <a:p>
            <a:endParaRPr lang="en-GB"/>
          </a:p>
          <a:p>
            <a:r>
              <a:rPr lang="en-GB"/>
              <a:t>First generation or second generation immigrant (can tell by immigration status) </a:t>
            </a:r>
          </a:p>
        </p:txBody>
      </p:sp>
      <p:sp>
        <p:nvSpPr>
          <p:cNvPr id="4" name="Slide Number Placeholder 3"/>
          <p:cNvSpPr>
            <a:spLocks noGrp="1"/>
          </p:cNvSpPr>
          <p:nvPr>
            <p:ph type="sldNum" sz="quarter" idx="5"/>
          </p:nvPr>
        </p:nvSpPr>
        <p:spPr/>
        <p:txBody>
          <a:bodyPr/>
          <a:lstStyle/>
          <a:p>
            <a:fld id="{507C1227-8C82-4359-AC1C-10EA480FF9F7}" type="slidenum">
              <a:rPr lang="fr-CH" smtClean="0"/>
              <a:t>23</a:t>
            </a:fld>
            <a:endParaRPr lang="fr-CH"/>
          </a:p>
        </p:txBody>
      </p:sp>
    </p:spTree>
    <p:extLst>
      <p:ext uri="{BB962C8B-B14F-4D97-AF65-F5344CB8AC3E}">
        <p14:creationId xmlns:p14="http://schemas.microsoft.com/office/powerpoint/2010/main" val="140521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CH" sz="1200">
                <a:solidFill>
                  <a:srgbClr val="000000"/>
                </a:solidFill>
                <a:latin typeface="Times New Roman" panose="02020603050405020304" pitchFamily="18" charset="0"/>
                <a:ea typeface="Aptos" panose="020B0004020202020204" pitchFamily="34" charset="0"/>
              </a:rPr>
              <a:t>One of two ways we are measuring percieved discrimination</a:t>
            </a: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We are </a:t>
            </a:r>
          </a:p>
          <a:p>
            <a:r>
              <a:rPr lang="en-US" altLang="en-CH" sz="1200">
                <a:solidFill>
                  <a:srgbClr val="000000"/>
                </a:solidFill>
                <a:latin typeface="Times New Roman" panose="02020603050405020304" pitchFamily="18" charset="0"/>
                <a:ea typeface="Aptos" panose="020B0004020202020204" pitchFamily="34" charset="0"/>
              </a:rPr>
              <a:t>How advantaged do they feel ? </a:t>
            </a: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Our intent was to capture a general sense of perceived disadvantage, rather than a context-specific perception that might be too closely tied to DEI practices in the workplace. </a:t>
            </a:r>
          </a:p>
          <a:p>
            <a:r>
              <a:rPr lang="en-US" altLang="en-CH" sz="1200">
                <a:solidFill>
                  <a:srgbClr val="000000"/>
                </a:solidFill>
                <a:latin typeface="Times New Roman" panose="02020603050405020304" pitchFamily="18" charset="0"/>
                <a:ea typeface="Aptos" panose="020B0004020202020204" pitchFamily="34" charset="0"/>
              </a:rPr>
              <a:t>Drawing from Tauber’s (2022) Intersectionality Scale</a:t>
            </a:r>
            <a:r>
              <a:rPr lang="en-US" altLang="en-CH" sz="1200" baseline="30000">
                <a:solidFill>
                  <a:srgbClr val="000000"/>
                </a:solidFill>
                <a:latin typeface="Times New Roman" panose="02020603050405020304" pitchFamily="18" charset="0"/>
                <a:ea typeface="Aptos" panose="020B0004020202020204" pitchFamily="34" charset="0"/>
                <a:hlinkClick r:id="rId3"/>
              </a:rPr>
              <a:t>[1]</a:t>
            </a:r>
            <a:r>
              <a:rPr lang="en-US" altLang="en-CH" sz="1200">
                <a:solidFill>
                  <a:srgbClr val="000000"/>
                </a:solidFill>
                <a:latin typeface="Times New Roman" panose="02020603050405020304" pitchFamily="18" charset="0"/>
                <a:ea typeface="Aptos" panose="020B0004020202020204" pitchFamily="34" charset="0"/>
              </a:rPr>
              <a:t>, </a:t>
            </a:r>
          </a:p>
          <a:p>
            <a:endParaRPr lang="en-US" sz="1200">
              <a:solidFill>
                <a:srgbClr val="000000"/>
              </a:solidFill>
              <a:latin typeface="Times New Roman" panose="02020603050405020304" pitchFamily="18" charset="0"/>
            </a:endParaRPr>
          </a:p>
          <a:p>
            <a:endParaRPr lang="en-US" sz="1200">
              <a:solidFill>
                <a:srgbClr val="000000"/>
              </a:solidFill>
              <a:latin typeface="Times New Roman" panose="02020603050405020304" pitchFamily="18" charset="0"/>
            </a:endParaRPr>
          </a:p>
          <a:p>
            <a:endParaRPr lang="en-US" sz="1200">
              <a:solidFill>
                <a:srgbClr val="000000"/>
              </a:solidFill>
              <a:latin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CH" sz="1200" i="1">
                <a:solidFill>
                  <a:srgbClr val="000000"/>
                </a:solidFill>
                <a:latin typeface="Times New Roman" panose="02020603050405020304" pitchFamily="18" charset="0"/>
                <a:ea typeface="Times New Roman" panose="02020603050405020304" pitchFamily="18" charset="0"/>
              </a:rPr>
              <a:t>Based on your own perceptions and experiences, which attributes make you feel different from those who are advantaged at your workplace? (If you feel you do not differ in any way, please tick the last box).”</a:t>
            </a:r>
            <a:r>
              <a:rPr lang="en-US" altLang="en-CH" sz="1200">
                <a:solidFill>
                  <a:srgbClr val="000000"/>
                </a:solidFill>
                <a:latin typeface="Times New Roman" panose="02020603050405020304" pitchFamily="18" charset="0"/>
                <a:ea typeface="Times New Roman" panose="02020603050405020304" pitchFamily="18" charset="0"/>
              </a:rPr>
              <a:t> </a:t>
            </a:r>
            <a:r>
              <a:rPr lang="en-US" altLang="en-CH" sz="1200">
                <a:solidFill>
                  <a:srgbClr val="000000"/>
                </a:solidFill>
                <a:latin typeface="Times New Roman" panose="02020603050405020304" pitchFamily="18" charset="0"/>
                <a:ea typeface="Aptos" panose="020B0004020202020204" pitchFamily="34" charset="0"/>
              </a:rPr>
              <a:t>Response options include:</a:t>
            </a:r>
            <a:r>
              <a:rPr lang="en-US" altLang="en-CH" sz="1200">
                <a:solidFill>
                  <a:srgbClr val="000000"/>
                </a:solidFill>
                <a:latin typeface="Times New Roman" panose="02020603050405020304" pitchFamily="18" charset="0"/>
                <a:ea typeface="Times New Roman" panose="02020603050405020304" pitchFamily="18" charset="0"/>
              </a:rPr>
              <a:t> </a:t>
            </a:r>
            <a:r>
              <a:rPr lang="en-US" altLang="en-CH" sz="1200" i="1">
                <a:solidFill>
                  <a:srgbClr val="000000"/>
                </a:solidFill>
                <a:latin typeface="Times New Roman" panose="02020603050405020304" pitchFamily="18" charset="0"/>
                <a:ea typeface="Times New Roman" panose="02020603050405020304" pitchFamily="18" charset="0"/>
              </a:rPr>
              <a:t>My race or ethnicity; My country of origin; My legal sex; My gender identity; My sexual orientation; My age (relative to my peers); My disability status; My social class; My religious affiliation (or lack thereof); None of these attributes make me feel different;</a:t>
            </a:r>
            <a:r>
              <a:rPr lang="en-US" altLang="en-CH" sz="1200">
                <a:solidFill>
                  <a:srgbClr val="000000"/>
                </a:solidFill>
                <a:latin typeface="Times New Roman" panose="02020603050405020304" pitchFamily="18" charset="0"/>
                <a:ea typeface="Times New Roman" panose="02020603050405020304" pitchFamily="18" charset="0"/>
              </a:rPr>
              <a:t> </a:t>
            </a:r>
            <a:r>
              <a:rPr lang="en-US" altLang="en-CH" sz="1200">
                <a:solidFill>
                  <a:srgbClr val="000000"/>
                </a:solidFill>
                <a:latin typeface="Times New Roman" panose="02020603050405020304" pitchFamily="18" charset="0"/>
                <a:ea typeface="Aptos" panose="020B0004020202020204" pitchFamily="34" charset="0"/>
              </a:rPr>
              <a:t>and</a:t>
            </a:r>
            <a:r>
              <a:rPr lang="en-US" altLang="en-CH" sz="1200">
                <a:solidFill>
                  <a:srgbClr val="000000"/>
                </a:solidFill>
                <a:latin typeface="Times New Roman" panose="02020603050405020304" pitchFamily="18" charset="0"/>
                <a:ea typeface="Times New Roman" panose="02020603050405020304" pitchFamily="18" charset="0"/>
              </a:rPr>
              <a:t> </a:t>
            </a:r>
            <a:r>
              <a:rPr lang="en-US" altLang="en-CH" sz="1200" i="1">
                <a:solidFill>
                  <a:srgbClr val="000000"/>
                </a:solidFill>
                <a:latin typeface="Times New Roman" panose="02020603050405020304" pitchFamily="18" charset="0"/>
                <a:ea typeface="Times New Roman" panose="02020603050405020304" pitchFamily="18" charset="0"/>
              </a:rPr>
              <a:t>Other</a:t>
            </a:r>
            <a:r>
              <a:rPr lang="en-US" altLang="en-CH" sz="1200">
                <a:solidFill>
                  <a:srgbClr val="000000"/>
                </a:solidFill>
                <a:latin typeface="Times New Roman" panose="02020603050405020304" pitchFamily="18" charset="0"/>
                <a:ea typeface="Times New Roman" panose="02020603050405020304" pitchFamily="18" charset="0"/>
              </a:rPr>
              <a:t> </a:t>
            </a:r>
            <a:r>
              <a:rPr lang="en-US" altLang="en-CH" sz="1200">
                <a:solidFill>
                  <a:srgbClr val="000000"/>
                </a:solidFill>
                <a:latin typeface="Times New Roman" panose="02020603050405020304" pitchFamily="18" charset="0"/>
                <a:ea typeface="Aptos" panose="020B0004020202020204" pitchFamily="34" charset="0"/>
              </a:rPr>
              <a:t>(open-ended response).</a:t>
            </a:r>
            <a:endParaRPr lang="en-US" altLang="en-CH" sz="1000"/>
          </a:p>
          <a:p>
            <a:endParaRPr lang="en-GB"/>
          </a:p>
          <a:p>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24</a:t>
            </a:fld>
            <a:endParaRPr lang="fr-CH"/>
          </a:p>
        </p:txBody>
      </p:sp>
    </p:spTree>
    <p:extLst>
      <p:ext uri="{BB962C8B-B14F-4D97-AF65-F5344CB8AC3E}">
        <p14:creationId xmlns:p14="http://schemas.microsoft.com/office/powerpoint/2010/main" val="2756851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881DD-7A1D-CDED-871F-C84CDF082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A358D-1E7B-C5F2-989C-BE15D81E7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D1A2B-198C-8B2E-D9DE-B1D54AC678DA}"/>
              </a:ext>
            </a:extLst>
          </p:cNvPr>
          <p:cNvSpPr>
            <a:spLocks noGrp="1"/>
          </p:cNvSpPr>
          <p:nvPr>
            <p:ph type="body" idx="1"/>
          </p:nvPr>
        </p:nvSpPr>
        <p:spPr/>
        <p:txBody>
          <a:bodyPr/>
          <a:lstStyle/>
          <a:p>
            <a:r>
              <a:rPr lang="en-US" altLang="en-CH" sz="1200">
                <a:solidFill>
                  <a:srgbClr val="000000"/>
                </a:solidFill>
                <a:latin typeface="Times New Roman" panose="02020603050405020304" pitchFamily="18" charset="0"/>
                <a:ea typeface="Aptos" panose="020B0004020202020204" pitchFamily="34" charset="0"/>
              </a:rPr>
              <a:t>More about discrimination </a:t>
            </a: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Ask them once for gender and once for ethnic group </a:t>
            </a: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Comment from Julia - For age too? Idea to add item at the end “I feel discriminated against for a different reason” Open box </a:t>
            </a: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Our intent was to capture a general sense of perceived disadvantage, rather than a context-specific perception that might be too closely tied to DEI practices in the workplace. </a:t>
            </a:r>
          </a:p>
          <a:p>
            <a:r>
              <a:rPr lang="en-US" altLang="en-CH" sz="1200">
                <a:solidFill>
                  <a:srgbClr val="000000"/>
                </a:solidFill>
                <a:latin typeface="Times New Roman" panose="02020603050405020304" pitchFamily="18" charset="0"/>
                <a:ea typeface="Aptos" panose="020B0004020202020204" pitchFamily="34" charset="0"/>
              </a:rPr>
              <a:t>Drawing from Tauber’s (2022) Intersectionality Scale</a:t>
            </a:r>
            <a:r>
              <a:rPr lang="en-US" altLang="en-CH" sz="1200" baseline="30000">
                <a:solidFill>
                  <a:srgbClr val="000000"/>
                </a:solidFill>
                <a:latin typeface="Times New Roman" panose="02020603050405020304" pitchFamily="18" charset="0"/>
                <a:ea typeface="Aptos" panose="020B0004020202020204" pitchFamily="34" charset="0"/>
                <a:hlinkClick r:id="rId3"/>
              </a:rPr>
              <a:t>[1]</a:t>
            </a:r>
            <a:r>
              <a:rPr lang="en-US" altLang="en-CH" sz="1200">
                <a:solidFill>
                  <a:srgbClr val="000000"/>
                </a:solidFill>
                <a:latin typeface="Times New Roman" panose="02020603050405020304" pitchFamily="18" charset="0"/>
                <a:ea typeface="Aptos" panose="020B0004020202020204" pitchFamily="34" charset="0"/>
              </a:rPr>
              <a:t>, </a:t>
            </a:r>
          </a:p>
          <a:p>
            <a:endParaRPr lang="en-US" sz="1200">
              <a:solidFill>
                <a:srgbClr val="000000"/>
              </a:solidFill>
              <a:latin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a:t>This measure was reliable overall (</a:t>
            </a:r>
            <a:r>
              <a:rPr lang="el-GR" sz="1200"/>
              <a:t>α = .82) </a:t>
            </a:r>
            <a:r>
              <a:rPr lang="en-GB" sz="1200"/>
              <a:t>and for both women (</a:t>
            </a:r>
            <a:r>
              <a:rPr lang="el-GR" sz="1200"/>
              <a:t>α = .81) </a:t>
            </a:r>
            <a:r>
              <a:rPr lang="en-GB" sz="1200"/>
              <a:t>and men (</a:t>
            </a:r>
            <a:r>
              <a:rPr lang="el-GR" sz="1200"/>
              <a:t>α = .77).</a:t>
            </a:r>
            <a:endParaRPr lang="fr-CH" sz="1200"/>
          </a:p>
          <a:p>
            <a:endParaRPr lang="en-GB"/>
          </a:p>
        </p:txBody>
      </p:sp>
      <p:sp>
        <p:nvSpPr>
          <p:cNvPr id="4" name="Slide Number Placeholder 3">
            <a:extLst>
              <a:ext uri="{FF2B5EF4-FFF2-40B4-BE49-F238E27FC236}">
                <a16:creationId xmlns:a16="http://schemas.microsoft.com/office/drawing/2014/main" id="{00548094-75CD-25F4-23D3-7EF500233B51}"/>
              </a:ext>
            </a:extLst>
          </p:cNvPr>
          <p:cNvSpPr>
            <a:spLocks noGrp="1"/>
          </p:cNvSpPr>
          <p:nvPr>
            <p:ph type="sldNum" sz="quarter" idx="5"/>
          </p:nvPr>
        </p:nvSpPr>
        <p:spPr/>
        <p:txBody>
          <a:bodyPr/>
          <a:lstStyle/>
          <a:p>
            <a:fld id="{507C1227-8C82-4359-AC1C-10EA480FF9F7}" type="slidenum">
              <a:rPr lang="fr-CH" smtClean="0"/>
              <a:t>25</a:t>
            </a:fld>
            <a:endParaRPr lang="fr-CH"/>
          </a:p>
        </p:txBody>
      </p:sp>
    </p:spTree>
    <p:extLst>
      <p:ext uri="{BB962C8B-B14F-4D97-AF65-F5344CB8AC3E}">
        <p14:creationId xmlns:p14="http://schemas.microsoft.com/office/powerpoint/2010/main" val="332908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B1338-991F-991F-15BE-C6CA7F196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C21DE-749C-E166-8759-8B175D7E2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3AA31-D1E6-DC9A-F4CE-E885F0755413}"/>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t>Control or another potential moderator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a:t>Iyer identifies three types of threats that advantaged groups may experience in response to DEI initiatives: </a:t>
            </a:r>
            <a:r>
              <a:rPr lang="en-US" sz="1200" i="1"/>
              <a:t>resource threat</a:t>
            </a:r>
            <a:r>
              <a:rPr lang="en-US" sz="1200"/>
              <a:t>, the fear of losing access to opportunities and power; </a:t>
            </a:r>
            <a:r>
              <a:rPr lang="en-US" sz="1200" i="1"/>
              <a:t>symbolic threat</a:t>
            </a:r>
            <a:r>
              <a:rPr lang="en-US" sz="1200"/>
              <a:t>, the perception that DEI challenges cultural norms like meritocracy that have historically benefited them; and </a:t>
            </a:r>
            <a:r>
              <a:rPr lang="en-US" sz="1200" i="1"/>
              <a:t>in-group morality threat</a:t>
            </a:r>
            <a:r>
              <a:rPr lang="en-US" sz="1200"/>
              <a:t>, the discomfort arising from being made aware of their group’s role in social inequalities</a:t>
            </a:r>
            <a:endParaRPr lang="fr-CH" sz="1200">
              <a:solidFill>
                <a:schemeClr val="bg2"/>
              </a:solidFill>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Our intent was to capture a general sense of perceived disadvantage, rather than a context-specific perception that might be too closely tied to DEI practices in the workplace. </a:t>
            </a:r>
          </a:p>
          <a:p>
            <a:r>
              <a:rPr lang="en-US" altLang="en-CH" sz="1200">
                <a:solidFill>
                  <a:srgbClr val="000000"/>
                </a:solidFill>
                <a:latin typeface="Times New Roman" panose="02020603050405020304" pitchFamily="18" charset="0"/>
                <a:ea typeface="Aptos" panose="020B0004020202020204" pitchFamily="34" charset="0"/>
              </a:rPr>
              <a:t>Drawing from Tauber’s (2022) Intersectionality Scale</a:t>
            </a:r>
            <a:r>
              <a:rPr lang="en-US" altLang="en-CH" sz="1200" baseline="30000">
                <a:solidFill>
                  <a:srgbClr val="000000"/>
                </a:solidFill>
                <a:latin typeface="Times New Roman" panose="02020603050405020304" pitchFamily="18" charset="0"/>
                <a:ea typeface="Aptos" panose="020B0004020202020204" pitchFamily="34" charset="0"/>
                <a:hlinkClick r:id="rId3"/>
              </a:rPr>
              <a:t>[1]</a:t>
            </a:r>
            <a:r>
              <a:rPr lang="en-US" altLang="en-CH" sz="1200">
                <a:solidFill>
                  <a:srgbClr val="000000"/>
                </a:solidFill>
                <a:latin typeface="Times New Roman" panose="02020603050405020304" pitchFamily="18" charset="0"/>
                <a:ea typeface="Aptos" panose="020B0004020202020204" pitchFamily="34" charset="0"/>
              </a:rPr>
              <a:t>, </a:t>
            </a:r>
            <a:endParaRPr lang="en-GB"/>
          </a:p>
        </p:txBody>
      </p:sp>
      <p:sp>
        <p:nvSpPr>
          <p:cNvPr id="4" name="Slide Number Placeholder 3">
            <a:extLst>
              <a:ext uri="{FF2B5EF4-FFF2-40B4-BE49-F238E27FC236}">
                <a16:creationId xmlns:a16="http://schemas.microsoft.com/office/drawing/2014/main" id="{94C2F538-1A7A-BB46-A6A2-3620FFE5AEBD}"/>
              </a:ext>
            </a:extLst>
          </p:cNvPr>
          <p:cNvSpPr>
            <a:spLocks noGrp="1"/>
          </p:cNvSpPr>
          <p:nvPr>
            <p:ph type="sldNum" sz="quarter" idx="5"/>
          </p:nvPr>
        </p:nvSpPr>
        <p:spPr/>
        <p:txBody>
          <a:bodyPr/>
          <a:lstStyle/>
          <a:p>
            <a:fld id="{507C1227-8C82-4359-AC1C-10EA480FF9F7}" type="slidenum">
              <a:rPr lang="fr-CH" smtClean="0"/>
              <a:t>26</a:t>
            </a:fld>
            <a:endParaRPr lang="fr-CH"/>
          </a:p>
        </p:txBody>
      </p:sp>
    </p:spTree>
    <p:extLst>
      <p:ext uri="{BB962C8B-B14F-4D97-AF65-F5344CB8AC3E}">
        <p14:creationId xmlns:p14="http://schemas.microsoft.com/office/powerpoint/2010/main" val="346615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D8EF-A3A5-8087-28B2-19AAA9659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94999-BA26-76E7-7582-9C2AE3FF8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F0617-5F68-D9BD-45A4-9B48DB073C5B}"/>
              </a:ext>
            </a:extLst>
          </p:cNvPr>
          <p:cNvSpPr>
            <a:spLocks noGrp="1"/>
          </p:cNvSpPr>
          <p:nvPr>
            <p:ph type="body" idx="1"/>
          </p:nvPr>
        </p:nvSpPr>
        <p:spPr/>
        <p:txBody>
          <a:bodyPr/>
          <a:lstStyle/>
          <a:p>
            <a:r>
              <a:rPr lang="en-US" altLang="en-CH" sz="1200">
                <a:solidFill>
                  <a:srgbClr val="000000"/>
                </a:solidFill>
                <a:latin typeface="Times New Roman" panose="02020603050405020304" pitchFamily="18" charset="0"/>
                <a:ea typeface="Aptos" panose="020B0004020202020204" pitchFamily="34" charset="0"/>
              </a:rPr>
              <a:t>Important things that might affect someone's baseline attitude to DEI </a:t>
            </a: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Better measure of intergroup contact? </a:t>
            </a: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pPr marL="0" lvl="0" indent="0" defTabSz="914400" eaLnBrk="0" fontAlgn="base" hangingPunct="0">
              <a:spcBef>
                <a:spcPct val="0"/>
              </a:spcBef>
              <a:spcAft>
                <a:spcPct val="0"/>
              </a:spcAft>
              <a:buSzTx/>
              <a:buNone/>
              <a:tabLst>
                <a:tab pos="228600" algn="l"/>
              </a:tabLst>
            </a:pPr>
            <a:endParaRPr lang="en-US" altLang="en-CH"/>
          </a:p>
          <a:p>
            <a:pPr marL="0" indent="0">
              <a:buNone/>
            </a:pPr>
            <a:r>
              <a:rPr lang="en-GB"/>
              <a:t>Graham, J., Haidt, J., &amp; Nosek, B. A. (2009). Liberals and conservatives rely on different sets of moral foundations.Journal of Personality and Social Psychology, 96(5), 1029–1046. https://doi.org/10.1037/a0015141</a:t>
            </a:r>
            <a:endParaRPr lang="en-GB" sz="900"/>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endParaRPr lang="en-US" altLang="en-CH" sz="1200">
              <a:solidFill>
                <a:srgbClr val="000000"/>
              </a:solidFill>
              <a:latin typeface="Times New Roman" panose="02020603050405020304" pitchFamily="18" charset="0"/>
              <a:ea typeface="Aptos" panose="020B0004020202020204" pitchFamily="34" charset="0"/>
            </a:endParaRPr>
          </a:p>
          <a:p>
            <a:r>
              <a:rPr lang="en-US" altLang="en-CH" sz="1200">
                <a:solidFill>
                  <a:srgbClr val="000000"/>
                </a:solidFill>
                <a:latin typeface="Times New Roman" panose="02020603050405020304" pitchFamily="18" charset="0"/>
                <a:ea typeface="Aptos" panose="020B0004020202020204" pitchFamily="34" charset="0"/>
              </a:rPr>
              <a:t>Our intent was to capture a general sense of perceived disadvantage, rather than a context-specific perception that might be too closely tied to DEI practices in the workplace. </a:t>
            </a:r>
          </a:p>
          <a:p>
            <a:r>
              <a:rPr lang="en-US" altLang="en-CH" sz="1200">
                <a:solidFill>
                  <a:srgbClr val="000000"/>
                </a:solidFill>
                <a:latin typeface="Times New Roman" panose="02020603050405020304" pitchFamily="18" charset="0"/>
                <a:ea typeface="Aptos" panose="020B0004020202020204" pitchFamily="34" charset="0"/>
              </a:rPr>
              <a:t>Drawing from Tauber’s (2022) Intersectionality Scale</a:t>
            </a:r>
            <a:r>
              <a:rPr lang="en-US" altLang="en-CH" sz="1200" baseline="30000">
                <a:solidFill>
                  <a:srgbClr val="000000"/>
                </a:solidFill>
                <a:latin typeface="Times New Roman" panose="02020603050405020304" pitchFamily="18" charset="0"/>
                <a:ea typeface="Aptos" panose="020B0004020202020204" pitchFamily="34" charset="0"/>
                <a:hlinkClick r:id="rId3"/>
              </a:rPr>
              <a:t>[1]</a:t>
            </a:r>
            <a:r>
              <a:rPr lang="en-US" altLang="en-CH" sz="1200">
                <a:solidFill>
                  <a:srgbClr val="000000"/>
                </a:solidFill>
                <a:latin typeface="Times New Roman" panose="02020603050405020304" pitchFamily="18" charset="0"/>
                <a:ea typeface="Aptos" panose="020B0004020202020204" pitchFamily="34" charset="0"/>
              </a:rPr>
              <a:t>, </a:t>
            </a:r>
            <a:endParaRPr lang="en-GB"/>
          </a:p>
        </p:txBody>
      </p:sp>
      <p:sp>
        <p:nvSpPr>
          <p:cNvPr id="4" name="Slide Number Placeholder 3">
            <a:extLst>
              <a:ext uri="{FF2B5EF4-FFF2-40B4-BE49-F238E27FC236}">
                <a16:creationId xmlns:a16="http://schemas.microsoft.com/office/drawing/2014/main" id="{D20B22F5-726C-F524-AEC4-AA7ACA978121}"/>
              </a:ext>
            </a:extLst>
          </p:cNvPr>
          <p:cNvSpPr>
            <a:spLocks noGrp="1"/>
          </p:cNvSpPr>
          <p:nvPr>
            <p:ph type="sldNum" sz="quarter" idx="5"/>
          </p:nvPr>
        </p:nvSpPr>
        <p:spPr/>
        <p:txBody>
          <a:bodyPr/>
          <a:lstStyle/>
          <a:p>
            <a:fld id="{507C1227-8C82-4359-AC1C-10EA480FF9F7}" type="slidenum">
              <a:rPr lang="fr-CH" smtClean="0"/>
              <a:t>27</a:t>
            </a:fld>
            <a:endParaRPr lang="fr-CH"/>
          </a:p>
        </p:txBody>
      </p:sp>
    </p:spTree>
    <p:extLst>
      <p:ext uri="{BB962C8B-B14F-4D97-AF65-F5344CB8AC3E}">
        <p14:creationId xmlns:p14="http://schemas.microsoft.com/office/powerpoint/2010/main" val="962213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chair of the Equal Employment Opportunity Commission (EEOC)</a:t>
            </a:r>
            <a:br>
              <a:rPr lang="en-GB"/>
            </a:br>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28</a:t>
            </a:fld>
            <a:endParaRPr lang="fr-CH"/>
          </a:p>
        </p:txBody>
      </p:sp>
    </p:spTree>
    <p:extLst>
      <p:ext uri="{BB962C8B-B14F-4D97-AF65-F5344CB8AC3E}">
        <p14:creationId xmlns:p14="http://schemas.microsoft.com/office/powerpoint/2010/main" val="373794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Lack of diversity especially on top leadership levels. </a:t>
            </a:r>
          </a:p>
          <a:p>
            <a:endParaRPr lang="en-GB" dirty="0"/>
          </a:p>
          <a:p>
            <a:r>
              <a:rPr lang="en-GB" dirty="0"/>
              <a:t>These type of interventions gradually becoming more popular and reached a peak in 2020 linked to the BLM movement </a:t>
            </a:r>
          </a:p>
          <a:p>
            <a:endParaRPr lang="en-GB" dirty="0"/>
          </a:p>
          <a:p>
            <a:endParaRPr lang="en-GB" dirty="0"/>
          </a:p>
          <a:p>
            <a:endParaRPr lang="en-GB" dirty="0"/>
          </a:p>
          <a:p>
            <a:endParaRPr lang="en-GB" dirty="0"/>
          </a:p>
          <a:p>
            <a:endParaRPr lang="en-GB" dirty="0"/>
          </a:p>
          <a:p>
            <a:r>
              <a:rPr lang="en-GB" dirty="0"/>
              <a:t>However, you might be aware that… </a:t>
            </a:r>
          </a:p>
          <a:p>
            <a:endParaRPr lang="en-GB" dirty="0"/>
          </a:p>
          <a:p>
            <a:r>
              <a:rPr lang="en-GB" dirty="0"/>
              <a:t>mainly contained to the US </a:t>
            </a:r>
          </a:p>
          <a:p>
            <a:r>
              <a:rPr lang="en-GB" dirty="0"/>
              <a:t>but evidence that DEI is losing popularity in Europe too</a:t>
            </a:r>
          </a:p>
          <a:p>
            <a:endParaRPr lang="en-GB" dirty="0"/>
          </a:p>
          <a:p>
            <a:r>
              <a:rPr lang="en-GB" dirty="0">
                <a:sym typeface="Wingdings" pitchFamily="2" charset="2"/>
              </a:rPr>
              <a:t> and </a:t>
            </a:r>
            <a:r>
              <a:rPr lang="en-GB" dirty="0"/>
              <a:t>people from historically advantaged groups are reporting more discrimination than ever before</a:t>
            </a:r>
          </a:p>
          <a:p>
            <a:r>
              <a:rPr lang="en-GB" dirty="0"/>
              <a:t>--&gt; what is going on?</a:t>
            </a:r>
          </a:p>
          <a:p>
            <a:endParaRPr lang="en-GB" dirty="0"/>
          </a:p>
          <a:p>
            <a:endParaRPr lang="en-GB" dirty="0"/>
          </a:p>
          <a:p>
            <a:endParaRPr lang="en-GB" dirty="0"/>
          </a:p>
          <a:p>
            <a:endParaRPr lang="en-GB" dirty="0"/>
          </a:p>
          <a:p>
            <a:endParaRPr lang="en-GB" dirty="0"/>
          </a:p>
          <a:p>
            <a:endParaRPr lang="en-GB" dirty="0"/>
          </a:p>
          <a:p>
            <a:r>
              <a:rPr lang="en-GB" dirty="0"/>
              <a:t>Particularly in finance and tech sectors </a:t>
            </a:r>
          </a:p>
          <a:p>
            <a:r>
              <a:rPr lang="en-GB" dirty="0"/>
              <a:t> 2023 positive discrimination no longer possible to be used in college admissions</a:t>
            </a:r>
          </a:p>
        </p:txBody>
      </p:sp>
      <p:sp>
        <p:nvSpPr>
          <p:cNvPr id="4" name="Slide Number Placeholder 3"/>
          <p:cNvSpPr>
            <a:spLocks noGrp="1"/>
          </p:cNvSpPr>
          <p:nvPr>
            <p:ph type="sldNum" sz="quarter" idx="5"/>
          </p:nvPr>
        </p:nvSpPr>
        <p:spPr/>
        <p:txBody>
          <a:bodyPr/>
          <a:lstStyle/>
          <a:p>
            <a:fld id="{507C1227-8C82-4359-AC1C-10EA480FF9F7}" type="slidenum">
              <a:rPr lang="fr-CH" smtClean="0"/>
              <a:t>3</a:t>
            </a:fld>
            <a:endParaRPr lang="fr-CH"/>
          </a:p>
        </p:txBody>
      </p:sp>
    </p:spTree>
    <p:extLst>
      <p:ext uri="{BB962C8B-B14F-4D97-AF65-F5344CB8AC3E}">
        <p14:creationId xmlns:p14="http://schemas.microsoft.com/office/powerpoint/2010/main" val="323210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better example –</a:t>
            </a:r>
          </a:p>
          <a:p>
            <a:endParaRPr lang="en-GB"/>
          </a:p>
          <a:p>
            <a:r>
              <a:rPr lang="en-GB"/>
              <a:t>There is a lot on UNIL website </a:t>
            </a:r>
          </a:p>
          <a:p>
            <a:endParaRPr lang="en-GB"/>
          </a:p>
          <a:p>
            <a:r>
              <a:rPr lang="en-GB"/>
              <a:t>Take a moment to think to yourselves… has this statement made a difference, does it reflect what is really going on here? </a:t>
            </a:r>
          </a:p>
          <a:p>
            <a:endParaRPr lang="en-GB"/>
          </a:p>
          <a:p>
            <a:r>
              <a:rPr lang="en-GB"/>
              <a:t>Which leads me to my next question</a:t>
            </a:r>
          </a:p>
        </p:txBody>
      </p:sp>
      <p:sp>
        <p:nvSpPr>
          <p:cNvPr id="4" name="Slide Number Placeholder 3"/>
          <p:cNvSpPr>
            <a:spLocks noGrp="1"/>
          </p:cNvSpPr>
          <p:nvPr>
            <p:ph type="sldNum" sz="quarter" idx="5"/>
          </p:nvPr>
        </p:nvSpPr>
        <p:spPr/>
        <p:txBody>
          <a:bodyPr/>
          <a:lstStyle/>
          <a:p>
            <a:fld id="{507C1227-8C82-4359-AC1C-10EA480FF9F7}" type="slidenum">
              <a:rPr lang="fr-CH" smtClean="0"/>
              <a:t>4</a:t>
            </a:fld>
            <a:endParaRPr lang="fr-CH"/>
          </a:p>
        </p:txBody>
      </p:sp>
    </p:spTree>
    <p:extLst>
      <p:ext uri="{BB962C8B-B14F-4D97-AF65-F5344CB8AC3E}">
        <p14:creationId xmlns:p14="http://schemas.microsoft.com/office/powerpoint/2010/main" val="397849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can be explained by Social Exchange Theory (people respond to positive actions with positive behaviours)</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From my reading – diversity statements don’t tend to work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Neither do diversity trainings – forcing attendance often met with resistance that increases animosity </a:t>
            </a:r>
          </a:p>
          <a:p>
            <a:r>
              <a:rPr lang="en-US" sz="1200" kern="1200">
                <a:solidFill>
                  <a:schemeClr val="tx1"/>
                </a:solidFill>
                <a:effectLst/>
                <a:latin typeface="+mn-lt"/>
                <a:ea typeface="+mn-ea"/>
                <a:cs typeface="+mn-cs"/>
              </a:rPr>
              <a:t>negative framing, people made aware of unconscious biases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Even if people do go, evidence that the effects of the trainings tend to be lost after a few days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positive effects can be explained by Social Exchange Theory (Cropanzano and Mitchell 2005; Settoon et al. 1996), which posits that social interactions operate on the principle of reciprocity, where individuals respond to positive actions with positive behaviors (Emerson, 1976). </a:t>
            </a:r>
          </a:p>
          <a:p>
            <a:endParaRPr lang="en-US" sz="1200" kern="1200">
              <a:solidFill>
                <a:schemeClr val="tx1"/>
              </a:solidFill>
              <a:effectLst/>
              <a:latin typeface="+mn-lt"/>
              <a:ea typeface="+mn-ea"/>
              <a:cs typeface="+mn-cs"/>
            </a:endParaRPr>
          </a:p>
          <a:p>
            <a:r>
              <a:rPr lang="en-GB"/>
              <a:t>Leads people to believe their organization is procedurally just, even when they are presented with evidence of discrimination </a:t>
            </a:r>
          </a:p>
          <a:p>
            <a:endParaRPr lang="en-GB"/>
          </a:p>
          <a:p>
            <a:r>
              <a:rPr lang="en-CH" sz="1200" kern="1200">
                <a:solidFill>
                  <a:schemeClr val="tx1"/>
                </a:solidFill>
                <a:effectLst/>
                <a:latin typeface="+mn-lt"/>
                <a:ea typeface="+mn-ea"/>
                <a:cs typeface="+mn-cs"/>
              </a:rPr>
              <a:t>Further, advantaged group members are more likely to de-legitimize and downplay discrimination claims from</a:t>
            </a:r>
          </a:p>
          <a:p>
            <a:r>
              <a:rPr lang="en-CH" sz="1200" kern="1200">
                <a:solidFill>
                  <a:schemeClr val="tx1"/>
                </a:solidFill>
                <a:effectLst/>
                <a:latin typeface="+mn-lt"/>
                <a:ea typeface="+mn-ea"/>
                <a:cs typeface="+mn-cs"/>
              </a:rPr>
              <a:t>underrepresented groups when an organization has (vs. does not have) diversity initiatives in place (Brady et al., 2015).</a:t>
            </a:r>
          </a:p>
          <a:p>
            <a:endParaRPr lang="en-GB"/>
          </a:p>
        </p:txBody>
      </p:sp>
      <p:sp>
        <p:nvSpPr>
          <p:cNvPr id="4" name="Slide Number Placeholder 3"/>
          <p:cNvSpPr>
            <a:spLocks noGrp="1"/>
          </p:cNvSpPr>
          <p:nvPr>
            <p:ph type="sldNum" sz="quarter" idx="5"/>
          </p:nvPr>
        </p:nvSpPr>
        <p:spPr/>
        <p:txBody>
          <a:bodyPr/>
          <a:lstStyle/>
          <a:p>
            <a:fld id="{507C1227-8C82-4359-AC1C-10EA480FF9F7}" type="slidenum">
              <a:rPr lang="fr-CH" smtClean="0"/>
              <a:t>5</a:t>
            </a:fld>
            <a:endParaRPr lang="fr-CH"/>
          </a:p>
        </p:txBody>
      </p:sp>
    </p:spTree>
    <p:extLst>
      <p:ext uri="{BB962C8B-B14F-4D97-AF65-F5344CB8AC3E}">
        <p14:creationId xmlns:p14="http://schemas.microsoft.com/office/powerpoint/2010/main" val="252016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FF2A9-B144-490D-DA8F-D7BCE5B97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DCCE7-37EB-CBCC-2148-3BE75878E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429A3-B428-3637-45C2-96CCCF8E9262}"/>
              </a:ext>
            </a:extLst>
          </p:cNvPr>
          <p:cNvSpPr>
            <a:spLocks noGrp="1"/>
          </p:cNvSpPr>
          <p:nvPr>
            <p:ph type="body" idx="1"/>
          </p:nvPr>
        </p:nvSpPr>
        <p:spPr/>
        <p:txBody>
          <a:bodyPr/>
          <a:lstStyle/>
          <a:p>
            <a:pPr marL="0" indent="0">
              <a:buNone/>
            </a:pPr>
            <a:r>
              <a:rPr lang="fr-CH" sz="1200"/>
              <a:t>quite difficult to measure </a:t>
            </a:r>
          </a:p>
          <a:p>
            <a:pPr marL="0" indent="0">
              <a:buNone/>
            </a:pPr>
            <a:r>
              <a:rPr lang="fr-CH" sz="1200"/>
              <a:t>often as a result of holding pro-diversity attitudes </a:t>
            </a:r>
          </a:p>
          <a:p>
            <a:pPr marL="0" indent="0">
              <a:buNone/>
            </a:pPr>
            <a:endParaRPr lang="fr-CH" sz="1200"/>
          </a:p>
          <a:p>
            <a:pPr marL="0" indent="0">
              <a:buNone/>
            </a:pPr>
            <a:endParaRPr lang="fr-CH" sz="1200"/>
          </a:p>
          <a:p>
            <a:pPr marL="0" indent="0">
              <a:buNone/>
            </a:pPr>
            <a:endParaRPr lang="fr-CH" sz="1200"/>
          </a:p>
          <a:p>
            <a:pPr marL="0" indent="0">
              <a:buNone/>
            </a:pPr>
            <a:endParaRPr lang="fr-CH" sz="1200"/>
          </a:p>
          <a:p>
            <a:pPr marL="171450" indent="-171450">
              <a:buFont typeface="Wingdings" pitchFamily="2" charset="2"/>
              <a:buChar char="à"/>
            </a:pPr>
            <a:r>
              <a:rPr lang="fr-CH" sz="1200"/>
              <a:t>Intentions to volunteer, hypothetical funding</a:t>
            </a:r>
          </a:p>
          <a:p>
            <a:pPr marL="171450" indent="-171450">
              <a:buFont typeface="Wingdings" pitchFamily="2" charset="2"/>
              <a:buChar char="à"/>
            </a:pPr>
            <a:endParaRPr lang="fr-CH" sz="1200"/>
          </a:p>
          <a:p>
            <a:pPr marL="171450" indent="-171450">
              <a:buFont typeface="Wingdings" pitchFamily="2" charset="2"/>
              <a:buChar char="à"/>
            </a:pPr>
            <a:r>
              <a:rPr lang="fr-CH" sz="1200"/>
              <a:t>Lending of phone, giving directions</a:t>
            </a:r>
          </a:p>
          <a:p>
            <a:pPr marL="0" indent="0">
              <a:buNone/>
            </a:pPr>
            <a:endParaRPr lang="fr-CH" sz="1200"/>
          </a:p>
          <a:p>
            <a:pPr marL="0" indent="0">
              <a:buNone/>
            </a:pPr>
            <a:r>
              <a:rPr lang="fr-CH" sz="1200">
                <a:sym typeface="Wingdings" pitchFamily="2" charset="2"/>
              </a:rPr>
              <a:t> This is a huge problem because </a:t>
            </a:r>
            <a:endParaRPr lang="fr-CH" sz="1200"/>
          </a:p>
          <a:p>
            <a:pPr marL="0" indent="0">
              <a:buNone/>
            </a:pPr>
            <a:r>
              <a:rPr lang="fr-CH" sz="1200"/>
              <a:t>Some employees hold simultaneously both supportive and resistant attitudes </a:t>
            </a:r>
          </a:p>
          <a:p>
            <a:pPr marL="0" indent="0">
              <a:buNone/>
            </a:pPr>
            <a:endParaRPr lang="fr-CH" sz="1200"/>
          </a:p>
          <a:p>
            <a:pPr marL="0" indent="0">
              <a:buNone/>
            </a:pPr>
            <a:endParaRPr lang="fr-CH" sz="1200"/>
          </a:p>
          <a:p>
            <a:pPr marL="0" indent="0">
              <a:buNone/>
            </a:pPr>
            <a:endParaRPr lang="fr-CH" sz="1200"/>
          </a:p>
          <a:p>
            <a:pPr marL="0" indent="0">
              <a:buNone/>
            </a:pPr>
            <a:endParaRPr lang="fr-CH" sz="1200"/>
          </a:p>
          <a:p>
            <a:pPr marL="0" indent="0">
              <a:buNone/>
            </a:pPr>
            <a:r>
              <a:rPr lang="en-GB" sz="1200" b="0" i="0" kern="1200">
                <a:solidFill>
                  <a:schemeClr val="tx1"/>
                </a:solidFill>
                <a:effectLst/>
                <a:latin typeface="+mn-lt"/>
                <a:ea typeface="+mn-ea"/>
                <a:cs typeface="+mn-cs"/>
              </a:rPr>
              <a:t>Zirn, F. L., &amp; Wisshak, S. (2025). The impact of diversity training on workplace behavior–a meta-analysis. </a:t>
            </a:r>
            <a:r>
              <a:rPr lang="en-GB" sz="1200" b="0" i="1" kern="1200">
                <a:solidFill>
                  <a:schemeClr val="tx1"/>
                </a:solidFill>
                <a:effectLst/>
                <a:latin typeface="+mn-lt"/>
                <a:ea typeface="+mn-ea"/>
                <a:cs typeface="+mn-cs"/>
              </a:rPr>
              <a:t>Journal of Workplace Learning</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37</a:t>
            </a:r>
            <a:r>
              <a:rPr lang="en-GB" sz="1200" b="0" i="0" kern="1200">
                <a:solidFill>
                  <a:schemeClr val="tx1"/>
                </a:solidFill>
                <a:effectLst/>
                <a:latin typeface="+mn-lt"/>
                <a:ea typeface="+mn-ea"/>
                <a:cs typeface="+mn-cs"/>
              </a:rPr>
              <a:t>(7-8), 505-522.</a:t>
            </a:r>
            <a:endParaRPr lang="fr-CH" sz="1200"/>
          </a:p>
        </p:txBody>
      </p:sp>
      <p:sp>
        <p:nvSpPr>
          <p:cNvPr id="4" name="Slide Number Placeholder 3">
            <a:extLst>
              <a:ext uri="{FF2B5EF4-FFF2-40B4-BE49-F238E27FC236}">
                <a16:creationId xmlns:a16="http://schemas.microsoft.com/office/drawing/2014/main" id="{CC05E05E-804F-8A50-F5D8-BBC8263C286A}"/>
              </a:ext>
            </a:extLst>
          </p:cNvPr>
          <p:cNvSpPr>
            <a:spLocks noGrp="1"/>
          </p:cNvSpPr>
          <p:nvPr>
            <p:ph type="sldNum" sz="quarter" idx="5"/>
          </p:nvPr>
        </p:nvSpPr>
        <p:spPr/>
        <p:txBody>
          <a:bodyPr/>
          <a:lstStyle/>
          <a:p>
            <a:fld id="{507C1227-8C82-4359-AC1C-10EA480FF9F7}" type="slidenum">
              <a:rPr lang="fr-CH" smtClean="0"/>
              <a:t>6</a:t>
            </a:fld>
            <a:endParaRPr lang="fr-CH"/>
          </a:p>
        </p:txBody>
      </p:sp>
    </p:spTree>
    <p:extLst>
      <p:ext uri="{BB962C8B-B14F-4D97-AF65-F5344CB8AC3E}">
        <p14:creationId xmlns:p14="http://schemas.microsoft.com/office/powerpoint/2010/main" val="1807846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068A3-B00C-55F2-FA5D-C03724A46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6A40C-64C6-C0F1-27E1-258D10AF2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1C86C-1575-D56B-C4C3-63800FA205F1}"/>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err="1"/>
              <a:t>Why</a:t>
            </a:r>
            <a:r>
              <a:rPr lang="fr-CH" sz="1100" dirty="0"/>
              <a:t> do </a:t>
            </a:r>
            <a:r>
              <a:rPr lang="fr-CH" sz="1100" dirty="0" err="1"/>
              <a:t>some</a:t>
            </a:r>
            <a:r>
              <a:rPr lang="fr-CH" sz="1100" dirty="0"/>
              <a:t> </a:t>
            </a:r>
            <a:r>
              <a:rPr lang="fr-CH" sz="1100" dirty="0" err="1"/>
              <a:t>individuals</a:t>
            </a:r>
            <a:r>
              <a:rPr lang="fr-CH" sz="1100" dirty="0"/>
              <a:t> </a:t>
            </a:r>
            <a:r>
              <a:rPr lang="fr-CH" sz="1100" dirty="0" err="1"/>
              <a:t>react</a:t>
            </a:r>
            <a:r>
              <a:rPr lang="fr-CH" sz="1100" dirty="0"/>
              <a:t> more </a:t>
            </a:r>
            <a:r>
              <a:rPr lang="fr-CH" sz="1100" dirty="0" err="1"/>
              <a:t>positively</a:t>
            </a:r>
            <a:r>
              <a:rPr lang="fr-CH" sz="1100" dirty="0"/>
              <a:t> to </a:t>
            </a:r>
            <a:r>
              <a:rPr lang="fr-CH" sz="1100" dirty="0" err="1"/>
              <a:t>diversity</a:t>
            </a:r>
            <a:r>
              <a:rPr lang="fr-CH" sz="1100" dirty="0"/>
              <a:t> </a:t>
            </a:r>
            <a:r>
              <a:rPr lang="fr-CH" sz="1100" dirty="0" err="1"/>
              <a:t>statements</a:t>
            </a:r>
            <a:r>
              <a:rPr lang="fr-CH" sz="1100" dirty="0"/>
              <a:t> </a:t>
            </a:r>
            <a:r>
              <a:rPr lang="fr-CH" sz="1100" dirty="0" err="1"/>
              <a:t>than</a:t>
            </a:r>
            <a:r>
              <a:rPr lang="fr-CH" sz="1100" dirty="0"/>
              <a:t> </a:t>
            </a:r>
            <a:r>
              <a:rPr lang="fr-CH" sz="1100" dirty="0" err="1"/>
              <a:t>others</a:t>
            </a:r>
            <a:r>
              <a:rPr lang="fr-CH" sz="1100" dirty="0"/>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t>(e.g., ethnic minorities and women) (e.g., white people and men) </a:t>
            </a:r>
          </a:p>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a:solidFill>
                  <a:schemeClr val="bg2"/>
                </a:solidFill>
              </a:rPr>
              <a:t>Structural </a:t>
            </a:r>
            <a:r>
              <a:rPr lang="fr-CH" sz="1100" dirty="0" err="1">
                <a:solidFill>
                  <a:schemeClr val="bg2"/>
                </a:solidFill>
              </a:rPr>
              <a:t>advantage</a:t>
            </a:r>
            <a:r>
              <a:rPr lang="fr-CH" sz="1100" dirty="0">
                <a:solidFill>
                  <a:schemeClr val="bg2"/>
                </a:solidFill>
              </a:rPr>
              <a:t>, </a:t>
            </a:r>
            <a:r>
              <a:rPr lang="fr-CH" sz="1100" dirty="0" err="1">
                <a:solidFill>
                  <a:schemeClr val="bg2"/>
                </a:solidFill>
              </a:rPr>
              <a:t>historical</a:t>
            </a:r>
            <a:r>
              <a:rPr lang="fr-CH" sz="1100" dirty="0">
                <a:solidFill>
                  <a:schemeClr val="bg2"/>
                </a:solidFill>
              </a:rPr>
              <a:t> </a:t>
            </a:r>
            <a:r>
              <a:rPr lang="fr-CH" sz="1100" dirty="0" err="1">
                <a:solidFill>
                  <a:schemeClr val="bg2"/>
                </a:solidFill>
              </a:rPr>
              <a:t>societal</a:t>
            </a:r>
            <a:r>
              <a:rPr lang="fr-CH" sz="1100" dirty="0">
                <a:solidFill>
                  <a:schemeClr val="bg2"/>
                </a:solidFill>
              </a:rPr>
              <a:t> </a:t>
            </a:r>
            <a:r>
              <a:rPr lang="fr-CH" sz="1100" dirty="0" err="1">
                <a:solidFill>
                  <a:schemeClr val="bg2"/>
                </a:solidFill>
              </a:rPr>
              <a:t>advantage</a:t>
            </a:r>
            <a:r>
              <a:rPr lang="fr-CH" sz="1100" dirty="0">
                <a:solidFill>
                  <a:schemeClr val="bg2"/>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err="1">
                <a:solidFill>
                  <a:schemeClr val="bg2"/>
                </a:solidFill>
              </a:rPr>
              <a:t>Women</a:t>
            </a:r>
            <a:r>
              <a:rPr lang="fr-CH" sz="1100" dirty="0">
                <a:solidFill>
                  <a:schemeClr val="bg2"/>
                </a:solidFill>
              </a:rPr>
              <a:t> can </a:t>
            </a:r>
            <a:r>
              <a:rPr lang="fr-CH" sz="1100" dirty="0" err="1">
                <a:solidFill>
                  <a:schemeClr val="bg2"/>
                </a:solidFill>
              </a:rPr>
              <a:t>be</a:t>
            </a:r>
            <a:r>
              <a:rPr lang="fr-CH" sz="1100" dirty="0">
                <a:solidFill>
                  <a:schemeClr val="bg2"/>
                </a:solidFill>
              </a:rPr>
              <a:t> </a:t>
            </a:r>
            <a:r>
              <a:rPr lang="fr-CH" sz="1100" dirty="0" err="1">
                <a:solidFill>
                  <a:schemeClr val="bg2"/>
                </a:solidFill>
              </a:rPr>
              <a:t>prejudiced</a:t>
            </a:r>
            <a:r>
              <a:rPr lang="fr-CH" sz="1100" dirty="0">
                <a:solidFill>
                  <a:schemeClr val="bg2"/>
                </a:solidFill>
              </a:rPr>
              <a:t> and </a:t>
            </a:r>
            <a:r>
              <a:rPr lang="fr-CH" sz="1100" dirty="0" err="1">
                <a:solidFill>
                  <a:schemeClr val="bg2"/>
                </a:solidFill>
              </a:rPr>
              <a:t>discriminate</a:t>
            </a:r>
            <a:r>
              <a:rPr lang="fr-CH" sz="1100" dirty="0">
                <a:solidFill>
                  <a:schemeClr val="bg2"/>
                </a:solidFill>
              </a:rPr>
              <a:t> </a:t>
            </a:r>
            <a:r>
              <a:rPr lang="fr-CH" sz="1100" dirty="0" err="1">
                <a:solidFill>
                  <a:schemeClr val="bg2"/>
                </a:solidFill>
              </a:rPr>
              <a:t>against</a:t>
            </a:r>
            <a:r>
              <a:rPr lang="fr-CH" sz="1100" dirty="0">
                <a:solidFill>
                  <a:schemeClr val="bg2"/>
                </a:solidFill>
              </a:rPr>
              <a:t> men in </a:t>
            </a:r>
            <a:r>
              <a:rPr lang="fr-CH" sz="1100" dirty="0" err="1">
                <a:solidFill>
                  <a:schemeClr val="bg2"/>
                </a:solidFill>
              </a:rPr>
              <a:t>individual</a:t>
            </a:r>
            <a:r>
              <a:rPr lang="fr-CH" sz="1100" dirty="0">
                <a:solidFill>
                  <a:schemeClr val="bg2"/>
                </a:solidFill>
              </a:rPr>
              <a:t> interactions, but as a group </a:t>
            </a:r>
            <a:r>
              <a:rPr lang="fr-CH" sz="1100" dirty="0" err="1">
                <a:solidFill>
                  <a:schemeClr val="bg2"/>
                </a:solidFill>
              </a:rPr>
              <a:t>they</a:t>
            </a:r>
            <a:r>
              <a:rPr lang="fr-CH" sz="1100" dirty="0">
                <a:solidFill>
                  <a:schemeClr val="bg2"/>
                </a:solidFill>
              </a:rPr>
              <a:t> have not collectively </a:t>
            </a:r>
            <a:r>
              <a:rPr lang="fr-CH" sz="1100" dirty="0" err="1">
                <a:solidFill>
                  <a:schemeClr val="bg2"/>
                </a:solidFill>
              </a:rPr>
              <a:t>denied</a:t>
            </a:r>
            <a:r>
              <a:rPr lang="fr-CH" sz="1100" dirty="0">
                <a:solidFill>
                  <a:schemeClr val="bg2"/>
                </a:solidFill>
              </a:rPr>
              <a:t> men </a:t>
            </a:r>
            <a:r>
              <a:rPr lang="fr-CH" sz="1100" dirty="0" err="1">
                <a:solidFill>
                  <a:schemeClr val="bg2"/>
                </a:solidFill>
              </a:rPr>
              <a:t>their</a:t>
            </a:r>
            <a:r>
              <a:rPr lang="fr-CH" sz="1100" dirty="0">
                <a:solidFill>
                  <a:schemeClr val="bg2"/>
                </a:solidFill>
              </a:rPr>
              <a:t> civil </a:t>
            </a:r>
            <a:r>
              <a:rPr lang="fr-CH" sz="1100" dirty="0" err="1">
                <a:solidFill>
                  <a:schemeClr val="bg2"/>
                </a:solidFill>
              </a:rPr>
              <a:t>rights</a:t>
            </a:r>
            <a:r>
              <a:rPr lang="fr-CH" sz="1100" dirty="0">
                <a:solidFill>
                  <a:schemeClr val="bg2"/>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err="1"/>
              <a:t>our</a:t>
            </a:r>
            <a:r>
              <a:rPr lang="fr-CH" sz="1100" dirty="0"/>
              <a:t> </a:t>
            </a:r>
            <a:r>
              <a:rPr lang="fr-CH" sz="1100" dirty="0" err="1"/>
              <a:t>idea</a:t>
            </a:r>
            <a:r>
              <a:rPr lang="fr-CH" sz="1100" dirty="0"/>
              <a:t>: </a:t>
            </a:r>
            <a:r>
              <a:rPr lang="fr-CH" sz="1100" dirty="0" err="1"/>
              <a:t>this</a:t>
            </a:r>
            <a:r>
              <a:rPr lang="fr-CH" sz="1100" dirty="0"/>
              <a:t> </a:t>
            </a:r>
            <a:r>
              <a:rPr lang="fr-CH" sz="1100" dirty="0" err="1"/>
              <a:t>is</a:t>
            </a:r>
            <a:r>
              <a:rPr lang="fr-CH" sz="1100" dirty="0"/>
              <a:t> the </a:t>
            </a:r>
            <a:r>
              <a:rPr lang="fr-CH" sz="1100" dirty="0" err="1"/>
              <a:t>mechanism</a:t>
            </a:r>
            <a:r>
              <a:rPr lang="fr-CH" sz="1100" dirty="0"/>
              <a:t>:</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indent="0">
              <a:buNone/>
            </a:pPr>
            <a:endParaRPr lang="fr-CH" sz="1200" dirty="0"/>
          </a:p>
          <a:p>
            <a:pPr marL="0" marR="0" lvl="0" indent="0" algn="l" defTabSz="914377" rtl="0" eaLnBrk="1" fontAlgn="auto" latinLnBrk="0" hangingPunct="1">
              <a:lnSpc>
                <a:spcPct val="100000"/>
              </a:lnSpc>
              <a:spcBef>
                <a:spcPts val="0"/>
              </a:spcBef>
              <a:spcAft>
                <a:spcPts val="0"/>
              </a:spcAft>
              <a:buClrTx/>
              <a:buSzTx/>
              <a:buFontTx/>
              <a:buNone/>
              <a:tabLst/>
              <a:defRPr/>
            </a:pPr>
            <a:r>
              <a:rPr lang="fr-CH" sz="1200" dirty="0"/>
              <a:t> </a:t>
            </a:r>
            <a:r>
              <a:rPr lang="fr-CH" sz="1200" dirty="0" err="1"/>
              <a:t>Individuals</a:t>
            </a:r>
            <a:r>
              <a:rPr lang="fr-CH" sz="1200" dirty="0"/>
              <a:t> / </a:t>
            </a:r>
            <a:r>
              <a:rPr lang="fr-CH" sz="1200" dirty="0" err="1"/>
              <a:t>organizations</a:t>
            </a:r>
            <a:r>
              <a:rPr lang="fr-CH" sz="1200" dirty="0"/>
              <a:t> </a:t>
            </a:r>
            <a:r>
              <a:rPr lang="fr-CH" sz="1200" dirty="0" err="1"/>
              <a:t>convey</a:t>
            </a:r>
            <a:r>
              <a:rPr lang="fr-CH" sz="1200" dirty="0"/>
              <a:t> </a:t>
            </a:r>
            <a:r>
              <a:rPr lang="fr-CH" sz="1200" dirty="0" err="1"/>
              <a:t>signals</a:t>
            </a:r>
            <a:r>
              <a:rPr lang="fr-CH" sz="1200" dirty="0"/>
              <a:t> about </a:t>
            </a:r>
            <a:r>
              <a:rPr lang="fr-CH" sz="1200" dirty="0" err="1"/>
              <a:t>their</a:t>
            </a:r>
            <a:r>
              <a:rPr lang="fr-CH" sz="1200" dirty="0"/>
              <a:t> intentions in </a:t>
            </a:r>
            <a:r>
              <a:rPr lang="fr-CH" sz="1200" dirty="0" err="1"/>
              <a:t>order</a:t>
            </a:r>
            <a:r>
              <a:rPr lang="fr-CH" sz="1200" dirty="0"/>
              <a:t> to </a:t>
            </a:r>
            <a:r>
              <a:rPr lang="fr-CH" sz="1200" dirty="0" err="1"/>
              <a:t>shape</a:t>
            </a:r>
            <a:r>
              <a:rPr lang="fr-CH" sz="1200" dirty="0"/>
              <a:t> perceptions and influence </a:t>
            </a:r>
            <a:r>
              <a:rPr lang="fr-CH" sz="1200" dirty="0" err="1"/>
              <a:t>decisions</a:t>
            </a:r>
            <a:r>
              <a:rPr lang="fr-CH" sz="1200" dirty="0"/>
              <a:t>, </a:t>
            </a:r>
            <a:r>
              <a:rPr lang="fr-CH" sz="1200" dirty="0" err="1"/>
              <a:t>especially</a:t>
            </a:r>
            <a:r>
              <a:rPr lang="fr-CH" sz="1200" dirty="0"/>
              <a:t> </a:t>
            </a:r>
            <a:r>
              <a:rPr lang="fr-CH" sz="1200" dirty="0" err="1"/>
              <a:t>when</a:t>
            </a:r>
            <a:r>
              <a:rPr lang="fr-CH" sz="1200" dirty="0"/>
              <a:t> direct information </a:t>
            </a:r>
            <a:r>
              <a:rPr lang="fr-CH" sz="1200" dirty="0" err="1"/>
              <a:t>is</a:t>
            </a:r>
            <a:r>
              <a:rPr lang="fr-CH" sz="1200" dirty="0"/>
              <a:t> </a:t>
            </a:r>
            <a:r>
              <a:rPr lang="fr-CH" sz="1200" dirty="0" err="1"/>
              <a:t>costly</a:t>
            </a:r>
            <a:r>
              <a:rPr lang="fr-CH" sz="1200" dirty="0"/>
              <a:t> to </a:t>
            </a:r>
            <a:r>
              <a:rPr lang="fr-CH" sz="1200" dirty="0" err="1"/>
              <a:t>obtain</a:t>
            </a:r>
            <a:r>
              <a:rPr lang="fr-CH" sz="1200" dirty="0"/>
              <a:t> </a:t>
            </a: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p>
          <a:p>
            <a:pPr marL="0" indent="0">
              <a:buNone/>
            </a:pPr>
            <a:endParaRPr lang="fr-CH" sz="1100" dirty="0">
              <a:solidFill>
                <a:schemeClr val="bg2"/>
              </a:solidFill>
            </a:endParaRPr>
          </a:p>
        </p:txBody>
      </p:sp>
      <p:sp>
        <p:nvSpPr>
          <p:cNvPr id="4" name="Slide Number Placeholder 3">
            <a:extLst>
              <a:ext uri="{FF2B5EF4-FFF2-40B4-BE49-F238E27FC236}">
                <a16:creationId xmlns:a16="http://schemas.microsoft.com/office/drawing/2014/main" id="{9AFB7ACC-2D1F-A0B9-F0B1-94738D7F6BDF}"/>
              </a:ext>
            </a:extLst>
          </p:cNvPr>
          <p:cNvSpPr>
            <a:spLocks noGrp="1"/>
          </p:cNvSpPr>
          <p:nvPr>
            <p:ph type="sldNum" sz="quarter" idx="5"/>
          </p:nvPr>
        </p:nvSpPr>
        <p:spPr/>
        <p:txBody>
          <a:bodyPr/>
          <a:lstStyle/>
          <a:p>
            <a:fld id="{507C1227-8C82-4359-AC1C-10EA480FF9F7}" type="slidenum">
              <a:rPr lang="fr-CH" smtClean="0"/>
              <a:t>7</a:t>
            </a:fld>
            <a:endParaRPr lang="fr-CH"/>
          </a:p>
        </p:txBody>
      </p:sp>
    </p:spTree>
    <p:extLst>
      <p:ext uri="{BB962C8B-B14F-4D97-AF65-F5344CB8AC3E}">
        <p14:creationId xmlns:p14="http://schemas.microsoft.com/office/powerpoint/2010/main" val="205550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5941-1181-922C-E53E-02DFC49C0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11270-74EA-7C3F-A639-DF0447BE8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9890D-0182-51F1-261E-3732B08271F8}"/>
              </a:ext>
            </a:extLst>
          </p:cNvPr>
          <p:cNvSpPr>
            <a:spLocks noGrp="1"/>
          </p:cNvSpPr>
          <p:nvPr>
            <p:ph type="body" idx="1"/>
          </p:nvPr>
        </p:nvSpPr>
        <p:spPr/>
        <p:txBody>
          <a:bodyPr/>
          <a:lstStyle/>
          <a:p>
            <a:pPr marL="0" indent="0">
              <a:buNone/>
            </a:pPr>
            <a:r>
              <a:rPr lang="fr-CH" sz="1100" dirty="0">
                <a:solidFill>
                  <a:schemeClr val="bg2"/>
                </a:solidFill>
              </a:rPr>
              <a:t>So </a:t>
            </a:r>
            <a:r>
              <a:rPr lang="fr-CH" sz="1100" dirty="0" err="1">
                <a:solidFill>
                  <a:schemeClr val="bg2"/>
                </a:solidFill>
              </a:rPr>
              <a:t>what</a:t>
            </a:r>
            <a:r>
              <a:rPr lang="fr-CH" sz="1100" dirty="0">
                <a:solidFill>
                  <a:schemeClr val="bg2"/>
                </a:solidFill>
              </a:rPr>
              <a:t> </a:t>
            </a:r>
            <a:r>
              <a:rPr lang="fr-CH" sz="1100" dirty="0" err="1">
                <a:solidFill>
                  <a:schemeClr val="bg2"/>
                </a:solidFill>
              </a:rPr>
              <a:t>does</a:t>
            </a:r>
            <a:r>
              <a:rPr lang="fr-CH" sz="1100" dirty="0">
                <a:solidFill>
                  <a:schemeClr val="bg2"/>
                </a:solidFill>
              </a:rPr>
              <a:t> </a:t>
            </a:r>
            <a:r>
              <a:rPr lang="fr-CH" sz="1100" dirty="0" err="1">
                <a:solidFill>
                  <a:schemeClr val="bg2"/>
                </a:solidFill>
              </a:rPr>
              <a:t>this</a:t>
            </a:r>
            <a:r>
              <a:rPr lang="fr-CH" sz="1100" dirty="0">
                <a:solidFill>
                  <a:schemeClr val="bg2"/>
                </a:solidFill>
              </a:rPr>
              <a:t> </a:t>
            </a:r>
            <a:r>
              <a:rPr lang="fr-CH" sz="1100" dirty="0" err="1">
                <a:solidFill>
                  <a:schemeClr val="bg2"/>
                </a:solidFill>
              </a:rPr>
              <a:t>mechanism</a:t>
            </a:r>
            <a:r>
              <a:rPr lang="fr-CH" sz="1100" dirty="0">
                <a:solidFill>
                  <a:schemeClr val="bg2"/>
                </a:solidFill>
              </a:rPr>
              <a:t> look like for </a:t>
            </a:r>
            <a:r>
              <a:rPr lang="fr-CH" sz="1100" dirty="0" err="1">
                <a:solidFill>
                  <a:schemeClr val="bg2"/>
                </a:solidFill>
              </a:rPr>
              <a:t>disadvantaged</a:t>
            </a:r>
            <a:r>
              <a:rPr lang="fr-CH" sz="1100" dirty="0">
                <a:solidFill>
                  <a:schemeClr val="bg2"/>
                </a:solidFill>
              </a:rPr>
              <a:t> group </a:t>
            </a:r>
            <a:r>
              <a:rPr lang="fr-CH" sz="1100" dirty="0" err="1">
                <a:solidFill>
                  <a:schemeClr val="bg2"/>
                </a:solidFill>
              </a:rPr>
              <a:t>members</a:t>
            </a:r>
            <a:r>
              <a:rPr lang="fr-CH" sz="1100" dirty="0">
                <a:solidFill>
                  <a:schemeClr val="bg2"/>
                </a:solidFill>
              </a:rPr>
              <a:t>? </a:t>
            </a:r>
          </a:p>
          <a:p>
            <a:pPr marL="0" indent="0">
              <a:buNone/>
            </a:pPr>
            <a:endParaRPr lang="fr-CH" sz="1100" dirty="0">
              <a:solidFill>
                <a:schemeClr val="bg2"/>
              </a:solidFill>
            </a:endParaRPr>
          </a:p>
          <a:p>
            <a:pPr marL="0" indent="0">
              <a:buNone/>
            </a:pPr>
            <a:r>
              <a:rPr lang="fr-CH" sz="1100" dirty="0">
                <a:solidFill>
                  <a:schemeClr val="bg2"/>
                </a:solidFill>
              </a:rPr>
              <a:t>Imagine </a:t>
            </a:r>
            <a:r>
              <a:rPr lang="fr-CH" sz="1100" dirty="0" err="1">
                <a:solidFill>
                  <a:schemeClr val="bg2"/>
                </a:solidFill>
              </a:rPr>
              <a:t>you</a:t>
            </a:r>
            <a:r>
              <a:rPr lang="fr-CH" sz="1100" dirty="0">
                <a:solidFill>
                  <a:schemeClr val="bg2"/>
                </a:solidFill>
              </a:rPr>
              <a:t> are a </a:t>
            </a:r>
            <a:r>
              <a:rPr lang="fr-CH" sz="1100" dirty="0" err="1">
                <a:solidFill>
                  <a:schemeClr val="bg2"/>
                </a:solidFill>
              </a:rPr>
              <a:t>woman</a:t>
            </a:r>
            <a:endParaRPr lang="fr-CH" sz="1100" dirty="0">
              <a:solidFill>
                <a:schemeClr val="bg2"/>
              </a:solidFill>
            </a:endParaRPr>
          </a:p>
          <a:p>
            <a:pPr marL="0" indent="0">
              <a:buNone/>
            </a:pPr>
            <a:r>
              <a:rPr lang="fr-CH" sz="1100" dirty="0">
                <a:solidFill>
                  <a:schemeClr val="bg2"/>
                </a:solidFill>
              </a:rPr>
              <a:t>At </a:t>
            </a:r>
            <a:r>
              <a:rPr lang="fr-CH" sz="1100" dirty="0" err="1">
                <a:solidFill>
                  <a:schemeClr val="bg2"/>
                </a:solidFill>
              </a:rPr>
              <a:t>work</a:t>
            </a:r>
            <a:r>
              <a:rPr lang="fr-CH" sz="1100" dirty="0">
                <a:solidFill>
                  <a:schemeClr val="bg2"/>
                </a:solidFill>
              </a:rPr>
              <a:t>, at home, in the </a:t>
            </a:r>
            <a:r>
              <a:rPr lang="fr-CH" sz="1100" dirty="0" err="1">
                <a:solidFill>
                  <a:schemeClr val="bg2"/>
                </a:solidFill>
              </a:rPr>
              <a:t>street</a:t>
            </a:r>
            <a:r>
              <a:rPr lang="fr-CH" sz="1100" dirty="0">
                <a:solidFill>
                  <a:schemeClr val="bg2"/>
                </a:solidFill>
              </a:rPr>
              <a:t>, tv – </a:t>
            </a:r>
            <a:r>
              <a:rPr lang="fr-CH" sz="1100" dirty="0" err="1">
                <a:solidFill>
                  <a:schemeClr val="bg2"/>
                </a:solidFill>
              </a:rPr>
              <a:t>you</a:t>
            </a:r>
            <a:r>
              <a:rPr lang="fr-CH" sz="1100" dirty="0">
                <a:solidFill>
                  <a:schemeClr val="bg2"/>
                </a:solidFill>
              </a:rPr>
              <a:t> </a:t>
            </a:r>
            <a:r>
              <a:rPr lang="fr-CH" sz="1100" dirty="0" err="1">
                <a:solidFill>
                  <a:schemeClr val="bg2"/>
                </a:solidFill>
              </a:rPr>
              <a:t>feel</a:t>
            </a:r>
            <a:r>
              <a:rPr lang="fr-CH" sz="1100" dirty="0">
                <a:solidFill>
                  <a:schemeClr val="bg2"/>
                </a:solidFill>
              </a:rPr>
              <a:t> </a:t>
            </a:r>
            <a:r>
              <a:rPr lang="fr-CH" sz="1100" dirty="0" err="1">
                <a:solidFill>
                  <a:schemeClr val="bg2"/>
                </a:solidFill>
              </a:rPr>
              <a:t>systematically</a:t>
            </a:r>
            <a:r>
              <a:rPr lang="fr-CH" sz="1100" dirty="0">
                <a:solidFill>
                  <a:schemeClr val="bg2"/>
                </a:solidFill>
              </a:rPr>
              <a:t> </a:t>
            </a:r>
            <a:r>
              <a:rPr lang="fr-CH" sz="1100" dirty="0" err="1">
                <a:solidFill>
                  <a:schemeClr val="bg2"/>
                </a:solidFill>
              </a:rPr>
              <a:t>devalued</a:t>
            </a:r>
            <a:r>
              <a:rPr lang="fr-CH" sz="1100" dirty="0">
                <a:solidFill>
                  <a:schemeClr val="bg2"/>
                </a:solidFill>
              </a:rPr>
              <a:t> and </a:t>
            </a:r>
            <a:r>
              <a:rPr lang="fr-CH" sz="1100" dirty="0" err="1">
                <a:solidFill>
                  <a:schemeClr val="bg2"/>
                </a:solidFill>
              </a:rPr>
              <a:t>marginalized</a:t>
            </a:r>
            <a:r>
              <a:rPr lang="fr-CH" sz="1100" dirty="0">
                <a:solidFill>
                  <a:schemeClr val="bg2"/>
                </a:solidFill>
              </a:rPr>
              <a:t> by </a:t>
            </a:r>
            <a:r>
              <a:rPr lang="fr-CH" sz="1100" dirty="0" err="1">
                <a:solidFill>
                  <a:schemeClr val="bg2"/>
                </a:solidFill>
              </a:rPr>
              <a:t>sociaety</a:t>
            </a:r>
            <a:r>
              <a:rPr lang="fr-CH" sz="1100" dirty="0">
                <a:solidFill>
                  <a:schemeClr val="bg2"/>
                </a:solidFill>
              </a:rPr>
              <a:t> </a:t>
            </a:r>
          </a:p>
          <a:p>
            <a:pPr marL="0" indent="0">
              <a:buNone/>
            </a:pPr>
            <a:endParaRPr lang="fr-CH" sz="1100" dirty="0">
              <a:solidFill>
                <a:schemeClr val="bg2"/>
              </a:solidFill>
            </a:endParaRPr>
          </a:p>
          <a:p>
            <a:pPr marL="0" indent="0">
              <a:buNone/>
            </a:pPr>
            <a:endParaRPr lang="fr-CH" sz="1100" dirty="0">
              <a:solidFill>
                <a:schemeClr val="bg2"/>
              </a:solidFill>
            </a:endParaRPr>
          </a:p>
          <a:p>
            <a:r>
              <a:rPr lang="fr-CH" sz="1100" dirty="0" err="1">
                <a:solidFill>
                  <a:schemeClr val="bg2"/>
                </a:solidFill>
              </a:rPr>
              <a:t>Mere</a:t>
            </a:r>
            <a:r>
              <a:rPr lang="fr-CH" sz="1100" dirty="0">
                <a:solidFill>
                  <a:schemeClr val="bg2"/>
                </a:solidFill>
              </a:rPr>
              <a:t> </a:t>
            </a:r>
            <a:r>
              <a:rPr lang="fr-CH" sz="1100" dirty="0" err="1">
                <a:solidFill>
                  <a:schemeClr val="bg2"/>
                </a:solidFill>
              </a:rPr>
              <a:t>presence</a:t>
            </a:r>
            <a:r>
              <a:rPr lang="fr-CH" sz="1100" dirty="0">
                <a:solidFill>
                  <a:schemeClr val="bg2"/>
                </a:solidFill>
              </a:rPr>
              <a:t> of </a:t>
            </a:r>
            <a:r>
              <a:rPr lang="fr-CH" sz="1100" dirty="0" err="1">
                <a:solidFill>
                  <a:schemeClr val="bg2"/>
                </a:solidFill>
              </a:rPr>
              <a:t>other</a:t>
            </a:r>
            <a:r>
              <a:rPr lang="fr-CH" sz="1100" dirty="0">
                <a:solidFill>
                  <a:schemeClr val="bg2"/>
                </a:solidFill>
              </a:rPr>
              <a:t> </a:t>
            </a:r>
            <a:r>
              <a:rPr lang="fr-CH" sz="1100" dirty="0" err="1">
                <a:solidFill>
                  <a:schemeClr val="bg2"/>
                </a:solidFill>
              </a:rPr>
              <a:t>minorities</a:t>
            </a:r>
            <a:r>
              <a:rPr lang="fr-CH" sz="1100" dirty="0">
                <a:solidFill>
                  <a:schemeClr val="bg2"/>
                </a:solidFill>
              </a:rPr>
              <a:t> in the room can boost </a:t>
            </a:r>
            <a:r>
              <a:rPr lang="fr-CH" sz="1100" dirty="0" err="1">
                <a:solidFill>
                  <a:schemeClr val="bg2"/>
                </a:solidFill>
              </a:rPr>
              <a:t>wellbeing</a:t>
            </a:r>
            <a:r>
              <a:rPr lang="fr-CH" sz="1100" dirty="0">
                <a:solidFill>
                  <a:schemeClr val="bg2"/>
                </a:solidFill>
              </a:rPr>
              <a:t> </a:t>
            </a:r>
            <a:br>
              <a:rPr lang="fr-CH" sz="1100" dirty="0">
                <a:solidFill>
                  <a:schemeClr val="bg2"/>
                </a:solidFill>
              </a:rPr>
            </a:br>
            <a:r>
              <a:rPr lang="en-GB" sz="1200" kern="1200">
                <a:solidFill>
                  <a:schemeClr val="tx1"/>
                </a:solidFill>
                <a:effectLst/>
                <a:latin typeface="+mn-lt"/>
                <a:ea typeface="+mn-ea"/>
                <a:cs typeface="+mn-cs"/>
              </a:rPr>
              <a:t>The Common Ingroup Identity Model Gaertner et al., 1993 </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err="1">
                <a:solidFill>
                  <a:schemeClr val="bg2"/>
                </a:solidFill>
              </a:rPr>
              <a:t>Studies</a:t>
            </a:r>
            <a:r>
              <a:rPr lang="fr-CH" sz="1100" dirty="0">
                <a:solidFill>
                  <a:schemeClr val="bg2"/>
                </a:solidFill>
              </a:rPr>
              <a:t> on affirmative action / Soha</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fr-CH" sz="1100" dirty="0">
                <a:solidFill>
                  <a:schemeClr val="bg2"/>
                </a:solidFill>
              </a:rPr>
              <a:t>--&gt; if </a:t>
            </a:r>
            <a:r>
              <a:rPr lang="fr-CH" sz="1100" dirty="0" err="1">
                <a:solidFill>
                  <a:schemeClr val="bg2"/>
                </a:solidFill>
              </a:rPr>
              <a:t>you</a:t>
            </a:r>
            <a:r>
              <a:rPr lang="fr-CH" sz="1100" dirty="0">
                <a:solidFill>
                  <a:schemeClr val="bg2"/>
                </a:solidFill>
              </a:rPr>
              <a:t> are a </a:t>
            </a:r>
            <a:r>
              <a:rPr lang="fr-CH" sz="1100" dirty="0" err="1">
                <a:solidFill>
                  <a:schemeClr val="bg2"/>
                </a:solidFill>
              </a:rPr>
              <a:t>minority</a:t>
            </a:r>
            <a:r>
              <a:rPr lang="fr-CH" sz="1100" dirty="0">
                <a:solidFill>
                  <a:schemeClr val="bg2"/>
                </a:solidFill>
              </a:rPr>
              <a:t>, feeling </a:t>
            </a:r>
            <a:r>
              <a:rPr lang="fr-CH" sz="1100" dirty="0" err="1">
                <a:solidFill>
                  <a:schemeClr val="bg2"/>
                </a:solidFill>
              </a:rPr>
              <a:t>discriminated</a:t>
            </a:r>
            <a:r>
              <a:rPr lang="fr-CH" sz="1100" dirty="0">
                <a:solidFill>
                  <a:schemeClr val="bg2"/>
                </a:solidFill>
              </a:rPr>
              <a:t> --&gt; support DEI</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fr-CH" sz="1100" dirty="0">
              <a:solidFill>
                <a:schemeClr val="bg2"/>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100" dirty="0"/>
              <a:t>They may help others like themselves, motivated by perceived similarity </a:t>
            </a:r>
            <a:r>
              <a:rPr lang="en-GB" sz="1050" dirty="0">
                <a:solidFill>
                  <a:schemeClr val="bg2"/>
                </a:solidFill>
              </a:rPr>
              <a:t>(Frable et al., 1998; Sinclair et al., 2024)</a:t>
            </a:r>
          </a:p>
          <a:p>
            <a:pPr marL="0" indent="0">
              <a:buNone/>
            </a:pPr>
            <a:endParaRPr lang="fr-CH" sz="1100" dirty="0">
              <a:solidFill>
                <a:schemeClr val="bg2"/>
              </a:solidFill>
            </a:endParaRPr>
          </a:p>
        </p:txBody>
      </p:sp>
      <p:sp>
        <p:nvSpPr>
          <p:cNvPr id="4" name="Slide Number Placeholder 3">
            <a:extLst>
              <a:ext uri="{FF2B5EF4-FFF2-40B4-BE49-F238E27FC236}">
                <a16:creationId xmlns:a16="http://schemas.microsoft.com/office/drawing/2014/main" id="{48E576C0-5E47-85BB-F940-32C0E6151556}"/>
              </a:ext>
            </a:extLst>
          </p:cNvPr>
          <p:cNvSpPr>
            <a:spLocks noGrp="1"/>
          </p:cNvSpPr>
          <p:nvPr>
            <p:ph type="sldNum" sz="quarter" idx="5"/>
          </p:nvPr>
        </p:nvSpPr>
        <p:spPr/>
        <p:txBody>
          <a:bodyPr/>
          <a:lstStyle/>
          <a:p>
            <a:fld id="{507C1227-8C82-4359-AC1C-10EA480FF9F7}" type="slidenum">
              <a:rPr lang="fr-CH" smtClean="0"/>
              <a:t>8</a:t>
            </a:fld>
            <a:endParaRPr lang="fr-CH"/>
          </a:p>
        </p:txBody>
      </p:sp>
    </p:spTree>
    <p:extLst>
      <p:ext uri="{BB962C8B-B14F-4D97-AF65-F5344CB8AC3E}">
        <p14:creationId xmlns:p14="http://schemas.microsoft.com/office/powerpoint/2010/main" val="264296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A3400-70CD-2E4A-F6AC-1A3B300E0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B147A-A8A6-84E6-C64B-FAE0AEADE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3B541-5CA8-7A43-9A74-C9DCC1D9BBE5}"/>
              </a:ext>
            </a:extLst>
          </p:cNvPr>
          <p:cNvSpPr>
            <a:spLocks noGrp="1"/>
          </p:cNvSpPr>
          <p:nvPr>
            <p:ph type="body" idx="1"/>
          </p:nvPr>
        </p:nvSpPr>
        <p:spPr/>
        <p:txBody>
          <a:bodyPr/>
          <a:lstStyle/>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200"/>
              <a:t>What about advantaged group members? </a:t>
            </a: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200"/>
              <a:t>actually reporting more discrimination than ever before</a:t>
            </a: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solidFill>
                <a:schemeClr val="bg2"/>
              </a:solidFill>
            </a:endParaRP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solidFill>
                <a:schemeClr val="bg2"/>
              </a:solidFill>
            </a:endParaRP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solidFill>
                <a:schemeClr val="bg2"/>
              </a:solidFill>
            </a:endParaRP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solidFill>
                <a:schemeClr val="bg2"/>
              </a:solidFill>
            </a:endParaRP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r>
              <a:rPr lang="fr-CH" sz="1200">
                <a:solidFill>
                  <a:schemeClr val="bg2"/>
                </a:solidFill>
              </a:rPr>
              <a:t>Unpleasant experiences  BUT Not devalued by society in general </a:t>
            </a:r>
            <a:r>
              <a:rPr lang="en-GB" sz="1200"/>
              <a:t> </a:t>
            </a: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400" dirty="0"/>
              <a:t>= </a:t>
            </a:r>
            <a:r>
              <a:rPr lang="en-GB" sz="1200" i="1" dirty="0">
                <a:solidFill>
                  <a:schemeClr val="bg1">
                    <a:lumMod val="50000"/>
                  </a:schemeClr>
                </a:solidFill>
              </a:rPr>
              <a:t>the unfair treatment of members of a historically advantaged group with the aim of correcting for previous discrimination against a historically disadvantaged group</a:t>
            </a:r>
            <a:r>
              <a:rPr lang="en-GB" sz="1400" dirty="0"/>
              <a:t> </a:t>
            </a: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200"/>
              <a:t>SO DOESN`T LEAD TO IDENTIFY WITH MINORITIES</a:t>
            </a: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r>
              <a:rPr lang="en-GB" sz="1200"/>
              <a:t>discrimination doesn't lead to more support for DEI</a:t>
            </a:r>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200"/>
          </a:p>
          <a:p>
            <a:pPr marL="171450" marR="0" lvl="0" indent="-171450" algn="l" defTabSz="914377" rtl="0" eaLnBrk="1" fontAlgn="auto" latinLnBrk="0" hangingPunct="1">
              <a:lnSpc>
                <a:spcPct val="100000"/>
              </a:lnSpc>
              <a:spcBef>
                <a:spcPts val="0"/>
              </a:spcBef>
              <a:spcAft>
                <a:spcPts val="0"/>
              </a:spcAft>
              <a:buClrTx/>
              <a:buSzTx/>
              <a:buFont typeface="Wingdings" pitchFamily="2" charset="2"/>
              <a:buChar char="à"/>
              <a:tabLst/>
              <a:defRPr/>
            </a:pPr>
            <a:endParaRPr lang="en-GB" sz="1100">
              <a:solidFill>
                <a:srgbClr val="0066FF"/>
              </a:solidFill>
              <a:latin typeface="Unil Sans"/>
            </a:endParaRPr>
          </a:p>
          <a:p>
            <a:pPr marL="0" indent="0">
              <a:buNone/>
            </a:pPr>
            <a:r>
              <a:rPr lang="en-CH" sz="1200" i="1" kern="1200">
                <a:solidFill>
                  <a:schemeClr val="tx1"/>
                </a:solidFill>
                <a:effectLst/>
                <a:latin typeface="+mn-lt"/>
                <a:ea typeface="+mn-ea"/>
                <a:cs typeface="+mn-cs"/>
              </a:rPr>
              <a:t>Women’s workplace advances as unfairly coming at the expense of men (e.g., Bosson et al., 2012; Kehn &amp; Ruthig, 2013).</a:t>
            </a:r>
            <a:r>
              <a:rPr lang="en-CH" sz="1100">
                <a:effectLst/>
              </a:rPr>
              <a:t> </a:t>
            </a:r>
          </a:p>
          <a:p>
            <a:pPr marL="0" indent="0">
              <a:buNone/>
            </a:pPr>
            <a:endParaRPr lang="en-CH" sz="1100">
              <a:solidFill>
                <a:schemeClr val="bg2"/>
              </a:solidFill>
              <a:effectLst/>
            </a:endParaRPr>
          </a:p>
          <a:p>
            <a:r>
              <a:rPr lang="en-GB" sz="1200" kern="1200">
                <a:solidFill>
                  <a:schemeClr val="tx1"/>
                </a:solidFill>
                <a:effectLst/>
                <a:latin typeface="+mn-lt"/>
                <a:ea typeface="+mn-ea"/>
                <a:cs typeface="+mn-cs"/>
              </a:rPr>
              <a:t>By asserting some level of equivalence in claiming they are discriminated against too, the meaning ascribed to the discriminatory event therefore leaves self esteem intact and does not lead to an increased sense of identification with their own, or any other group. </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Additionally, advantaged group members are more likely to find DEI initiatives (symbolically and realistically) threatening due to fundamental misunderstandings about the nature of inequality (Brown et al., 2022; Kraus et al., 2017; Wilkins et al., 2015). This may explain why members of advantaged groups are more likely to react negatively to DEI initiatives (Dover et al., 2016; Gündemir et al., 2024) and also display less helping behaviours (Hsu &amp; Riccucci, 2025; Kanitz et al., 2024). We suggest that this mechanism is likely to be particularly pronounced in advantaged group members that perceive high levels of discrimination. </a:t>
            </a:r>
          </a:p>
          <a:p>
            <a:endParaRPr lang="en-GB" sz="1200" kern="1200">
              <a:solidFill>
                <a:schemeClr val="tx1"/>
              </a:solidFill>
              <a:effectLst/>
              <a:latin typeface="+mn-lt"/>
              <a:ea typeface="+mn-ea"/>
              <a:cs typeface="+mn-cs"/>
            </a:endParaRPr>
          </a:p>
          <a:p>
            <a:r>
              <a:rPr lang="en-GB" sz="1200"/>
              <a:t>Women attribute workplace discrimination to lack of fit / suitability due to patriarchal norms (i.e., that masculine traits are more valued than feminine traits)</a:t>
            </a:r>
          </a:p>
          <a:p>
            <a:r>
              <a:rPr lang="en-GB" sz="1200"/>
              <a:t>Men’s workplace discrimination is about quotas – says little about men’s abilities and so doesn’t affect their self-efficacy </a:t>
            </a:r>
          </a:p>
          <a:p>
            <a:r>
              <a:rPr lang="en-GB" sz="1200"/>
              <a:t>Free generation of narratives as to why they feel discriminated </a:t>
            </a:r>
          </a:p>
          <a:p>
            <a:r>
              <a:rPr lang="en-GB" sz="1200"/>
              <a:t>Reduces bothmen’s and women’s sense of belonging in the workplace. negative effect on well-being being more pronounced among women than among men </a:t>
            </a:r>
          </a:p>
          <a:p>
            <a:endParaRPr lang="en-CH" sz="1200" kern="1200">
              <a:solidFill>
                <a:schemeClr val="tx1"/>
              </a:solidFill>
              <a:effectLst/>
              <a:latin typeface="+mn-lt"/>
              <a:ea typeface="+mn-ea"/>
              <a:cs typeface="+mn-cs"/>
            </a:endParaRPr>
          </a:p>
          <a:p>
            <a:pPr marL="0" indent="0">
              <a:buNone/>
            </a:pPr>
            <a:endParaRPr lang="fr-CH" sz="1100">
              <a:solidFill>
                <a:schemeClr val="bg2"/>
              </a:solidFill>
            </a:endParaRPr>
          </a:p>
        </p:txBody>
      </p:sp>
      <p:sp>
        <p:nvSpPr>
          <p:cNvPr id="4" name="Slide Number Placeholder 3">
            <a:extLst>
              <a:ext uri="{FF2B5EF4-FFF2-40B4-BE49-F238E27FC236}">
                <a16:creationId xmlns:a16="http://schemas.microsoft.com/office/drawing/2014/main" id="{13918E89-A4A7-8AEE-4C76-80934E2A7A6A}"/>
              </a:ext>
            </a:extLst>
          </p:cNvPr>
          <p:cNvSpPr>
            <a:spLocks noGrp="1"/>
          </p:cNvSpPr>
          <p:nvPr>
            <p:ph type="sldNum" sz="quarter" idx="5"/>
          </p:nvPr>
        </p:nvSpPr>
        <p:spPr/>
        <p:txBody>
          <a:bodyPr/>
          <a:lstStyle/>
          <a:p>
            <a:fld id="{507C1227-8C82-4359-AC1C-10EA480FF9F7}" type="slidenum">
              <a:rPr lang="fr-CH" smtClean="0"/>
              <a:t>9</a:t>
            </a:fld>
            <a:endParaRPr lang="fr-CH"/>
          </a:p>
        </p:txBody>
      </p:sp>
    </p:spTree>
    <p:extLst>
      <p:ext uri="{BB962C8B-B14F-4D97-AF65-F5344CB8AC3E}">
        <p14:creationId xmlns:p14="http://schemas.microsoft.com/office/powerpoint/2010/main" val="62185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2 VE Pos">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0C8BB4F7-F9F2-63D1-7113-7DBEDB1DFC52}"/>
              </a:ext>
            </a:extLst>
          </p:cNvPr>
          <p:cNvSpPr>
            <a:spLocks noGrp="1"/>
          </p:cNvSpPr>
          <p:nvPr>
            <p:ph type="pic" sz="quarter" idx="11"/>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fr-CH"/>
          </a:p>
        </p:txBody>
      </p:sp>
      <p:pic>
        <p:nvPicPr>
          <p:cNvPr id="6" name="Graphique 5">
            <a:extLst>
              <a:ext uri="{FF2B5EF4-FFF2-40B4-BE49-F238E27FC236}">
                <a16:creationId xmlns:a16="http://schemas.microsoft.com/office/drawing/2014/main" id="{C08268D1-24FB-9B0C-9A3F-349695DA63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6006655"/>
            <a:ext cx="1708265" cy="794541"/>
          </a:xfrm>
          <a:prstGeom prst="rect">
            <a:avLst/>
          </a:prstGeom>
        </p:spPr>
      </p:pic>
      <p:sp>
        <p:nvSpPr>
          <p:cNvPr id="7" name="Titre 1">
            <a:extLst>
              <a:ext uri="{FF2B5EF4-FFF2-40B4-BE49-F238E27FC236}">
                <a16:creationId xmlns:a16="http://schemas.microsoft.com/office/drawing/2014/main" id="{49E858F5-F82E-11FF-7753-1219CA7090A4}"/>
              </a:ext>
            </a:extLst>
          </p:cNvPr>
          <p:cNvSpPr>
            <a:spLocks noGrp="1"/>
          </p:cNvSpPr>
          <p:nvPr>
            <p:ph type="ctrTitle" hasCustomPrompt="1"/>
          </p:nvPr>
        </p:nvSpPr>
        <p:spPr>
          <a:xfrm>
            <a:off x="265113" y="357253"/>
            <a:ext cx="5570911" cy="5604609"/>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
        <p:nvSpPr>
          <p:cNvPr id="8" name="Espace réservé de la date 3">
            <a:extLst>
              <a:ext uri="{FF2B5EF4-FFF2-40B4-BE49-F238E27FC236}">
                <a16:creationId xmlns:a16="http://schemas.microsoft.com/office/drawing/2014/main" id="{93C2C499-D4AD-4F97-72A7-CBC487C6F307}"/>
              </a:ext>
            </a:extLst>
          </p:cNvPr>
          <p:cNvSpPr>
            <a:spLocks noGrp="1"/>
          </p:cNvSpPr>
          <p:nvPr>
            <p:ph type="dt" sz="half" idx="10"/>
          </p:nvPr>
        </p:nvSpPr>
        <p:spPr>
          <a:xfrm>
            <a:off x="3732904" y="6292709"/>
            <a:ext cx="2118324" cy="358731"/>
          </a:xfrm>
          <a:prstGeom prst="rect">
            <a:avLst/>
          </a:prstGeom>
        </p:spPr>
        <p:txBody>
          <a:bodyPr/>
          <a:lstStyle>
            <a:lvl1pPr>
              <a:defRPr sz="1600" b="1"/>
            </a:lvl1pPr>
          </a:lstStyle>
          <a:p>
            <a:r>
              <a:rPr lang="de-CH"/>
              <a:t>27.03.26</a:t>
            </a:r>
            <a:endParaRPr lang="fr-CH" dirty="0"/>
          </a:p>
        </p:txBody>
      </p:sp>
    </p:spTree>
    <p:extLst>
      <p:ext uri="{BB962C8B-B14F-4D97-AF65-F5344CB8AC3E}">
        <p14:creationId xmlns:p14="http://schemas.microsoft.com/office/powerpoint/2010/main" val="187172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nd TITLE Neg">
    <p:bg>
      <p:bgPr>
        <a:solidFill>
          <a:schemeClr val="bg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solidFill>
                  <a:schemeClr val="bg1"/>
                </a:solidFill>
              </a:defRPr>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solidFill>
                  <a:schemeClr val="bg1"/>
                </a:solidFill>
              </a:defRPr>
            </a:lvl1pPr>
          </a:lstStyle>
          <a:p>
            <a:endParaRPr lang="fr-CH" dirty="0"/>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solidFill>
                  <a:schemeClr val="bg1"/>
                </a:solidFill>
              </a:defRPr>
            </a:lvl1pPr>
          </a:lstStyle>
          <a:p>
            <a:fld id="{247181E5-31FF-4659-B210-336195ADCC45}" type="slidenum">
              <a:rPr lang="fr-CH" smtClean="0"/>
              <a:pPr/>
              <a:t>‹#›</a:t>
            </a:fld>
            <a:endParaRPr lang="fr-CH"/>
          </a:p>
        </p:txBody>
      </p:sp>
      <p:pic>
        <p:nvPicPr>
          <p:cNvPr id="2" name="Image 2">
            <a:extLst>
              <a:ext uri="{FF2B5EF4-FFF2-40B4-BE49-F238E27FC236}">
                <a16:creationId xmlns:a16="http://schemas.microsoft.com/office/drawing/2014/main" id="{F1BB8771-2FFB-00BE-E12C-9AAC31F876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3" name="Title of slide">
            <a:extLst>
              <a:ext uri="{FF2B5EF4-FFF2-40B4-BE49-F238E27FC236}">
                <a16:creationId xmlns:a16="http://schemas.microsoft.com/office/drawing/2014/main" id="{3FCCDEE7-F001-13E2-68E4-41293EA695BD}"/>
              </a:ext>
            </a:extLst>
          </p:cNvPr>
          <p:cNvSpPr txBox="1">
            <a:spLocks noGrp="1"/>
          </p:cNvSpPr>
          <p:nvPr>
            <p:ph type="body" sz="half" idx="21" hasCustomPrompt="1"/>
          </p:nvPr>
        </p:nvSpPr>
        <p:spPr>
          <a:xfrm>
            <a:off x="265750" y="268766"/>
            <a:ext cx="11685900" cy="2669552"/>
          </a:xfrm>
          <a:prstGeom prst="rect">
            <a:avLst/>
          </a:prstGeom>
        </p:spPr>
        <p:txBody>
          <a:bodyPr anchor="ctr">
            <a:noAutofit/>
          </a:bodyPr>
          <a:lstStyle>
            <a:lvl1pPr marL="0" indent="0" algn="ctr">
              <a:lnSpc>
                <a:spcPct val="80000"/>
              </a:lnSpc>
              <a:buSzTx/>
              <a:buNone/>
              <a:defRPr sz="4800" spc="0" baseline="0">
                <a:solidFill>
                  <a:schemeClr val="bg1"/>
                </a:solidFill>
              </a:defRPr>
            </a:lvl1pPr>
          </a:lstStyle>
          <a:p>
            <a:r>
              <a:rPr dirty="0"/>
              <a:t>Title of slide</a:t>
            </a:r>
          </a:p>
        </p:txBody>
      </p:sp>
      <p:sp>
        <p:nvSpPr>
          <p:cNvPr id="9" name="Lorem ipsum dolor sit amet, consectetur adipiscing elit.">
            <a:extLst>
              <a:ext uri="{FF2B5EF4-FFF2-40B4-BE49-F238E27FC236}">
                <a16:creationId xmlns:a16="http://schemas.microsoft.com/office/drawing/2014/main" id="{CD1D17DA-C798-B9F2-3D02-3375BB51AFFC}"/>
              </a:ext>
            </a:extLst>
          </p:cNvPr>
          <p:cNvSpPr txBox="1">
            <a:spLocks noGrp="1"/>
          </p:cNvSpPr>
          <p:nvPr>
            <p:ph type="body" sz="half" idx="22" hasCustomPrompt="1"/>
          </p:nvPr>
        </p:nvSpPr>
        <p:spPr>
          <a:xfrm>
            <a:off x="265750" y="3426097"/>
            <a:ext cx="11685900" cy="2669552"/>
          </a:xfrm>
          <a:prstGeom prst="rect">
            <a:avLst/>
          </a:prstGeom>
        </p:spPr>
        <p:txBody>
          <a:bodyPr anchor="ctr">
            <a:noAutofit/>
          </a:bodyPr>
          <a:lstStyle>
            <a:lvl1pPr marL="0" indent="0" algn="ctr">
              <a:lnSpc>
                <a:spcPct val="80000"/>
              </a:lnSpc>
              <a:buSzTx/>
              <a:buNone/>
              <a:defRPr sz="2400" spc="0" baseline="0">
                <a:solidFill>
                  <a:schemeClr val="bg1"/>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spTree>
    <p:extLst>
      <p:ext uri="{BB962C8B-B14F-4D97-AF65-F5344CB8AC3E}">
        <p14:creationId xmlns:p14="http://schemas.microsoft.com/office/powerpoint/2010/main" val="285647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nd TITLE Neg">
    <p:bg>
      <p:bgPr>
        <a:solidFill>
          <a:schemeClr val="bg2"/>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19EC24BA-21E6-3A64-4796-A7C3C964FB16}"/>
              </a:ext>
            </a:extLst>
          </p:cNvPr>
          <p:cNvSpPr/>
          <p:nvPr userDrawn="1"/>
        </p:nvSpPr>
        <p:spPr>
          <a:xfrm flipV="1">
            <a:off x="-1" y="-2"/>
            <a:ext cx="12192001" cy="3246491"/>
          </a:xfrm>
          <a:prstGeom prst="rect">
            <a:avLst/>
          </a:prstGeom>
          <a:solidFill>
            <a:schemeClr val="tx2"/>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 name="Image 2">
            <a:extLst>
              <a:ext uri="{FF2B5EF4-FFF2-40B4-BE49-F238E27FC236}">
                <a16:creationId xmlns:a16="http://schemas.microsoft.com/office/drawing/2014/main" id="{A872C486-0248-0C2B-F914-7AAFEBE2D5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9" name="Title of slide">
            <a:extLst>
              <a:ext uri="{FF2B5EF4-FFF2-40B4-BE49-F238E27FC236}">
                <a16:creationId xmlns:a16="http://schemas.microsoft.com/office/drawing/2014/main" id="{B38D38D8-A912-311C-23CA-87A5FC03C28E}"/>
              </a:ext>
            </a:extLst>
          </p:cNvPr>
          <p:cNvSpPr txBox="1">
            <a:spLocks noGrp="1"/>
          </p:cNvSpPr>
          <p:nvPr>
            <p:ph type="body" sz="half" idx="21" hasCustomPrompt="1"/>
          </p:nvPr>
        </p:nvSpPr>
        <p:spPr>
          <a:xfrm>
            <a:off x="265750" y="306160"/>
            <a:ext cx="11685900" cy="2632157"/>
          </a:xfrm>
          <a:prstGeom prst="rect">
            <a:avLst/>
          </a:prstGeom>
        </p:spPr>
        <p:txBody>
          <a:bodyPr anchor="t" anchorCtr="0">
            <a:noAutofit/>
          </a:bodyPr>
          <a:lstStyle>
            <a:lvl1pPr marL="0" indent="0" algn="l">
              <a:lnSpc>
                <a:spcPct val="80000"/>
              </a:lnSpc>
              <a:buSzTx/>
              <a:buNone/>
              <a:defRPr sz="4800" spc="0" baseline="0">
                <a:solidFill>
                  <a:schemeClr val="bg1"/>
                </a:solidFill>
              </a:defRPr>
            </a:lvl1pPr>
          </a:lstStyle>
          <a:p>
            <a:r>
              <a:rPr dirty="0"/>
              <a:t>Title of slide</a:t>
            </a:r>
          </a:p>
        </p:txBody>
      </p:sp>
      <p:sp>
        <p:nvSpPr>
          <p:cNvPr id="10" name="Lorem ipsum dolor sit amet, consectetur adipiscing elit.">
            <a:extLst>
              <a:ext uri="{FF2B5EF4-FFF2-40B4-BE49-F238E27FC236}">
                <a16:creationId xmlns:a16="http://schemas.microsoft.com/office/drawing/2014/main" id="{D47D0705-41A3-A90E-49D9-5B702B53FBFF}"/>
              </a:ext>
            </a:extLst>
          </p:cNvPr>
          <p:cNvSpPr txBox="1">
            <a:spLocks noGrp="1"/>
          </p:cNvSpPr>
          <p:nvPr>
            <p:ph type="body" sz="half" idx="22" hasCustomPrompt="1"/>
          </p:nvPr>
        </p:nvSpPr>
        <p:spPr>
          <a:xfrm>
            <a:off x="265750" y="3490231"/>
            <a:ext cx="11685900" cy="2605417"/>
          </a:xfrm>
          <a:prstGeom prst="rect">
            <a:avLst/>
          </a:prstGeom>
        </p:spPr>
        <p:txBody>
          <a:bodyPr anchor="t" anchorCtr="0">
            <a:noAutofit/>
          </a:bodyPr>
          <a:lstStyle>
            <a:lvl1pPr marL="0" indent="0" algn="l">
              <a:lnSpc>
                <a:spcPct val="80000"/>
              </a:lnSpc>
              <a:buSzTx/>
              <a:buNone/>
              <a:defRPr sz="2400" spc="0" baseline="0">
                <a:solidFill>
                  <a:schemeClr val="bg1"/>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spTree>
    <p:extLst>
      <p:ext uri="{BB962C8B-B14F-4D97-AF65-F5344CB8AC3E}">
        <p14:creationId xmlns:p14="http://schemas.microsoft.com/office/powerpoint/2010/main" val="21943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nd TITLE 1/2 Ve">
    <p:bg>
      <p:bgPr>
        <a:solidFill>
          <a:schemeClr val="bg2"/>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19EC24BA-21E6-3A64-4796-A7C3C964FB16}"/>
              </a:ext>
            </a:extLst>
          </p:cNvPr>
          <p:cNvSpPr/>
          <p:nvPr userDrawn="1"/>
        </p:nvSpPr>
        <p:spPr>
          <a:xfrm flipV="1">
            <a:off x="0" y="-1"/>
            <a:ext cx="6096000" cy="6857999"/>
          </a:xfrm>
          <a:prstGeom prst="rect">
            <a:avLst/>
          </a:prstGeom>
          <a:solidFill>
            <a:schemeClr val="tx2"/>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solidFill>
                  <a:schemeClr val="bg1"/>
                </a:solidFill>
              </a:defRPr>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solidFill>
                  <a:schemeClr val="bg1"/>
                </a:solidFill>
              </a:defRPr>
            </a:lvl1pPr>
          </a:lstStyle>
          <a:p>
            <a:endParaRPr lang="fr-CH" dirty="0"/>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solidFill>
                  <a:schemeClr val="bg1"/>
                </a:solidFill>
              </a:defRPr>
            </a:lvl1pPr>
          </a:lstStyle>
          <a:p>
            <a:fld id="{247181E5-31FF-4659-B210-336195ADCC45}" type="slidenum">
              <a:rPr lang="fr-CH" smtClean="0"/>
              <a:pPr/>
              <a:t>‹#›</a:t>
            </a:fld>
            <a:endParaRPr lang="fr-CH"/>
          </a:p>
        </p:txBody>
      </p:sp>
      <p:sp>
        <p:nvSpPr>
          <p:cNvPr id="7" name="Title of slide">
            <a:extLst>
              <a:ext uri="{FF2B5EF4-FFF2-40B4-BE49-F238E27FC236}">
                <a16:creationId xmlns:a16="http://schemas.microsoft.com/office/drawing/2014/main" id="{F50CA6B7-F0F9-87C9-1B8F-DCE47F7FCE7C}"/>
              </a:ext>
            </a:extLst>
          </p:cNvPr>
          <p:cNvSpPr txBox="1">
            <a:spLocks noGrp="1"/>
          </p:cNvSpPr>
          <p:nvPr>
            <p:ph type="body" sz="half" idx="21" hasCustomPrompt="1"/>
          </p:nvPr>
        </p:nvSpPr>
        <p:spPr>
          <a:xfrm>
            <a:off x="265749" y="297996"/>
            <a:ext cx="5479046" cy="5806968"/>
          </a:xfrm>
          <a:prstGeom prst="rect">
            <a:avLst/>
          </a:prstGeom>
        </p:spPr>
        <p:txBody>
          <a:bodyPr anchor="t"/>
          <a:lstStyle>
            <a:lvl1pPr marL="0" indent="0" algn="l">
              <a:lnSpc>
                <a:spcPct val="80000"/>
              </a:lnSpc>
              <a:buSzTx/>
              <a:buNone/>
              <a:defRPr sz="4800" spc="0" baseline="0">
                <a:solidFill>
                  <a:schemeClr val="bg1"/>
                </a:solidFill>
              </a:defRPr>
            </a:lvl1pPr>
          </a:lstStyle>
          <a:p>
            <a:r>
              <a:rPr dirty="0"/>
              <a:t>Title of slide</a:t>
            </a:r>
          </a:p>
        </p:txBody>
      </p:sp>
      <p:sp>
        <p:nvSpPr>
          <p:cNvPr id="8" name="Lorem ipsum dolor sit amet, consectetur adipiscing elit.">
            <a:extLst>
              <a:ext uri="{FF2B5EF4-FFF2-40B4-BE49-F238E27FC236}">
                <a16:creationId xmlns:a16="http://schemas.microsoft.com/office/drawing/2014/main" id="{2C65465B-D788-54BF-6489-55FAB104B190}"/>
              </a:ext>
            </a:extLst>
          </p:cNvPr>
          <p:cNvSpPr txBox="1">
            <a:spLocks noGrp="1"/>
          </p:cNvSpPr>
          <p:nvPr>
            <p:ph type="body" sz="half" idx="22" hasCustomPrompt="1"/>
          </p:nvPr>
        </p:nvSpPr>
        <p:spPr>
          <a:xfrm>
            <a:off x="6416936" y="260351"/>
            <a:ext cx="5534714" cy="5835298"/>
          </a:xfrm>
          <a:prstGeom prst="rect">
            <a:avLst/>
          </a:prstGeom>
        </p:spPr>
        <p:txBody>
          <a:bodyPr anchor="t" anchorCtr="0"/>
          <a:lstStyle>
            <a:lvl1pPr marL="0" indent="0" algn="l">
              <a:lnSpc>
                <a:spcPct val="90000"/>
              </a:lnSpc>
              <a:buSzTx/>
              <a:buNone/>
              <a:defRPr sz="2500" spc="0" baseline="0">
                <a:solidFill>
                  <a:schemeClr val="bg1"/>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pic>
        <p:nvPicPr>
          <p:cNvPr id="3" name="Image 2">
            <a:extLst>
              <a:ext uri="{FF2B5EF4-FFF2-40B4-BE49-F238E27FC236}">
                <a16:creationId xmlns:a16="http://schemas.microsoft.com/office/drawing/2014/main" id="{275B0D4D-082E-EB38-C4A4-F936C06262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11843370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069E7D0-CCB3-A6F9-D81E-41AD7524BC82}"/>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dirty="0"/>
          </a:p>
        </p:txBody>
      </p:sp>
      <p:sp>
        <p:nvSpPr>
          <p:cNvPr id="4" name="Espace réservé du pied de page 3">
            <a:extLst>
              <a:ext uri="{FF2B5EF4-FFF2-40B4-BE49-F238E27FC236}">
                <a16:creationId xmlns:a16="http://schemas.microsoft.com/office/drawing/2014/main" id="{215334CA-069F-CBFE-1832-FDF06B9E3337}"/>
              </a:ext>
            </a:extLst>
          </p:cNvPr>
          <p:cNvSpPr>
            <a:spLocks noGrp="1"/>
          </p:cNvSpPr>
          <p:nvPr>
            <p:ph type="ftr" sz="quarter" idx="11"/>
          </p:nvPr>
        </p:nvSpPr>
        <p:spPr>
          <a:xfrm>
            <a:off x="1785049" y="6164546"/>
            <a:ext cx="4598251" cy="459356"/>
          </a:xfrm>
          <a:prstGeom prst="rect">
            <a:avLst/>
          </a:prstGeom>
        </p:spPr>
        <p:txBody>
          <a:bodyPr/>
          <a:lstStyle/>
          <a:p>
            <a:endParaRPr lang="fr-CH" dirty="0"/>
          </a:p>
        </p:txBody>
      </p:sp>
      <p:sp>
        <p:nvSpPr>
          <p:cNvPr id="5" name="Espace réservé du numéro de diapositive 4">
            <a:extLst>
              <a:ext uri="{FF2B5EF4-FFF2-40B4-BE49-F238E27FC236}">
                <a16:creationId xmlns:a16="http://schemas.microsoft.com/office/drawing/2014/main" id="{23781663-9015-7859-165F-2D6500691BB9}"/>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pPr/>
              <a:t>‹#›</a:t>
            </a:fld>
            <a:endParaRPr lang="fr-CH"/>
          </a:p>
        </p:txBody>
      </p:sp>
      <p:pic>
        <p:nvPicPr>
          <p:cNvPr id="2" name="Image 8">
            <a:extLst>
              <a:ext uri="{FF2B5EF4-FFF2-40B4-BE49-F238E27FC236}">
                <a16:creationId xmlns:a16="http://schemas.microsoft.com/office/drawing/2014/main" id="{5439B870-C087-B899-D2D2-787887F0D9F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6" name="Espace réservé du titre 6">
            <a:extLst>
              <a:ext uri="{FF2B5EF4-FFF2-40B4-BE49-F238E27FC236}">
                <a16:creationId xmlns:a16="http://schemas.microsoft.com/office/drawing/2014/main" id="{1359118E-1B77-5264-24BF-B0882706C4B9}"/>
              </a:ext>
            </a:extLst>
          </p:cNvPr>
          <p:cNvSpPr>
            <a:spLocks noGrp="1"/>
          </p:cNvSpPr>
          <p:nvPr>
            <p:ph type="title"/>
          </p:nvPr>
        </p:nvSpPr>
        <p:spPr>
          <a:xfrm>
            <a:off x="270029" y="309436"/>
            <a:ext cx="11660034" cy="1345502"/>
          </a:xfrm>
          <a:prstGeom prst="rect">
            <a:avLst/>
          </a:prstGeom>
        </p:spPr>
        <p:txBody>
          <a:bodyPr vert="horz" lIns="0" tIns="0" rIns="0" bIns="0" rtlCol="0" anchor="t" anchorCtr="0">
            <a:noAutofit/>
          </a:bodyPr>
          <a:lstStyle/>
          <a:p>
            <a:r>
              <a:rPr lang="fr-FR" dirty="0"/>
              <a:t>Modifiez le style du titre</a:t>
            </a:r>
            <a:endParaRPr lang="fr-CH" dirty="0"/>
          </a:p>
        </p:txBody>
      </p:sp>
      <p:sp>
        <p:nvSpPr>
          <p:cNvPr id="7" name="Espace réservé du texte 7">
            <a:extLst>
              <a:ext uri="{FF2B5EF4-FFF2-40B4-BE49-F238E27FC236}">
                <a16:creationId xmlns:a16="http://schemas.microsoft.com/office/drawing/2014/main" id="{E9D6BA14-60F8-4749-B518-0D47AEC4B0D6}"/>
              </a:ext>
            </a:extLst>
          </p:cNvPr>
          <p:cNvSpPr>
            <a:spLocks noGrp="1"/>
          </p:cNvSpPr>
          <p:nvPr>
            <p:ph idx="1"/>
          </p:nvPr>
        </p:nvSpPr>
        <p:spPr>
          <a:xfrm>
            <a:off x="265113" y="1818368"/>
            <a:ext cx="11664949" cy="4082201"/>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817527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mmary Neg">
    <p:bg>
      <p:bgPr>
        <a:solidFill>
          <a:schemeClr val="tx2"/>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069E7D0-CCB3-A6F9-D81E-41AD7524BC82}"/>
              </a:ext>
            </a:extLst>
          </p:cNvPr>
          <p:cNvSpPr>
            <a:spLocks noGrp="1"/>
          </p:cNvSpPr>
          <p:nvPr>
            <p:ph type="dt" sz="half" idx="10"/>
          </p:nvPr>
        </p:nvSpPr>
        <p:spPr>
          <a:xfrm>
            <a:off x="10907172" y="6256421"/>
            <a:ext cx="1025677" cy="358731"/>
          </a:xfrm>
          <a:prstGeom prst="rect">
            <a:avLst/>
          </a:prstGeom>
        </p:spPr>
        <p:txBody>
          <a:bodyPr/>
          <a:lstStyle>
            <a:lvl1pPr>
              <a:defRPr>
                <a:solidFill>
                  <a:schemeClr val="bg1"/>
                </a:solidFill>
              </a:defRPr>
            </a:lvl1pPr>
          </a:lstStyle>
          <a:p>
            <a:r>
              <a:rPr lang="de-CH"/>
              <a:t>27.03.26</a:t>
            </a:r>
            <a:endParaRPr lang="fr-CH" dirty="0"/>
          </a:p>
        </p:txBody>
      </p:sp>
      <p:sp>
        <p:nvSpPr>
          <p:cNvPr id="4" name="Espace réservé du pied de page 3">
            <a:extLst>
              <a:ext uri="{FF2B5EF4-FFF2-40B4-BE49-F238E27FC236}">
                <a16:creationId xmlns:a16="http://schemas.microsoft.com/office/drawing/2014/main" id="{215334CA-069F-CBFE-1832-FDF06B9E3337}"/>
              </a:ext>
            </a:extLst>
          </p:cNvPr>
          <p:cNvSpPr>
            <a:spLocks noGrp="1"/>
          </p:cNvSpPr>
          <p:nvPr>
            <p:ph type="ftr" sz="quarter" idx="11"/>
          </p:nvPr>
        </p:nvSpPr>
        <p:spPr>
          <a:xfrm>
            <a:off x="1785049" y="6164546"/>
            <a:ext cx="4598251" cy="459356"/>
          </a:xfrm>
          <a:prstGeom prst="rect">
            <a:avLst/>
          </a:prstGeom>
        </p:spPr>
        <p:txBody>
          <a:bodyPr/>
          <a:lstStyle>
            <a:lvl1pPr>
              <a:defRPr>
                <a:solidFill>
                  <a:schemeClr val="bg1"/>
                </a:solidFill>
              </a:defRPr>
            </a:lvl1pPr>
          </a:lstStyle>
          <a:p>
            <a:endParaRPr lang="fr-CH" dirty="0"/>
          </a:p>
        </p:txBody>
      </p:sp>
      <p:sp>
        <p:nvSpPr>
          <p:cNvPr id="5" name="Espace réservé du numéro de diapositive 4">
            <a:extLst>
              <a:ext uri="{FF2B5EF4-FFF2-40B4-BE49-F238E27FC236}">
                <a16:creationId xmlns:a16="http://schemas.microsoft.com/office/drawing/2014/main" id="{23781663-9015-7859-165F-2D6500691BB9}"/>
              </a:ext>
            </a:extLst>
          </p:cNvPr>
          <p:cNvSpPr>
            <a:spLocks noGrp="1"/>
          </p:cNvSpPr>
          <p:nvPr>
            <p:ph type="sldNum" sz="quarter" idx="12"/>
          </p:nvPr>
        </p:nvSpPr>
        <p:spPr>
          <a:xfrm>
            <a:off x="7625829" y="6326423"/>
            <a:ext cx="634392" cy="293103"/>
          </a:xfrm>
          <a:prstGeom prst="rect">
            <a:avLst/>
          </a:prstGeom>
        </p:spPr>
        <p:txBody>
          <a:bodyPr/>
          <a:lstStyle>
            <a:lvl1pPr>
              <a:defRPr>
                <a:solidFill>
                  <a:schemeClr val="bg1"/>
                </a:solidFill>
              </a:defRPr>
            </a:lvl1pPr>
          </a:lstStyle>
          <a:p>
            <a:fld id="{247181E5-31FF-4659-B210-336195ADCC45}" type="slidenum">
              <a:rPr lang="fr-CH" smtClean="0"/>
              <a:pPr/>
              <a:t>‹#›</a:t>
            </a:fld>
            <a:endParaRPr lang="fr-CH"/>
          </a:p>
        </p:txBody>
      </p:sp>
      <p:sp>
        <p:nvSpPr>
          <p:cNvPr id="8" name="Espace réservé du texte 7">
            <a:extLst>
              <a:ext uri="{FF2B5EF4-FFF2-40B4-BE49-F238E27FC236}">
                <a16:creationId xmlns:a16="http://schemas.microsoft.com/office/drawing/2014/main" id="{BFFC69B4-334C-6D18-4D2B-66442EB2FC7D}"/>
              </a:ext>
            </a:extLst>
          </p:cNvPr>
          <p:cNvSpPr>
            <a:spLocks noGrp="1"/>
          </p:cNvSpPr>
          <p:nvPr>
            <p:ph type="body" sz="quarter" idx="13" hasCustomPrompt="1"/>
          </p:nvPr>
        </p:nvSpPr>
        <p:spPr>
          <a:xfrm>
            <a:off x="265113" y="260350"/>
            <a:ext cx="11664950" cy="5635625"/>
          </a:xfrm>
          <a:prstGeom prst="rect">
            <a:avLst/>
          </a:prstGeom>
        </p:spPr>
        <p:txBody>
          <a:bodyPr/>
          <a:lstStyle>
            <a:lvl1pPr marL="720000" indent="-720000">
              <a:lnSpc>
                <a:spcPct val="90000"/>
              </a:lnSpc>
              <a:buSzPct val="100000"/>
              <a:buFont typeface="+mj-lt"/>
              <a:buAutoNum type="arabicPeriod"/>
              <a:defRPr lang="fr-CH" sz="5000" u="none" baseline="0" smtClean="0">
                <a:solidFill>
                  <a:schemeClr val="bg1"/>
                </a:solidFill>
                <a:latin typeface="+mn-lt"/>
                <a:cs typeface="Arial" panose="020B0604020202020204" pitchFamily="34" charset="0"/>
              </a:defRPr>
            </a:lvl1pPr>
          </a:lstStyle>
          <a:p>
            <a:pPr lvl="0"/>
            <a:r>
              <a:rPr lang="en-US" dirty="0"/>
              <a:t>Summary </a:t>
            </a:r>
          </a:p>
          <a:p>
            <a:pPr lvl="0"/>
            <a:r>
              <a:rPr lang="en-US" dirty="0"/>
              <a:t>Second line</a:t>
            </a:r>
          </a:p>
          <a:p>
            <a:pPr lvl="0"/>
            <a:r>
              <a:rPr lang="en-US" dirty="0"/>
              <a:t>Third section</a:t>
            </a:r>
          </a:p>
          <a:p>
            <a:pPr lvl="0"/>
            <a:endParaRPr lang="en-US" dirty="0"/>
          </a:p>
          <a:p>
            <a:pPr lvl="0"/>
            <a:endParaRPr lang="en-US" dirty="0"/>
          </a:p>
        </p:txBody>
      </p:sp>
      <p:pic>
        <p:nvPicPr>
          <p:cNvPr id="6" name="Image 2">
            <a:extLst>
              <a:ext uri="{FF2B5EF4-FFF2-40B4-BE49-F238E27FC236}">
                <a16:creationId xmlns:a16="http://schemas.microsoft.com/office/drawing/2014/main" id="{6CBC8F0E-1D63-F632-9771-73E78C97FB7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243434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1 col P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21" name="Subtitle">
            <a:extLst>
              <a:ext uri="{FF2B5EF4-FFF2-40B4-BE49-F238E27FC236}">
                <a16:creationId xmlns:a16="http://schemas.microsoft.com/office/drawing/2014/main" id="{2FC916A9-4E04-56B0-340C-2D4CD6E198A9}"/>
              </a:ext>
            </a:extLst>
          </p:cNvPr>
          <p:cNvSpPr txBox="1">
            <a:spLocks noGrp="1"/>
          </p:cNvSpPr>
          <p:nvPr>
            <p:ph type="body" sz="quarter" idx="22" hasCustomPrompt="1"/>
          </p:nvPr>
        </p:nvSpPr>
        <p:spPr>
          <a:xfrm>
            <a:off x="265113" y="1850120"/>
            <a:ext cx="11660646"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pic>
        <p:nvPicPr>
          <p:cNvPr id="3" name="Image 8">
            <a:extLst>
              <a:ext uri="{FF2B5EF4-FFF2-40B4-BE49-F238E27FC236}">
                <a16:creationId xmlns:a16="http://schemas.microsoft.com/office/drawing/2014/main" id="{D41F6C15-A998-8D75-8B0C-999924070A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5" name="Espace réservé du contenu 4">
            <a:extLst>
              <a:ext uri="{FF2B5EF4-FFF2-40B4-BE49-F238E27FC236}">
                <a16:creationId xmlns:a16="http://schemas.microsoft.com/office/drawing/2014/main" id="{C45B2B1C-40E5-FA45-29F2-A93832BD0C84}"/>
              </a:ext>
            </a:extLst>
          </p:cNvPr>
          <p:cNvSpPr>
            <a:spLocks noGrp="1"/>
          </p:cNvSpPr>
          <p:nvPr>
            <p:ph sz="quarter" idx="35" hasCustomPrompt="1"/>
          </p:nvPr>
        </p:nvSpPr>
        <p:spPr>
          <a:xfrm>
            <a:off x="265113" y="2247900"/>
            <a:ext cx="11664950" cy="3924300"/>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117624137"/>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1 col Neg">
    <p:bg>
      <p:bgPr>
        <a:solidFill>
          <a:schemeClr val="tx2"/>
        </a:solidFill>
        <a:effectLst/>
      </p:bgPr>
    </p:bg>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6293187D-3AA7-412F-1F7D-35F67CFFF5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74171CC7-A042-3158-C638-C54D9B5AA0CE}"/>
              </a:ext>
            </a:extLst>
          </p:cNvPr>
          <p:cNvSpPr>
            <a:spLocks noGrp="1"/>
          </p:cNvSpPr>
          <p:nvPr>
            <p:ph sz="quarter" idx="35" hasCustomPrompt="1"/>
          </p:nvPr>
        </p:nvSpPr>
        <p:spPr>
          <a:xfrm>
            <a:off x="265113" y="2247900"/>
            <a:ext cx="11664950"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Titre 1">
            <a:extLst>
              <a:ext uri="{FF2B5EF4-FFF2-40B4-BE49-F238E27FC236}">
                <a16:creationId xmlns:a16="http://schemas.microsoft.com/office/drawing/2014/main" id="{F97754CC-E048-6AEF-98C1-BF5C486D7CDB}"/>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solidFill>
                  <a:schemeClr val="bg1"/>
                </a:solidFill>
              </a:defRPr>
            </a:lvl1pPr>
          </a:lstStyle>
          <a:p>
            <a:r>
              <a:rPr lang="fr-FR" dirty="0" err="1"/>
              <a:t>Title</a:t>
            </a:r>
            <a:r>
              <a:rPr lang="fr-FR" dirty="0"/>
              <a:t> of slide</a:t>
            </a:r>
            <a:endParaRPr lang="fr-CH" dirty="0"/>
          </a:p>
        </p:txBody>
      </p:sp>
      <p:sp>
        <p:nvSpPr>
          <p:cNvPr id="6" name="Subtitle">
            <a:extLst>
              <a:ext uri="{FF2B5EF4-FFF2-40B4-BE49-F238E27FC236}">
                <a16:creationId xmlns:a16="http://schemas.microsoft.com/office/drawing/2014/main" id="{7185480F-961D-02AD-1AEA-032678E297D0}"/>
              </a:ext>
            </a:extLst>
          </p:cNvPr>
          <p:cNvSpPr txBox="1">
            <a:spLocks noGrp="1"/>
          </p:cNvSpPr>
          <p:nvPr>
            <p:ph type="body" sz="quarter" idx="22" hasCustomPrompt="1"/>
          </p:nvPr>
        </p:nvSpPr>
        <p:spPr>
          <a:xfrm>
            <a:off x="265113" y="1850120"/>
            <a:ext cx="11660646"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75894817"/>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2 col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pic>
        <p:nvPicPr>
          <p:cNvPr id="3" name="Image 8">
            <a:extLst>
              <a:ext uri="{FF2B5EF4-FFF2-40B4-BE49-F238E27FC236}">
                <a16:creationId xmlns:a16="http://schemas.microsoft.com/office/drawing/2014/main" id="{D41F6C15-A998-8D75-8B0C-999924070A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5" name="Espace réservé du contenu 4">
            <a:extLst>
              <a:ext uri="{FF2B5EF4-FFF2-40B4-BE49-F238E27FC236}">
                <a16:creationId xmlns:a16="http://schemas.microsoft.com/office/drawing/2014/main" id="{C45B2B1C-40E5-FA45-29F2-A93832BD0C84}"/>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contenu 4">
            <a:extLst>
              <a:ext uri="{FF2B5EF4-FFF2-40B4-BE49-F238E27FC236}">
                <a16:creationId xmlns:a16="http://schemas.microsoft.com/office/drawing/2014/main" id="{F7CCEB15-D00F-7031-3B57-FA6BEB9B132F}"/>
              </a:ext>
            </a:extLst>
          </p:cNvPr>
          <p:cNvSpPr>
            <a:spLocks noGrp="1"/>
          </p:cNvSpPr>
          <p:nvPr>
            <p:ph sz="quarter" idx="36" hasCustomPrompt="1"/>
          </p:nvPr>
        </p:nvSpPr>
        <p:spPr>
          <a:xfrm>
            <a:off x="6348414" y="2247900"/>
            <a:ext cx="5581650"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Titre 1">
            <a:extLst>
              <a:ext uri="{FF2B5EF4-FFF2-40B4-BE49-F238E27FC236}">
                <a16:creationId xmlns:a16="http://schemas.microsoft.com/office/drawing/2014/main" id="{9F2A2219-A330-156D-25E0-70BC2121D47D}"/>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6A189028-778E-AE98-70C3-AFEAD395D157}"/>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sp>
        <p:nvSpPr>
          <p:cNvPr id="11" name="Subtitle">
            <a:extLst>
              <a:ext uri="{FF2B5EF4-FFF2-40B4-BE49-F238E27FC236}">
                <a16:creationId xmlns:a16="http://schemas.microsoft.com/office/drawing/2014/main" id="{E7DE02FE-675C-FC38-324F-CD422FB15DA2}"/>
              </a:ext>
            </a:extLst>
          </p:cNvPr>
          <p:cNvSpPr txBox="1">
            <a:spLocks noGrp="1"/>
          </p:cNvSpPr>
          <p:nvPr>
            <p:ph type="body" sz="quarter" idx="37" hasCustomPrompt="1"/>
          </p:nvPr>
        </p:nvSpPr>
        <p:spPr>
          <a:xfrm>
            <a:off x="6348413" y="1844675"/>
            <a:ext cx="5614987"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774499401"/>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2 col Neg">
    <p:bg>
      <p:bgPr>
        <a:solidFill>
          <a:schemeClr val="tx2"/>
        </a:solidFill>
        <a:effectLst/>
      </p:bgPr>
    </p:bg>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6293187D-3AA7-412F-1F7D-35F67CFFF5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74171CC7-A042-3158-C638-C54D9B5AA0CE}"/>
              </a:ext>
            </a:extLst>
          </p:cNvPr>
          <p:cNvSpPr>
            <a:spLocks noGrp="1"/>
          </p:cNvSpPr>
          <p:nvPr>
            <p:ph sz="quarter" idx="35" hasCustomPrompt="1"/>
          </p:nvPr>
        </p:nvSpPr>
        <p:spPr>
          <a:xfrm>
            <a:off x="265113" y="2247900"/>
            <a:ext cx="5614987"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contenu 4">
            <a:extLst>
              <a:ext uri="{FF2B5EF4-FFF2-40B4-BE49-F238E27FC236}">
                <a16:creationId xmlns:a16="http://schemas.microsoft.com/office/drawing/2014/main" id="{B9BF0941-F16C-BB94-5EB6-5AAAAB7BF0CA}"/>
              </a:ext>
            </a:extLst>
          </p:cNvPr>
          <p:cNvSpPr>
            <a:spLocks noGrp="1"/>
          </p:cNvSpPr>
          <p:nvPr>
            <p:ph sz="quarter" idx="36" hasCustomPrompt="1"/>
          </p:nvPr>
        </p:nvSpPr>
        <p:spPr>
          <a:xfrm>
            <a:off x="6348414" y="2247900"/>
            <a:ext cx="5581650"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741A6CCE-8358-C48E-5093-10FDA9F4144D}"/>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solidFill>
                  <a:schemeClr val="bg1"/>
                </a:solidFill>
              </a:defRPr>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4D7EE21E-6059-EDA3-6CB6-6EF0BE8C79D2}"/>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
        <p:nvSpPr>
          <p:cNvPr id="11" name="Subtitle">
            <a:extLst>
              <a:ext uri="{FF2B5EF4-FFF2-40B4-BE49-F238E27FC236}">
                <a16:creationId xmlns:a16="http://schemas.microsoft.com/office/drawing/2014/main" id="{BF454B86-7116-3C34-DA1D-371253ECB156}"/>
              </a:ext>
            </a:extLst>
          </p:cNvPr>
          <p:cNvSpPr txBox="1">
            <a:spLocks noGrp="1"/>
          </p:cNvSpPr>
          <p:nvPr>
            <p:ph type="body" sz="quarter" idx="37" hasCustomPrompt="1"/>
          </p:nvPr>
        </p:nvSpPr>
        <p:spPr>
          <a:xfrm>
            <a:off x="6348413" y="1844675"/>
            <a:ext cx="5614987"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423643747"/>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text &amp; Bullet point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t>‹#›</a:t>
            </a:fld>
            <a:endParaRPr lang="fr-CH"/>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260350"/>
            <a:ext cx="11664950" cy="5900964"/>
          </a:xfrm>
          <a:prstGeom prst="rect">
            <a:avLst/>
          </a:prstGeom>
        </p:spPr>
        <p:txBody>
          <a:bodyPr>
            <a:noAutofit/>
          </a:bodyPr>
          <a:lstStyle>
            <a:lvl1pPr marL="432000" indent="-432000">
              <a:buSzPct val="123000"/>
              <a:buFont typeface="Arial" panose="020B0604020202020204" pitchFamily="34" charset="0"/>
              <a:buChar char="•"/>
              <a:defRPr sz="3300" baseline="0"/>
            </a:lvl1pPr>
          </a:lstStyle>
          <a:p>
            <a:pPr lvl="0"/>
            <a:r>
              <a:rPr lang="en-US" dirty="0"/>
              <a:t>For regular text, remove the list option or simply delete the bullet.</a:t>
            </a:r>
          </a:p>
          <a:p>
            <a:pPr lvl="0"/>
            <a:r>
              <a:rPr lang="fr-FR" dirty="0" err="1"/>
              <a:t>Text</a:t>
            </a:r>
            <a:endParaRPr lang="fr-FR" dirty="0"/>
          </a:p>
          <a:p>
            <a:pPr lvl="0"/>
            <a:r>
              <a:rPr lang="fr-FR" dirty="0" err="1"/>
              <a:t>Text</a:t>
            </a:r>
            <a:endParaRPr lang="fr-FR" dirty="0"/>
          </a:p>
        </p:txBody>
      </p:sp>
      <p:pic>
        <p:nvPicPr>
          <p:cNvPr id="2" name="Image 8">
            <a:extLst>
              <a:ext uri="{FF2B5EF4-FFF2-40B4-BE49-F238E27FC236}">
                <a16:creationId xmlns:a16="http://schemas.microsoft.com/office/drawing/2014/main" id="{FF1DB5A0-E8DD-8446-19A5-CC643CEC4E6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234083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2 VE Pos cop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D31AF-CDE6-F037-389A-B532C46A5105}"/>
              </a:ext>
            </a:extLst>
          </p:cNvPr>
          <p:cNvSpPr>
            <a:spLocks noGrp="1"/>
          </p:cNvSpPr>
          <p:nvPr>
            <p:ph type="ctrTitle" hasCustomPrompt="1"/>
          </p:nvPr>
        </p:nvSpPr>
        <p:spPr>
          <a:xfrm>
            <a:off x="265113" y="835843"/>
            <a:ext cx="5570911" cy="5126019"/>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
        <p:nvSpPr>
          <p:cNvPr id="4" name="Espace réservé de la date 3">
            <a:extLst>
              <a:ext uri="{FF2B5EF4-FFF2-40B4-BE49-F238E27FC236}">
                <a16:creationId xmlns:a16="http://schemas.microsoft.com/office/drawing/2014/main" id="{455D85B8-8136-E59C-9172-DC8CC5EAF0A8}"/>
              </a:ext>
            </a:extLst>
          </p:cNvPr>
          <p:cNvSpPr>
            <a:spLocks noGrp="1"/>
          </p:cNvSpPr>
          <p:nvPr>
            <p:ph type="dt" sz="half" idx="10"/>
          </p:nvPr>
        </p:nvSpPr>
        <p:spPr>
          <a:xfrm>
            <a:off x="3732904" y="6292709"/>
            <a:ext cx="2118324" cy="358731"/>
          </a:xfrm>
          <a:prstGeom prst="rect">
            <a:avLst/>
          </a:prstGeom>
        </p:spPr>
        <p:txBody>
          <a:bodyPr/>
          <a:lstStyle>
            <a:lvl1pPr>
              <a:defRPr sz="1600" b="1"/>
            </a:lvl1pPr>
          </a:lstStyle>
          <a:p>
            <a:r>
              <a:rPr lang="de-CH"/>
              <a:t>27.03.26</a:t>
            </a:r>
            <a:endParaRPr lang="fr-CH" dirty="0"/>
          </a:p>
        </p:txBody>
      </p:sp>
      <p:sp>
        <p:nvSpPr>
          <p:cNvPr id="3" name="Université de Lausanne">
            <a:extLst>
              <a:ext uri="{FF2B5EF4-FFF2-40B4-BE49-F238E27FC236}">
                <a16:creationId xmlns:a16="http://schemas.microsoft.com/office/drawing/2014/main" id="{9FED70A0-6068-3208-9D6B-B33559B53080}"/>
              </a:ext>
            </a:extLst>
          </p:cNvPr>
          <p:cNvSpPr txBox="1"/>
          <p:nvPr userDrawn="1"/>
        </p:nvSpPr>
        <p:spPr>
          <a:xfrm>
            <a:off x="247752" y="202586"/>
            <a:ext cx="2510303"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t>Université de Lausanne</a:t>
            </a:r>
          </a:p>
        </p:txBody>
      </p:sp>
      <p:sp>
        <p:nvSpPr>
          <p:cNvPr id="5" name="Espace réservé pour une image  11">
            <a:extLst>
              <a:ext uri="{FF2B5EF4-FFF2-40B4-BE49-F238E27FC236}">
                <a16:creationId xmlns:a16="http://schemas.microsoft.com/office/drawing/2014/main" id="{1A95DB15-32CB-2396-87D2-DCFB867B5AC7}"/>
              </a:ext>
            </a:extLst>
          </p:cNvPr>
          <p:cNvSpPr>
            <a:spLocks noGrp="1"/>
          </p:cNvSpPr>
          <p:nvPr>
            <p:ph type="pic" sz="quarter" idx="11"/>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fr-CH"/>
          </a:p>
        </p:txBody>
      </p:sp>
      <p:pic>
        <p:nvPicPr>
          <p:cNvPr id="6" name="Graphique 5">
            <a:extLst>
              <a:ext uri="{FF2B5EF4-FFF2-40B4-BE49-F238E27FC236}">
                <a16:creationId xmlns:a16="http://schemas.microsoft.com/office/drawing/2014/main" id="{A6C8C226-4E9B-071A-4DF8-131CB3D0B7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6006655"/>
            <a:ext cx="1708265" cy="794541"/>
          </a:xfrm>
          <a:prstGeom prst="rect">
            <a:avLst/>
          </a:prstGeom>
        </p:spPr>
      </p:pic>
    </p:spTree>
    <p:extLst>
      <p:ext uri="{BB962C8B-B14F-4D97-AF65-F5344CB8AC3E}">
        <p14:creationId xmlns:p14="http://schemas.microsoft.com/office/powerpoint/2010/main" val="3380310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g text &amp; Bullet point Neg">
    <p:bg>
      <p:bgPr>
        <a:solidFill>
          <a:schemeClr val="tx2"/>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lstStyle>
            <a:lvl1pPr>
              <a:defRPr>
                <a:solidFill>
                  <a:schemeClr val="bg1"/>
                </a:solidFill>
              </a:defRPr>
            </a:lvl1p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lstStyle>
            <a:lvl1pPr>
              <a:defRPr>
                <a:solidFill>
                  <a:schemeClr val="bg1"/>
                </a:solidFill>
              </a:defRPr>
            </a:lvl1p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lstStyle>
            <a:lvl1pPr>
              <a:defRPr>
                <a:solidFill>
                  <a:schemeClr val="bg1"/>
                </a:solidFill>
              </a:defRPr>
            </a:lvl1pPr>
          </a:lstStyle>
          <a:p>
            <a:fld id="{247181E5-31FF-4659-B210-336195ADCC45}" type="slidenum">
              <a:rPr lang="fr-CH" smtClean="0"/>
              <a:pPr/>
              <a:t>‹#›</a:t>
            </a:fld>
            <a:endParaRPr lang="fr-CH"/>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260350"/>
            <a:ext cx="11664950" cy="5873750"/>
          </a:xfrm>
          <a:prstGeom prst="rect">
            <a:avLst/>
          </a:prstGeom>
        </p:spPr>
        <p:txBody>
          <a:bodyPr>
            <a:noAutofit/>
          </a:bodyPr>
          <a:lstStyle>
            <a:lvl1pPr marL="432000" indent="-432000">
              <a:buSzPct val="123000"/>
              <a:buFont typeface="Arial" panose="020B0604020202020204" pitchFamily="34" charset="0"/>
              <a:buChar char="•"/>
              <a:defRPr sz="3300">
                <a:solidFill>
                  <a:schemeClr val="bg1"/>
                </a:solidFill>
              </a:defRPr>
            </a:lvl1pPr>
          </a:lstStyle>
          <a:p>
            <a:pPr lvl="0"/>
            <a:r>
              <a:rPr lang="en-US" dirty="0"/>
              <a:t>For regular text, remove the list option or simply delete the bullet.</a:t>
            </a:r>
          </a:p>
          <a:p>
            <a:pPr lvl="0"/>
            <a:r>
              <a:rPr lang="fr-FR" dirty="0" err="1"/>
              <a:t>Text</a:t>
            </a:r>
            <a:endParaRPr lang="fr-FR" dirty="0"/>
          </a:p>
          <a:p>
            <a:pPr lvl="0"/>
            <a:r>
              <a:rPr lang="fr-FR" dirty="0" err="1"/>
              <a:t>Text</a:t>
            </a:r>
            <a:endParaRPr lang="fr-FR" dirty="0"/>
          </a:p>
        </p:txBody>
      </p:sp>
      <p:pic>
        <p:nvPicPr>
          <p:cNvPr id="6" name="Image 2">
            <a:extLst>
              <a:ext uri="{FF2B5EF4-FFF2-40B4-BE49-F238E27FC236}">
                <a16:creationId xmlns:a16="http://schemas.microsoft.com/office/drawing/2014/main" id="{6B743734-5021-BCD4-1884-BE7A0E8F59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2756450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8" name="Espace réservé du texte 7">
            <a:extLst>
              <a:ext uri="{FF2B5EF4-FFF2-40B4-BE49-F238E27FC236}">
                <a16:creationId xmlns:a16="http://schemas.microsoft.com/office/drawing/2014/main" id="{E456B89B-122A-7BBF-FD83-8C54FF073EB8}"/>
              </a:ext>
            </a:extLst>
          </p:cNvPr>
          <p:cNvSpPr>
            <a:spLocks noGrp="1"/>
          </p:cNvSpPr>
          <p:nvPr>
            <p:ph type="body" sz="quarter" idx="13" hasCustomPrompt="1"/>
          </p:nvPr>
        </p:nvSpPr>
        <p:spPr>
          <a:xfrm>
            <a:off x="265113" y="260350"/>
            <a:ext cx="11664950" cy="5344496"/>
          </a:xfrm>
          <a:prstGeom prst="rect">
            <a:avLst/>
          </a:prstGeom>
        </p:spPr>
        <p:txBody>
          <a:bodyPr anchor="ctr" anchorCtr="0">
            <a:noAutofit/>
          </a:bodyPr>
          <a:lstStyle>
            <a:lvl1pPr marL="0" indent="0" algn="ctr">
              <a:buNone/>
              <a:defRPr sz="3200" baseline="0">
                <a:solidFill>
                  <a:schemeClr val="bg2"/>
                </a:solidFill>
              </a:defRPr>
            </a:lvl1pPr>
          </a:lstStyle>
          <a:p>
            <a:pPr lvl="0"/>
            <a:r>
              <a:rPr lang="fr-FR" dirty="0"/>
              <a:t>« </a:t>
            </a:r>
            <a:r>
              <a:rPr lang="fr-FR" dirty="0" err="1"/>
              <a:t>Praesent</a:t>
            </a:r>
            <a:r>
              <a:rPr lang="fr-FR" dirty="0"/>
              <a:t> pretium </a:t>
            </a:r>
            <a:r>
              <a:rPr lang="fr-FR" dirty="0" err="1"/>
              <a:t>consectetur</a:t>
            </a:r>
            <a:r>
              <a:rPr lang="fr-FR" dirty="0"/>
              <a:t> mi a rhoncus. Morbi in commodo </a:t>
            </a:r>
            <a:r>
              <a:rPr lang="fr-FR" dirty="0" err="1"/>
              <a:t>lacus</a:t>
            </a:r>
            <a:r>
              <a:rPr lang="fr-FR" dirty="0"/>
              <a:t>. </a:t>
            </a:r>
            <a:r>
              <a:rPr lang="fr-FR" dirty="0" err="1"/>
              <a:t>Proin</a:t>
            </a:r>
            <a:r>
              <a:rPr lang="fr-FR" dirty="0"/>
              <a:t> vitae </a:t>
            </a:r>
            <a:r>
              <a:rPr lang="fr-FR" dirty="0" err="1"/>
              <a:t>risus</a:t>
            </a:r>
            <a:r>
              <a:rPr lang="fr-FR" dirty="0"/>
              <a:t> </a:t>
            </a:r>
            <a:r>
              <a:rPr lang="fr-FR" dirty="0" err="1"/>
              <a:t>sapien</a:t>
            </a:r>
            <a:r>
              <a:rPr lang="fr-FR" dirty="0"/>
              <a:t>. Cras bibendum </a:t>
            </a:r>
            <a:r>
              <a:rPr lang="fr-FR" dirty="0" err="1"/>
              <a:t>auctor</a:t>
            </a:r>
            <a:r>
              <a:rPr lang="fr-FR" dirty="0"/>
              <a:t> ex at </a:t>
            </a:r>
            <a:r>
              <a:rPr lang="fr-FR" dirty="0" err="1"/>
              <a:t>mattis</a:t>
            </a:r>
            <a:r>
              <a:rPr lang="fr-FR" dirty="0"/>
              <a:t>. </a:t>
            </a:r>
            <a:r>
              <a:rPr lang="fr-FR" dirty="0" err="1"/>
              <a:t>Curabitur</a:t>
            </a:r>
            <a:r>
              <a:rPr lang="fr-FR" dirty="0"/>
              <a:t> </a:t>
            </a:r>
            <a:r>
              <a:rPr lang="fr-FR" dirty="0" err="1"/>
              <a:t>ac</a:t>
            </a:r>
            <a:r>
              <a:rPr lang="fr-FR" dirty="0"/>
              <a:t> </a:t>
            </a:r>
            <a:r>
              <a:rPr lang="fr-FR" dirty="0" err="1"/>
              <a:t>faucibus</a:t>
            </a:r>
            <a:r>
              <a:rPr lang="fr-FR" dirty="0"/>
              <a:t> </a:t>
            </a:r>
            <a:r>
              <a:rPr lang="fr-FR" dirty="0" err="1"/>
              <a:t>sapien</a:t>
            </a:r>
            <a:r>
              <a:rPr lang="fr-FR" dirty="0"/>
              <a:t>. »</a:t>
            </a:r>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5620201"/>
            <a:ext cx="11664950" cy="532503"/>
          </a:xfrm>
          <a:prstGeom prst="rect">
            <a:avLst/>
          </a:prstGeom>
        </p:spPr>
        <p:txBody>
          <a:bodyPr>
            <a:noAutofit/>
          </a:bodyPr>
          <a:lstStyle>
            <a:lvl1pPr marL="0" indent="0" algn="ctr">
              <a:buSzPct val="123000"/>
              <a:buFontTx/>
              <a:buNone/>
              <a:defRPr sz="1800">
                <a:solidFill>
                  <a:schemeClr val="bg2"/>
                </a:solidFill>
              </a:defRPr>
            </a:lvl1pPr>
          </a:lstStyle>
          <a:p>
            <a:pPr lvl="0"/>
            <a:r>
              <a:rPr lang="fr-FR" dirty="0" err="1"/>
              <a:t>Author</a:t>
            </a:r>
            <a:r>
              <a:rPr lang="fr-FR" dirty="0"/>
              <a:t> of </a:t>
            </a:r>
            <a:r>
              <a:rPr lang="fr-FR" dirty="0" err="1"/>
              <a:t>quote</a:t>
            </a:r>
            <a:r>
              <a:rPr lang="fr-FR" dirty="0"/>
              <a:t>, </a:t>
            </a:r>
            <a:r>
              <a:rPr lang="fr-FR" dirty="0" err="1"/>
              <a:t>function</a:t>
            </a:r>
            <a:endParaRPr lang="fr-FR" dirty="0"/>
          </a:p>
        </p:txBody>
      </p:sp>
      <p:pic>
        <p:nvPicPr>
          <p:cNvPr id="2" name="Image 8">
            <a:extLst>
              <a:ext uri="{FF2B5EF4-FFF2-40B4-BE49-F238E27FC236}">
                <a16:creationId xmlns:a16="http://schemas.microsoft.com/office/drawing/2014/main" id="{3282A8A4-9B4B-83AB-0E51-72CEBFAAF9B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266744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Neg">
    <p:bg>
      <p:bgPr>
        <a:solidFill>
          <a:schemeClr val="tx2"/>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2" name="Image 2">
            <a:extLst>
              <a:ext uri="{FF2B5EF4-FFF2-40B4-BE49-F238E27FC236}">
                <a16:creationId xmlns:a16="http://schemas.microsoft.com/office/drawing/2014/main" id="{524EBD5B-C3A7-B289-7AD4-3069EA09787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6" name="Espace réservé du texte 7">
            <a:extLst>
              <a:ext uri="{FF2B5EF4-FFF2-40B4-BE49-F238E27FC236}">
                <a16:creationId xmlns:a16="http://schemas.microsoft.com/office/drawing/2014/main" id="{6D2CD8EC-E6CC-70B7-6CB1-9D90A893C2B3}"/>
              </a:ext>
            </a:extLst>
          </p:cNvPr>
          <p:cNvSpPr>
            <a:spLocks noGrp="1"/>
          </p:cNvSpPr>
          <p:nvPr>
            <p:ph type="body" sz="quarter" idx="13" hasCustomPrompt="1"/>
          </p:nvPr>
        </p:nvSpPr>
        <p:spPr>
          <a:xfrm>
            <a:off x="265113" y="260350"/>
            <a:ext cx="11664950" cy="5344496"/>
          </a:xfrm>
          <a:prstGeom prst="rect">
            <a:avLst/>
          </a:prstGeom>
        </p:spPr>
        <p:txBody>
          <a:bodyPr anchor="ctr" anchorCtr="0">
            <a:noAutofit/>
          </a:bodyPr>
          <a:lstStyle>
            <a:lvl1pPr marL="0" indent="0" algn="ctr">
              <a:buNone/>
              <a:defRPr sz="3200">
                <a:solidFill>
                  <a:schemeClr val="bg1"/>
                </a:solidFill>
              </a:defRPr>
            </a:lvl1pPr>
          </a:lstStyle>
          <a:p>
            <a:pPr lvl="0"/>
            <a:r>
              <a:rPr lang="fr-FR" dirty="0"/>
              <a:t>« </a:t>
            </a:r>
            <a:r>
              <a:rPr lang="fr-FR" dirty="0" err="1"/>
              <a:t>Praesent</a:t>
            </a:r>
            <a:r>
              <a:rPr lang="fr-FR" dirty="0"/>
              <a:t> pretium </a:t>
            </a:r>
            <a:r>
              <a:rPr lang="fr-FR" dirty="0" err="1"/>
              <a:t>consectetur</a:t>
            </a:r>
            <a:r>
              <a:rPr lang="fr-FR" dirty="0"/>
              <a:t> mi a rhoncus. Morbi in commodo </a:t>
            </a:r>
            <a:r>
              <a:rPr lang="fr-FR" dirty="0" err="1"/>
              <a:t>lacus</a:t>
            </a:r>
            <a:r>
              <a:rPr lang="fr-FR" dirty="0"/>
              <a:t>. </a:t>
            </a:r>
            <a:r>
              <a:rPr lang="fr-FR" dirty="0" err="1"/>
              <a:t>Proin</a:t>
            </a:r>
            <a:r>
              <a:rPr lang="fr-FR" dirty="0"/>
              <a:t> vitae </a:t>
            </a:r>
            <a:r>
              <a:rPr lang="fr-FR" dirty="0" err="1"/>
              <a:t>risus</a:t>
            </a:r>
            <a:r>
              <a:rPr lang="fr-FR" dirty="0"/>
              <a:t> </a:t>
            </a:r>
            <a:r>
              <a:rPr lang="fr-FR" dirty="0" err="1"/>
              <a:t>sapien</a:t>
            </a:r>
            <a:r>
              <a:rPr lang="fr-FR" dirty="0"/>
              <a:t>. Cras bibendum </a:t>
            </a:r>
            <a:r>
              <a:rPr lang="fr-FR" dirty="0" err="1"/>
              <a:t>auctor</a:t>
            </a:r>
            <a:r>
              <a:rPr lang="fr-FR" dirty="0"/>
              <a:t> ex at </a:t>
            </a:r>
            <a:r>
              <a:rPr lang="fr-FR" dirty="0" err="1"/>
              <a:t>mattis</a:t>
            </a:r>
            <a:r>
              <a:rPr lang="fr-FR" dirty="0"/>
              <a:t>. </a:t>
            </a:r>
            <a:r>
              <a:rPr lang="fr-FR" dirty="0" err="1"/>
              <a:t>Curabitur</a:t>
            </a:r>
            <a:r>
              <a:rPr lang="fr-FR" dirty="0"/>
              <a:t> </a:t>
            </a:r>
            <a:r>
              <a:rPr lang="fr-FR" dirty="0" err="1"/>
              <a:t>ac</a:t>
            </a:r>
            <a:r>
              <a:rPr lang="fr-FR" dirty="0"/>
              <a:t> </a:t>
            </a:r>
            <a:r>
              <a:rPr lang="fr-FR" dirty="0" err="1"/>
              <a:t>faucibus</a:t>
            </a:r>
            <a:r>
              <a:rPr lang="fr-FR" dirty="0"/>
              <a:t> </a:t>
            </a:r>
            <a:r>
              <a:rPr lang="fr-FR" dirty="0" err="1"/>
              <a:t>sapien</a:t>
            </a:r>
            <a:r>
              <a:rPr lang="fr-FR" dirty="0"/>
              <a:t>. »</a:t>
            </a:r>
          </a:p>
        </p:txBody>
      </p:sp>
      <p:sp>
        <p:nvSpPr>
          <p:cNvPr id="7" name="Espace réservé du texte 7">
            <a:extLst>
              <a:ext uri="{FF2B5EF4-FFF2-40B4-BE49-F238E27FC236}">
                <a16:creationId xmlns:a16="http://schemas.microsoft.com/office/drawing/2014/main" id="{8E8F0E76-5E1C-1153-99DB-E661BC34558E}"/>
              </a:ext>
            </a:extLst>
          </p:cNvPr>
          <p:cNvSpPr>
            <a:spLocks noGrp="1"/>
          </p:cNvSpPr>
          <p:nvPr>
            <p:ph type="body" sz="quarter" idx="14" hasCustomPrompt="1"/>
          </p:nvPr>
        </p:nvSpPr>
        <p:spPr>
          <a:xfrm>
            <a:off x="265113" y="5620201"/>
            <a:ext cx="11664950" cy="532503"/>
          </a:xfrm>
          <a:prstGeom prst="rect">
            <a:avLst/>
          </a:prstGeom>
        </p:spPr>
        <p:txBody>
          <a:bodyPr>
            <a:noAutofit/>
          </a:bodyPr>
          <a:lstStyle>
            <a:lvl1pPr marL="0" indent="0" algn="ctr">
              <a:buSzPct val="123000"/>
              <a:buFontTx/>
              <a:buNone/>
              <a:defRPr sz="1800">
                <a:solidFill>
                  <a:schemeClr val="bg1"/>
                </a:solidFill>
              </a:defRPr>
            </a:lvl1pPr>
          </a:lstStyle>
          <a:p>
            <a:pPr lvl="0"/>
            <a:r>
              <a:rPr lang="fr-FR" dirty="0" err="1"/>
              <a:t>Author</a:t>
            </a:r>
            <a:r>
              <a:rPr lang="fr-FR" dirty="0"/>
              <a:t> of </a:t>
            </a:r>
            <a:r>
              <a:rPr lang="fr-FR" dirty="0" err="1"/>
              <a:t>quote</a:t>
            </a:r>
            <a:r>
              <a:rPr lang="fr-FR" dirty="0"/>
              <a:t>, </a:t>
            </a:r>
            <a:r>
              <a:rPr lang="fr-FR" dirty="0" err="1"/>
              <a:t>function</a:t>
            </a:r>
            <a:endParaRPr lang="fr-FR" dirty="0"/>
          </a:p>
        </p:txBody>
      </p:sp>
    </p:spTree>
    <p:extLst>
      <p:ext uri="{BB962C8B-B14F-4D97-AF65-F5344CB8AC3E}">
        <p14:creationId xmlns:p14="http://schemas.microsoft.com/office/powerpoint/2010/main" val="58268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mage 1/2 P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323343"/>
            <a:ext cx="5612199" cy="1166591"/>
          </a:xfrm>
          <a:prstGeom prst="rect">
            <a:avLst/>
          </a:prstGeom>
        </p:spPr>
        <p:txBody>
          <a:bodyPr>
            <a:noAutofit/>
          </a:body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0950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12" name="Espace réservé pour une image  11">
            <a:extLst>
              <a:ext uri="{FF2B5EF4-FFF2-40B4-BE49-F238E27FC236}">
                <a16:creationId xmlns:a16="http://schemas.microsoft.com/office/drawing/2014/main" id="{4342CD0A-5BBD-1791-6CE5-67CDD0AED4FF}"/>
              </a:ext>
            </a:extLst>
          </p:cNvPr>
          <p:cNvSpPr>
            <a:spLocks noGrp="1"/>
          </p:cNvSpPr>
          <p:nvPr>
            <p:ph type="pic" sz="quarter" idx="34"/>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p>
            <a:endParaRPr lang="fr-CH" dirty="0"/>
          </a:p>
        </p:txBody>
      </p:sp>
      <p:pic>
        <p:nvPicPr>
          <p:cNvPr id="3" name="Image 8">
            <a:extLst>
              <a:ext uri="{FF2B5EF4-FFF2-40B4-BE49-F238E27FC236}">
                <a16:creationId xmlns:a16="http://schemas.microsoft.com/office/drawing/2014/main" id="{A7329B36-28C6-970D-8D86-6D2A398C48B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1" name="Espace réservé du contenu 4">
            <a:extLst>
              <a:ext uri="{FF2B5EF4-FFF2-40B4-BE49-F238E27FC236}">
                <a16:creationId xmlns:a16="http://schemas.microsoft.com/office/drawing/2014/main" id="{7223F15C-9E05-DE26-42C3-CF884F3F756A}"/>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Subtitle">
            <a:extLst>
              <a:ext uri="{FF2B5EF4-FFF2-40B4-BE49-F238E27FC236}">
                <a16:creationId xmlns:a16="http://schemas.microsoft.com/office/drawing/2014/main" id="{7805D9C5-2658-229A-80E0-F458F019B9C3}"/>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789860763"/>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mage 1/2 Neg">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260351"/>
            <a:ext cx="5612199"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sp>
        <p:nvSpPr>
          <p:cNvPr id="4" name="Subtitle">
            <a:extLst>
              <a:ext uri="{FF2B5EF4-FFF2-40B4-BE49-F238E27FC236}">
                <a16:creationId xmlns:a16="http://schemas.microsoft.com/office/drawing/2014/main" id="{EEA4B393-0A5E-6BAE-C166-B87BDF1ABE62}"/>
              </a:ext>
            </a:extLst>
          </p:cNvPr>
          <p:cNvSpPr txBox="1">
            <a:spLocks noGrp="1"/>
          </p:cNvSpPr>
          <p:nvPr>
            <p:ph type="body" sz="quarter" idx="22" hasCustomPrompt="1"/>
          </p:nvPr>
        </p:nvSpPr>
        <p:spPr>
          <a:xfrm>
            <a:off x="269418" y="1851583"/>
            <a:ext cx="5590862" cy="318577"/>
          </a:xfrm>
          <a:prstGeom prst="rect">
            <a:avLst/>
          </a:prstGeom>
        </p:spPr>
        <p:txBody>
          <a:bodyPr>
            <a:noAutofit/>
          </a:bodyPr>
          <a:lstStyle>
            <a:lvl1pPr marL="0" indent="0">
              <a:lnSpc>
                <a:spcPct val="80000"/>
              </a:lnSpc>
              <a:buSzTx/>
              <a:buNone/>
              <a:defRPr sz="1900" spc="38">
                <a:solidFill>
                  <a:schemeClr val="bg1"/>
                </a:solidFill>
              </a:defRPr>
            </a:lvl1pPr>
          </a:lstStyle>
          <a:p>
            <a:r>
              <a:rPr lang="en-US" dirty="0"/>
              <a:t>Subtitle. Remove this block if necessary</a:t>
            </a:r>
          </a:p>
        </p:txBody>
      </p:sp>
      <p:sp>
        <p:nvSpPr>
          <p:cNvPr id="13" name="Espace réservé pour une image  11">
            <a:extLst>
              <a:ext uri="{FF2B5EF4-FFF2-40B4-BE49-F238E27FC236}">
                <a16:creationId xmlns:a16="http://schemas.microsoft.com/office/drawing/2014/main" id="{059041A2-7741-4AE1-5E8D-B5E6731DBE76}"/>
              </a:ext>
            </a:extLst>
          </p:cNvPr>
          <p:cNvSpPr>
            <a:spLocks noGrp="1"/>
          </p:cNvSpPr>
          <p:nvPr>
            <p:ph type="pic" sz="quarter" idx="34"/>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2">
            <a:extLst>
              <a:ext uri="{FF2B5EF4-FFF2-40B4-BE49-F238E27FC236}">
                <a16:creationId xmlns:a16="http://schemas.microsoft.com/office/drawing/2014/main" id="{3412156D-544D-E44A-DF37-1DF197EC2B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7" y="6352457"/>
            <a:ext cx="690747" cy="321278"/>
          </a:xfrm>
          <a:prstGeom prst="rect">
            <a:avLst/>
          </a:prstGeom>
        </p:spPr>
      </p:pic>
      <p:sp>
        <p:nvSpPr>
          <p:cNvPr id="5" name="Espace réservé du contenu 4">
            <a:extLst>
              <a:ext uri="{FF2B5EF4-FFF2-40B4-BE49-F238E27FC236}">
                <a16:creationId xmlns:a16="http://schemas.microsoft.com/office/drawing/2014/main" id="{90E8AA4B-E519-A78E-8192-51917FA8250F}"/>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950531552"/>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1/3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50" y="6164546"/>
            <a:ext cx="3066650" cy="459356"/>
          </a:xfrm>
          <a:prstGeom prst="rect">
            <a:avLst/>
          </a:prstGeom>
        </p:spPr>
        <p:txBody>
          <a:bodyPr>
            <a:noAutofit/>
          </a:bodyPr>
          <a:lstStyle/>
          <a:p>
            <a:endParaRPr lang="fr-CH" dirty="0"/>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4" name="Espace réservé pour une image  11">
            <a:extLst>
              <a:ext uri="{FF2B5EF4-FFF2-40B4-BE49-F238E27FC236}">
                <a16:creationId xmlns:a16="http://schemas.microsoft.com/office/drawing/2014/main" id="{F22E5360-32A0-B9BE-978D-98A129285800}"/>
              </a:ext>
            </a:extLst>
          </p:cNvPr>
          <p:cNvSpPr>
            <a:spLocks noGrp="1"/>
          </p:cNvSpPr>
          <p:nvPr>
            <p:ph type="pic" sz="quarter" idx="27"/>
          </p:nvPr>
        </p:nvSpPr>
        <p:spPr>
          <a:xfrm>
            <a:off x="4835525" y="0"/>
            <a:ext cx="753586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p>
            <a:endParaRPr lang="fr-CH" dirty="0"/>
          </a:p>
        </p:txBody>
      </p:sp>
      <p:pic>
        <p:nvPicPr>
          <p:cNvPr id="3" name="Image 8">
            <a:extLst>
              <a:ext uri="{FF2B5EF4-FFF2-40B4-BE49-F238E27FC236}">
                <a16:creationId xmlns:a16="http://schemas.microsoft.com/office/drawing/2014/main" id="{FA645759-8568-EF7F-BBCF-B7E595DE443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1" name="Espace réservé du contenu 4">
            <a:extLst>
              <a:ext uri="{FF2B5EF4-FFF2-40B4-BE49-F238E27FC236}">
                <a16:creationId xmlns:a16="http://schemas.microsoft.com/office/drawing/2014/main" id="{6DD0417E-C663-C1A3-42C0-A3070A2AC8ED}"/>
              </a:ext>
            </a:extLst>
          </p:cNvPr>
          <p:cNvSpPr>
            <a:spLocks noGrp="1"/>
          </p:cNvSpPr>
          <p:nvPr>
            <p:ph sz="quarter" idx="35" hasCustomPrompt="1"/>
          </p:nvPr>
        </p:nvSpPr>
        <p:spPr>
          <a:xfrm>
            <a:off x="265114" y="2247900"/>
            <a:ext cx="4210050"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65AF750E-A41D-F132-66B2-32316F0EB082}"/>
              </a:ext>
            </a:extLst>
          </p:cNvPr>
          <p:cNvSpPr>
            <a:spLocks noGrp="1"/>
          </p:cNvSpPr>
          <p:nvPr>
            <p:ph type="title" hasCustomPrompt="1"/>
          </p:nvPr>
        </p:nvSpPr>
        <p:spPr>
          <a:xfrm>
            <a:off x="267902" y="326411"/>
            <a:ext cx="4207262"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2" name="Subtitle">
            <a:extLst>
              <a:ext uri="{FF2B5EF4-FFF2-40B4-BE49-F238E27FC236}">
                <a16:creationId xmlns:a16="http://schemas.microsoft.com/office/drawing/2014/main" id="{AC0DC66C-40D3-ADF8-1316-C48FD01941B5}"/>
              </a:ext>
            </a:extLst>
          </p:cNvPr>
          <p:cNvSpPr txBox="1">
            <a:spLocks noGrp="1"/>
          </p:cNvSpPr>
          <p:nvPr>
            <p:ph type="body" sz="quarter" idx="22" hasCustomPrompt="1"/>
          </p:nvPr>
        </p:nvSpPr>
        <p:spPr>
          <a:xfrm>
            <a:off x="265114" y="1850120"/>
            <a:ext cx="4210050"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3562598316"/>
      </p:ext>
    </p:extLst>
  </p:cSld>
  <p:clrMapOvr>
    <a:masterClrMapping/>
  </p:clrMapOvr>
  <p:extLst>
    <p:ext uri="{DCECCB84-F9BA-43D5-87BE-67443E8EF086}">
      <p15:sldGuideLst xmlns:p15="http://schemas.microsoft.com/office/powerpoint/2012/main">
        <p15:guide id="1" pos="3024">
          <p15:clr>
            <a:srgbClr val="FBAE40"/>
          </p15:clr>
        </p15:guide>
        <p15:guide id="2" pos="2819">
          <p15:clr>
            <a:srgbClr val="FBAE40"/>
          </p15:clr>
        </p15:guide>
        <p15:guide id="3" orient="horz" pos="116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1/3 Neg">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2" y="260351"/>
            <a:ext cx="4207286"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50" y="6164546"/>
            <a:ext cx="3050476"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sp>
        <p:nvSpPr>
          <p:cNvPr id="14" name="Espace réservé pour une image  11">
            <a:extLst>
              <a:ext uri="{FF2B5EF4-FFF2-40B4-BE49-F238E27FC236}">
                <a16:creationId xmlns:a16="http://schemas.microsoft.com/office/drawing/2014/main" id="{5606DBC5-A758-5358-727F-E4ABB89EC248}"/>
              </a:ext>
            </a:extLst>
          </p:cNvPr>
          <p:cNvSpPr>
            <a:spLocks noGrp="1"/>
          </p:cNvSpPr>
          <p:nvPr>
            <p:ph type="pic" sz="quarter" idx="27"/>
          </p:nvPr>
        </p:nvSpPr>
        <p:spPr>
          <a:xfrm>
            <a:off x="4835525" y="0"/>
            <a:ext cx="753586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2">
            <a:extLst>
              <a:ext uri="{FF2B5EF4-FFF2-40B4-BE49-F238E27FC236}">
                <a16:creationId xmlns:a16="http://schemas.microsoft.com/office/drawing/2014/main" id="{26720415-2E62-1C3A-29C3-09C25859F59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57B25D63-4424-3D8B-7861-CF6B86F55856}"/>
              </a:ext>
            </a:extLst>
          </p:cNvPr>
          <p:cNvSpPr>
            <a:spLocks noGrp="1"/>
          </p:cNvSpPr>
          <p:nvPr>
            <p:ph sz="quarter" idx="35" hasCustomPrompt="1"/>
          </p:nvPr>
        </p:nvSpPr>
        <p:spPr>
          <a:xfrm>
            <a:off x="265114" y="2247900"/>
            <a:ext cx="4210050"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Subtitle">
            <a:extLst>
              <a:ext uri="{FF2B5EF4-FFF2-40B4-BE49-F238E27FC236}">
                <a16:creationId xmlns:a16="http://schemas.microsoft.com/office/drawing/2014/main" id="{668382B5-65BD-B1BB-69D0-20BD9E47BDA3}"/>
              </a:ext>
            </a:extLst>
          </p:cNvPr>
          <p:cNvSpPr txBox="1">
            <a:spLocks noGrp="1"/>
          </p:cNvSpPr>
          <p:nvPr>
            <p:ph type="body" sz="quarter" idx="22" hasCustomPrompt="1"/>
          </p:nvPr>
        </p:nvSpPr>
        <p:spPr>
          <a:xfrm>
            <a:off x="265114" y="1850120"/>
            <a:ext cx="4210050"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3273833588"/>
      </p:ext>
    </p:extLst>
  </p:cSld>
  <p:clrMapOvr>
    <a:masterClrMapping/>
  </p:clrMapOvr>
  <p:extLst>
    <p:ext uri="{DCECCB84-F9BA-43D5-87BE-67443E8EF086}">
      <p15:sldGuideLst xmlns:p15="http://schemas.microsoft.com/office/powerpoint/2012/main">
        <p15:guide id="1" pos="3046">
          <p15:clr>
            <a:srgbClr val="FBAE40"/>
          </p15:clr>
        </p15:guide>
        <p15:guide id="2" pos="2819">
          <p15:clr>
            <a:srgbClr val="FBAE40"/>
          </p15:clr>
        </p15:guide>
        <p15:guide id="3" orient="horz" pos="116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5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5" name="Espace réservé pour une image  11">
            <a:extLst>
              <a:ext uri="{FF2B5EF4-FFF2-40B4-BE49-F238E27FC236}">
                <a16:creationId xmlns:a16="http://schemas.microsoft.com/office/drawing/2014/main" id="{7312C287-FE98-0C0F-E0D4-CD26B3F45D04}"/>
              </a:ext>
            </a:extLst>
          </p:cNvPr>
          <p:cNvSpPr>
            <a:spLocks noGrp="1"/>
          </p:cNvSpPr>
          <p:nvPr>
            <p:ph type="pic" sz="quarter" idx="29"/>
          </p:nvPr>
        </p:nvSpPr>
        <p:spPr>
          <a:xfrm>
            <a:off x="9391426" y="0"/>
            <a:ext cx="2979962"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8">
            <a:extLst>
              <a:ext uri="{FF2B5EF4-FFF2-40B4-BE49-F238E27FC236}">
                <a16:creationId xmlns:a16="http://schemas.microsoft.com/office/drawing/2014/main" id="{ED3E85D9-82BC-2765-3BF6-2996DAA30AF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7" name="Espace réservé du contenu 4">
            <a:extLst>
              <a:ext uri="{FF2B5EF4-FFF2-40B4-BE49-F238E27FC236}">
                <a16:creationId xmlns:a16="http://schemas.microsoft.com/office/drawing/2014/main" id="{FBD72B35-EB71-7508-D659-909C6F3D36CE}"/>
              </a:ext>
            </a:extLst>
          </p:cNvPr>
          <p:cNvSpPr>
            <a:spLocks noGrp="1"/>
          </p:cNvSpPr>
          <p:nvPr>
            <p:ph sz="quarter" idx="35" hasCustomPrompt="1"/>
          </p:nvPr>
        </p:nvSpPr>
        <p:spPr>
          <a:xfrm>
            <a:off x="265114" y="2247900"/>
            <a:ext cx="4077092"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8" name="Espace réservé du contenu 4">
            <a:extLst>
              <a:ext uri="{FF2B5EF4-FFF2-40B4-BE49-F238E27FC236}">
                <a16:creationId xmlns:a16="http://schemas.microsoft.com/office/drawing/2014/main" id="{E3A5C59E-C3FB-9CCC-E6EF-F312FF39ED4A}"/>
              </a:ext>
            </a:extLst>
          </p:cNvPr>
          <p:cNvSpPr>
            <a:spLocks noGrp="1"/>
          </p:cNvSpPr>
          <p:nvPr>
            <p:ph sz="quarter" idx="36" hasCustomPrompt="1"/>
          </p:nvPr>
        </p:nvSpPr>
        <p:spPr>
          <a:xfrm>
            <a:off x="4800600" y="2240992"/>
            <a:ext cx="4090951"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2351545F-F47D-A484-7524-B0513DDCBFD1}"/>
              </a:ext>
            </a:extLst>
          </p:cNvPr>
          <p:cNvSpPr>
            <a:spLocks noGrp="1"/>
          </p:cNvSpPr>
          <p:nvPr>
            <p:ph type="title" hasCustomPrompt="1"/>
          </p:nvPr>
        </p:nvSpPr>
        <p:spPr>
          <a:xfrm>
            <a:off x="267902" y="326411"/>
            <a:ext cx="8636386"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EA7F6DED-7D40-3DE2-E30E-48195358FAA4}"/>
              </a:ext>
            </a:extLst>
          </p:cNvPr>
          <p:cNvSpPr txBox="1">
            <a:spLocks noGrp="1"/>
          </p:cNvSpPr>
          <p:nvPr>
            <p:ph type="body" sz="quarter" idx="22" hasCustomPrompt="1"/>
          </p:nvPr>
        </p:nvSpPr>
        <p:spPr>
          <a:xfrm>
            <a:off x="265114" y="1850120"/>
            <a:ext cx="4067174"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if necessary</a:t>
            </a:r>
            <a:endParaRPr dirty="0"/>
          </a:p>
        </p:txBody>
      </p:sp>
      <p:sp>
        <p:nvSpPr>
          <p:cNvPr id="12" name="Subtitle">
            <a:extLst>
              <a:ext uri="{FF2B5EF4-FFF2-40B4-BE49-F238E27FC236}">
                <a16:creationId xmlns:a16="http://schemas.microsoft.com/office/drawing/2014/main" id="{69ED2F2B-A591-40D1-45D0-4685F0627CA0}"/>
              </a:ext>
            </a:extLst>
          </p:cNvPr>
          <p:cNvSpPr txBox="1">
            <a:spLocks noGrp="1"/>
          </p:cNvSpPr>
          <p:nvPr>
            <p:ph type="body" sz="quarter" idx="37" hasCustomPrompt="1"/>
          </p:nvPr>
        </p:nvSpPr>
        <p:spPr>
          <a:xfrm>
            <a:off x="4800600" y="1844675"/>
            <a:ext cx="4067174"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1834502221"/>
      </p:ext>
    </p:extLst>
  </p:cSld>
  <p:clrMapOvr>
    <a:masterClrMapping/>
  </p:clrMapOvr>
  <p:extLst>
    <p:ext uri="{DCECCB84-F9BA-43D5-87BE-67443E8EF086}">
      <p15:sldGuideLst xmlns:p15="http://schemas.microsoft.com/office/powerpoint/2012/main">
        <p15:guide id="1" pos="3024">
          <p15:clr>
            <a:srgbClr val="FBAE40"/>
          </p15:clr>
        </p15:guide>
        <p15:guide id="2" pos="2729">
          <p15:clr>
            <a:srgbClr val="FBAE40"/>
          </p15:clr>
        </p15:guide>
        <p15:guide id="3" orient="horz" pos="1162">
          <p15:clr>
            <a:srgbClr val="FBAE40"/>
          </p15:clr>
        </p15:guide>
        <p15:guide id="4" pos="5609">
          <p15:clr>
            <a:srgbClr val="FBAE40"/>
          </p15:clr>
        </p15:guide>
        <p15:guide id="5" pos="592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4/5 Neg">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260351"/>
            <a:ext cx="8612537"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201DC1F6-26D1-33C3-F257-5D0752BD733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25" name="Espace réservé pour une image  11">
            <a:extLst>
              <a:ext uri="{FF2B5EF4-FFF2-40B4-BE49-F238E27FC236}">
                <a16:creationId xmlns:a16="http://schemas.microsoft.com/office/drawing/2014/main" id="{7350FC0F-7112-49D3-617C-3BABC1FDE468}"/>
              </a:ext>
            </a:extLst>
          </p:cNvPr>
          <p:cNvSpPr>
            <a:spLocks noGrp="1"/>
          </p:cNvSpPr>
          <p:nvPr>
            <p:ph type="pic" sz="quarter" idx="29"/>
          </p:nvPr>
        </p:nvSpPr>
        <p:spPr>
          <a:xfrm>
            <a:off x="9391426" y="0"/>
            <a:ext cx="2979962"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sp>
        <p:nvSpPr>
          <p:cNvPr id="4" name="Espace réservé du contenu 4">
            <a:extLst>
              <a:ext uri="{FF2B5EF4-FFF2-40B4-BE49-F238E27FC236}">
                <a16:creationId xmlns:a16="http://schemas.microsoft.com/office/drawing/2014/main" id="{BD01BE96-A8D9-FF76-D87C-50167E5710A9}"/>
              </a:ext>
            </a:extLst>
          </p:cNvPr>
          <p:cNvSpPr>
            <a:spLocks noGrp="1"/>
          </p:cNvSpPr>
          <p:nvPr>
            <p:ph sz="quarter" idx="35" hasCustomPrompt="1"/>
          </p:nvPr>
        </p:nvSpPr>
        <p:spPr>
          <a:xfrm>
            <a:off x="265114" y="2247900"/>
            <a:ext cx="4077092"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contenu 4">
            <a:extLst>
              <a:ext uri="{FF2B5EF4-FFF2-40B4-BE49-F238E27FC236}">
                <a16:creationId xmlns:a16="http://schemas.microsoft.com/office/drawing/2014/main" id="{D08614B4-DAD8-DB71-B8A4-CCA1BEAB5999}"/>
              </a:ext>
            </a:extLst>
          </p:cNvPr>
          <p:cNvSpPr>
            <a:spLocks noGrp="1"/>
          </p:cNvSpPr>
          <p:nvPr>
            <p:ph sz="quarter" idx="36" hasCustomPrompt="1"/>
          </p:nvPr>
        </p:nvSpPr>
        <p:spPr>
          <a:xfrm>
            <a:off x="4800600" y="2240992"/>
            <a:ext cx="4090951"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0" name="Subtitle">
            <a:extLst>
              <a:ext uri="{FF2B5EF4-FFF2-40B4-BE49-F238E27FC236}">
                <a16:creationId xmlns:a16="http://schemas.microsoft.com/office/drawing/2014/main" id="{21CC2BE5-9457-6FC5-0F73-D27D72A2016E}"/>
              </a:ext>
            </a:extLst>
          </p:cNvPr>
          <p:cNvSpPr txBox="1">
            <a:spLocks noGrp="1"/>
          </p:cNvSpPr>
          <p:nvPr>
            <p:ph type="body" sz="quarter" idx="22" hasCustomPrompt="1"/>
          </p:nvPr>
        </p:nvSpPr>
        <p:spPr>
          <a:xfrm>
            <a:off x="265114" y="1850120"/>
            <a:ext cx="4067174"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
        <p:nvSpPr>
          <p:cNvPr id="12" name="Subtitle">
            <a:extLst>
              <a:ext uri="{FF2B5EF4-FFF2-40B4-BE49-F238E27FC236}">
                <a16:creationId xmlns:a16="http://schemas.microsoft.com/office/drawing/2014/main" id="{9A96F71D-E9CF-94D4-59FE-5022B64564EE}"/>
              </a:ext>
            </a:extLst>
          </p:cNvPr>
          <p:cNvSpPr txBox="1">
            <a:spLocks noGrp="1"/>
          </p:cNvSpPr>
          <p:nvPr>
            <p:ph type="body" sz="quarter" idx="37" hasCustomPrompt="1"/>
          </p:nvPr>
        </p:nvSpPr>
        <p:spPr>
          <a:xfrm>
            <a:off x="4800600" y="1844675"/>
            <a:ext cx="4067174"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1463144480"/>
      </p:ext>
    </p:extLst>
  </p:cSld>
  <p:clrMapOvr>
    <a:masterClrMapping/>
  </p:clrMapOvr>
  <p:extLst>
    <p:ext uri="{DCECCB84-F9BA-43D5-87BE-67443E8EF086}">
      <p15:sldGuideLst xmlns:p15="http://schemas.microsoft.com/office/powerpoint/2012/main">
        <p15:guide id="1" pos="3024">
          <p15:clr>
            <a:srgbClr val="FBAE40"/>
          </p15:clr>
        </p15:guide>
        <p15:guide id="2" pos="2729">
          <p15:clr>
            <a:srgbClr val="FBAE40"/>
          </p15:clr>
        </p15:guide>
        <p15:guide id="3" orient="horz" pos="1162">
          <p15:clr>
            <a:srgbClr val="FBAE40"/>
          </p15:clr>
        </p15:guide>
        <p15:guide id="4" pos="5609">
          <p15:clr>
            <a:srgbClr val="FBAE40"/>
          </p15:clr>
        </p15:guide>
        <p15:guide id="5" pos="592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6" name="Espace réservé pour une image  11">
            <a:extLst>
              <a:ext uri="{FF2B5EF4-FFF2-40B4-BE49-F238E27FC236}">
                <a16:creationId xmlns:a16="http://schemas.microsoft.com/office/drawing/2014/main" id="{D201A34E-548C-7DB6-AFB6-463004C363CB}"/>
              </a:ext>
            </a:extLst>
          </p:cNvPr>
          <p:cNvSpPr>
            <a:spLocks noGrp="1"/>
          </p:cNvSpPr>
          <p:nvPr>
            <p:ph type="pic" sz="quarter" idx="27"/>
          </p:nvPr>
        </p:nvSpPr>
        <p:spPr>
          <a:xfrm>
            <a:off x="1"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fr-FR"/>
              <a:t>Cliquez sur l'icône pour ajouter une image</a:t>
            </a:r>
            <a:endParaRPr lang="fr-CH"/>
          </a:p>
        </p:txBody>
      </p:sp>
    </p:spTree>
    <p:extLst>
      <p:ext uri="{BB962C8B-B14F-4D97-AF65-F5344CB8AC3E}">
        <p14:creationId xmlns:p14="http://schemas.microsoft.com/office/powerpoint/2010/main" val="59430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2 VE Neg">
    <p:bg>
      <p:bgPr>
        <a:solidFill>
          <a:schemeClr val="bg2"/>
        </a:solidFill>
        <a:effectLst/>
      </p:bgPr>
    </p:bg>
    <p:spTree>
      <p:nvGrpSpPr>
        <p:cNvPr id="1" name=""/>
        <p:cNvGrpSpPr/>
        <p:nvPr/>
      </p:nvGrpSpPr>
      <p:grpSpPr>
        <a:xfrm>
          <a:off x="0" y="0"/>
          <a:ext cx="0" cy="0"/>
          <a:chOff x="0" y="0"/>
          <a:chExt cx="0" cy="0"/>
        </a:xfrm>
      </p:grpSpPr>
      <p:pic>
        <p:nvPicPr>
          <p:cNvPr id="3" name="UNIL-LOGOTYPE-BLUE-RGB-250513_DO-NOT-SHARE.jpeg">
            <a:extLst>
              <a:ext uri="{FF2B5EF4-FFF2-40B4-BE49-F238E27FC236}">
                <a16:creationId xmlns:a16="http://schemas.microsoft.com/office/drawing/2014/main" id="{271D25A9-206E-9CF9-877A-E7D067572A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81" y="6002572"/>
            <a:ext cx="1713740" cy="797088"/>
          </a:xfrm>
          <a:prstGeom prst="rect">
            <a:avLst/>
          </a:prstGeom>
          <a:ln w="12700">
            <a:miter lim="400000"/>
          </a:ln>
        </p:spPr>
      </p:pic>
      <p:sp>
        <p:nvSpPr>
          <p:cNvPr id="5" name="Espace réservé pour une image  11">
            <a:extLst>
              <a:ext uri="{FF2B5EF4-FFF2-40B4-BE49-F238E27FC236}">
                <a16:creationId xmlns:a16="http://schemas.microsoft.com/office/drawing/2014/main" id="{9E60DCC5-672E-EEFA-B8CD-059C9C4C8F40}"/>
              </a:ext>
            </a:extLst>
          </p:cNvPr>
          <p:cNvSpPr>
            <a:spLocks noGrp="1"/>
          </p:cNvSpPr>
          <p:nvPr>
            <p:ph type="pic" sz="quarter" idx="11"/>
          </p:nvPr>
        </p:nvSpPr>
        <p:spPr>
          <a:xfrm>
            <a:off x="6099175" y="0"/>
            <a:ext cx="6272213"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p>
            <a:endParaRPr lang="fr-CH"/>
          </a:p>
        </p:txBody>
      </p:sp>
      <p:sp>
        <p:nvSpPr>
          <p:cNvPr id="6" name="Titre 1">
            <a:extLst>
              <a:ext uri="{FF2B5EF4-FFF2-40B4-BE49-F238E27FC236}">
                <a16:creationId xmlns:a16="http://schemas.microsoft.com/office/drawing/2014/main" id="{99D4788E-6AD3-BF78-EE41-1F2228134433}"/>
              </a:ext>
            </a:extLst>
          </p:cNvPr>
          <p:cNvSpPr>
            <a:spLocks noGrp="1"/>
          </p:cNvSpPr>
          <p:nvPr>
            <p:ph type="ctrTitle" hasCustomPrompt="1"/>
          </p:nvPr>
        </p:nvSpPr>
        <p:spPr>
          <a:xfrm>
            <a:off x="265113" y="357253"/>
            <a:ext cx="5570911" cy="5604609"/>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
        <p:nvSpPr>
          <p:cNvPr id="7" name="Espace réservé de la date 3">
            <a:extLst>
              <a:ext uri="{FF2B5EF4-FFF2-40B4-BE49-F238E27FC236}">
                <a16:creationId xmlns:a16="http://schemas.microsoft.com/office/drawing/2014/main" id="{DBF8BA9E-7182-8136-1BC9-9DC213B2E1AD}"/>
              </a:ext>
            </a:extLst>
          </p:cNvPr>
          <p:cNvSpPr>
            <a:spLocks noGrp="1"/>
          </p:cNvSpPr>
          <p:nvPr>
            <p:ph type="dt" sz="half" idx="10"/>
          </p:nvPr>
        </p:nvSpPr>
        <p:spPr>
          <a:xfrm>
            <a:off x="3732904" y="6292709"/>
            <a:ext cx="2118324" cy="358731"/>
          </a:xfrm>
          <a:prstGeom prst="rect">
            <a:avLst/>
          </a:prstGeom>
        </p:spPr>
        <p:txBody>
          <a:bodyPr/>
          <a:lstStyle>
            <a:lvl1pPr>
              <a:defRPr sz="1600" b="1">
                <a:solidFill>
                  <a:schemeClr val="bg1"/>
                </a:solidFill>
              </a:defRPr>
            </a:lvl1pPr>
          </a:lstStyle>
          <a:p>
            <a:r>
              <a:rPr lang="de-CH"/>
              <a:t>27.03.26</a:t>
            </a:r>
            <a:endParaRPr lang="fr-CH" dirty="0"/>
          </a:p>
        </p:txBody>
      </p:sp>
      <p:sp>
        <p:nvSpPr>
          <p:cNvPr id="2" name="Footer Placeholder 1">
            <a:extLst>
              <a:ext uri="{FF2B5EF4-FFF2-40B4-BE49-F238E27FC236}">
                <a16:creationId xmlns:a16="http://schemas.microsoft.com/office/drawing/2014/main" id="{699953EF-59CF-125B-8EA0-14E7DD95DC3B}"/>
              </a:ext>
            </a:extLst>
          </p:cNvPr>
          <p:cNvSpPr>
            <a:spLocks noGrp="1"/>
          </p:cNvSpPr>
          <p:nvPr>
            <p:ph type="ftr" sz="quarter" idx="12"/>
          </p:nvPr>
        </p:nvSpPr>
        <p:spPr/>
        <p:txBody>
          <a:bodyPr/>
          <a:lstStyle/>
          <a:p>
            <a:endParaRPr lang="fr-CH" dirty="0"/>
          </a:p>
        </p:txBody>
      </p:sp>
      <p:sp>
        <p:nvSpPr>
          <p:cNvPr id="4" name="Slide Number Placeholder 3">
            <a:extLst>
              <a:ext uri="{FF2B5EF4-FFF2-40B4-BE49-F238E27FC236}">
                <a16:creationId xmlns:a16="http://schemas.microsoft.com/office/drawing/2014/main" id="{617BE0E8-5B60-2391-8396-863B037C01E8}"/>
              </a:ext>
            </a:extLst>
          </p:cNvPr>
          <p:cNvSpPr>
            <a:spLocks noGrp="1"/>
          </p:cNvSpPr>
          <p:nvPr>
            <p:ph type="sldNum" sz="quarter" idx="13"/>
          </p:nvPr>
        </p:nvSpPr>
        <p:spPr/>
        <p:txBody>
          <a:bodyPr/>
          <a:lstStyle/>
          <a:p>
            <a:fld id="{247181E5-31FF-4659-B210-336195ADCC45}" type="slidenum">
              <a:rPr lang="fr-CH" smtClean="0"/>
              <a:pPr/>
              <a:t>‹#›</a:t>
            </a:fld>
            <a:endParaRPr lang="fr-CH" dirty="0"/>
          </a:p>
        </p:txBody>
      </p:sp>
    </p:spTree>
    <p:extLst>
      <p:ext uri="{BB962C8B-B14F-4D97-AF65-F5344CB8AC3E}">
        <p14:creationId xmlns:p14="http://schemas.microsoft.com/office/powerpoint/2010/main" val="3726825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1/2">
    <p:spTree>
      <p:nvGrpSpPr>
        <p:cNvPr id="1" name=""/>
        <p:cNvGrpSpPr/>
        <p:nvPr/>
      </p:nvGrpSpPr>
      <p:grpSpPr>
        <a:xfrm>
          <a:off x="0" y="0"/>
          <a:ext cx="0" cy="0"/>
          <a:chOff x="0" y="0"/>
          <a:chExt cx="0" cy="0"/>
        </a:xfrm>
      </p:grpSpPr>
      <p:sp>
        <p:nvSpPr>
          <p:cNvPr id="2" name="Espace réservé pour une image  11">
            <a:extLst>
              <a:ext uri="{FF2B5EF4-FFF2-40B4-BE49-F238E27FC236}">
                <a16:creationId xmlns:a16="http://schemas.microsoft.com/office/drawing/2014/main" id="{C58A793C-BF36-9AD6-690A-A91F8C5839B0}"/>
              </a:ext>
            </a:extLst>
          </p:cNvPr>
          <p:cNvSpPr>
            <a:spLocks noGrp="1"/>
          </p:cNvSpPr>
          <p:nvPr>
            <p:ph type="pic" sz="quarter" idx="28"/>
          </p:nvPr>
        </p:nvSpPr>
        <p:spPr>
          <a:xfrm>
            <a:off x="-1" y="0"/>
            <a:ext cx="6096001"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fr-FR"/>
              <a:t>Cliquez sur l'icône pour ajouter une image</a:t>
            </a:r>
            <a:endParaRPr lang="fr-CH"/>
          </a:p>
        </p:txBody>
      </p:sp>
      <p:sp>
        <p:nvSpPr>
          <p:cNvPr id="3" name="Espace réservé pour une image  11">
            <a:extLst>
              <a:ext uri="{FF2B5EF4-FFF2-40B4-BE49-F238E27FC236}">
                <a16:creationId xmlns:a16="http://schemas.microsoft.com/office/drawing/2014/main" id="{5C3A0344-DB1B-3532-9EAD-F4783884FD52}"/>
              </a:ext>
            </a:extLst>
          </p:cNvPr>
          <p:cNvSpPr>
            <a:spLocks noGrp="1"/>
          </p:cNvSpPr>
          <p:nvPr>
            <p:ph type="pic" sz="quarter" idx="34"/>
          </p:nvPr>
        </p:nvSpPr>
        <p:spPr>
          <a:xfrm>
            <a:off x="6099175" y="0"/>
            <a:ext cx="6272213" cy="6858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fr-FR"/>
              <a:t>Cliquez sur l'icône pour ajouter une image</a:t>
            </a:r>
            <a:endParaRPr lang="fr-CH"/>
          </a:p>
        </p:txBody>
      </p:sp>
    </p:spTree>
    <p:extLst>
      <p:ext uri="{BB962C8B-B14F-4D97-AF65-F5344CB8AC3E}">
        <p14:creationId xmlns:p14="http://schemas.microsoft.com/office/powerpoint/2010/main" val="406111168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D4ADB7-46D3-BF65-2961-7DDC1CE32161}"/>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a:p>
        </p:txBody>
      </p:sp>
      <p:sp>
        <p:nvSpPr>
          <p:cNvPr id="3" name="Espace réservé du pied de page 2">
            <a:extLst>
              <a:ext uri="{FF2B5EF4-FFF2-40B4-BE49-F238E27FC236}">
                <a16:creationId xmlns:a16="http://schemas.microsoft.com/office/drawing/2014/main" id="{58E53127-EF86-42FE-7B26-3709AE26AD85}"/>
              </a:ext>
            </a:extLst>
          </p:cNvPr>
          <p:cNvSpPr>
            <a:spLocks noGrp="1"/>
          </p:cNvSpPr>
          <p:nvPr>
            <p:ph type="ftr" sz="quarter" idx="11"/>
          </p:nvPr>
        </p:nvSpPr>
        <p:spPr>
          <a:xfrm>
            <a:off x="1785049" y="6164546"/>
            <a:ext cx="4598251" cy="459356"/>
          </a:xfrm>
          <a:prstGeom prst="rect">
            <a:avLst/>
          </a:prstGeom>
        </p:spPr>
        <p:txBody>
          <a:bodyPr/>
          <a:lstStyle/>
          <a:p>
            <a:endParaRPr lang="fr-CH"/>
          </a:p>
        </p:txBody>
      </p:sp>
      <p:sp>
        <p:nvSpPr>
          <p:cNvPr id="4" name="Espace réservé du numéro de diapositive 3">
            <a:extLst>
              <a:ext uri="{FF2B5EF4-FFF2-40B4-BE49-F238E27FC236}">
                <a16:creationId xmlns:a16="http://schemas.microsoft.com/office/drawing/2014/main" id="{9743B954-BAB0-2613-AE67-F4130A3AB3C5}"/>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t>‹#›</a:t>
            </a:fld>
            <a:endParaRPr lang="fr-CH"/>
          </a:p>
        </p:txBody>
      </p:sp>
      <p:pic>
        <p:nvPicPr>
          <p:cNvPr id="6" name="Image 8">
            <a:extLst>
              <a:ext uri="{FF2B5EF4-FFF2-40B4-BE49-F238E27FC236}">
                <a16:creationId xmlns:a16="http://schemas.microsoft.com/office/drawing/2014/main" id="{E9C35F45-79D6-A609-53E8-75C3828987E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3307519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1/2 VE Pos">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0C8BB4F7-F9F2-63D1-7113-7DBEDB1DFC52}"/>
              </a:ext>
            </a:extLst>
          </p:cNvPr>
          <p:cNvSpPr>
            <a:spLocks noGrp="1"/>
          </p:cNvSpPr>
          <p:nvPr>
            <p:ph type="pic" sz="quarter" idx="11"/>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fr-CH"/>
          </a:p>
        </p:txBody>
      </p:sp>
      <p:pic>
        <p:nvPicPr>
          <p:cNvPr id="6" name="Graphique 5">
            <a:extLst>
              <a:ext uri="{FF2B5EF4-FFF2-40B4-BE49-F238E27FC236}">
                <a16:creationId xmlns:a16="http://schemas.microsoft.com/office/drawing/2014/main" id="{C08268D1-24FB-9B0C-9A3F-349695DA63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6006655"/>
            <a:ext cx="1708265" cy="794541"/>
          </a:xfrm>
          <a:prstGeom prst="rect">
            <a:avLst/>
          </a:prstGeom>
        </p:spPr>
      </p:pic>
      <p:sp>
        <p:nvSpPr>
          <p:cNvPr id="7" name="Titre 1">
            <a:extLst>
              <a:ext uri="{FF2B5EF4-FFF2-40B4-BE49-F238E27FC236}">
                <a16:creationId xmlns:a16="http://schemas.microsoft.com/office/drawing/2014/main" id="{49E858F5-F82E-11FF-7753-1219CA7090A4}"/>
              </a:ext>
            </a:extLst>
          </p:cNvPr>
          <p:cNvSpPr>
            <a:spLocks noGrp="1"/>
          </p:cNvSpPr>
          <p:nvPr>
            <p:ph type="ctrTitle" hasCustomPrompt="1"/>
          </p:nvPr>
        </p:nvSpPr>
        <p:spPr>
          <a:xfrm>
            <a:off x="265113" y="357253"/>
            <a:ext cx="5570911" cy="5604609"/>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
        <p:nvSpPr>
          <p:cNvPr id="8" name="Espace réservé de la date 3">
            <a:extLst>
              <a:ext uri="{FF2B5EF4-FFF2-40B4-BE49-F238E27FC236}">
                <a16:creationId xmlns:a16="http://schemas.microsoft.com/office/drawing/2014/main" id="{93C2C499-D4AD-4F97-72A7-CBC487C6F307}"/>
              </a:ext>
            </a:extLst>
          </p:cNvPr>
          <p:cNvSpPr>
            <a:spLocks noGrp="1"/>
          </p:cNvSpPr>
          <p:nvPr>
            <p:ph type="dt" sz="half" idx="10"/>
          </p:nvPr>
        </p:nvSpPr>
        <p:spPr>
          <a:xfrm>
            <a:off x="3732904" y="6292709"/>
            <a:ext cx="2118324" cy="358731"/>
          </a:xfrm>
          <a:prstGeom prst="rect">
            <a:avLst/>
          </a:prstGeom>
        </p:spPr>
        <p:txBody>
          <a:bodyPr/>
          <a:lstStyle>
            <a:lvl1pPr>
              <a:defRPr sz="1600" b="1"/>
            </a:lvl1pPr>
          </a:lstStyle>
          <a:p>
            <a:r>
              <a:rPr lang="de-CH"/>
              <a:t>27.03.26</a:t>
            </a:r>
            <a:endParaRPr lang="fr-CH" dirty="0"/>
          </a:p>
        </p:txBody>
      </p:sp>
    </p:spTree>
    <p:extLst>
      <p:ext uri="{BB962C8B-B14F-4D97-AF65-F5344CB8AC3E}">
        <p14:creationId xmlns:p14="http://schemas.microsoft.com/office/powerpoint/2010/main" val="1195420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2 VE Pos cop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D31AF-CDE6-F037-389A-B532C46A5105}"/>
              </a:ext>
            </a:extLst>
          </p:cNvPr>
          <p:cNvSpPr>
            <a:spLocks noGrp="1"/>
          </p:cNvSpPr>
          <p:nvPr>
            <p:ph type="ctrTitle" hasCustomPrompt="1"/>
          </p:nvPr>
        </p:nvSpPr>
        <p:spPr>
          <a:xfrm>
            <a:off x="265113" y="835843"/>
            <a:ext cx="5570911" cy="5126019"/>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
        <p:nvSpPr>
          <p:cNvPr id="4" name="Espace réservé de la date 3">
            <a:extLst>
              <a:ext uri="{FF2B5EF4-FFF2-40B4-BE49-F238E27FC236}">
                <a16:creationId xmlns:a16="http://schemas.microsoft.com/office/drawing/2014/main" id="{455D85B8-8136-E59C-9172-DC8CC5EAF0A8}"/>
              </a:ext>
            </a:extLst>
          </p:cNvPr>
          <p:cNvSpPr>
            <a:spLocks noGrp="1"/>
          </p:cNvSpPr>
          <p:nvPr>
            <p:ph type="dt" sz="half" idx="10"/>
          </p:nvPr>
        </p:nvSpPr>
        <p:spPr>
          <a:xfrm>
            <a:off x="3732904" y="6292709"/>
            <a:ext cx="2118324" cy="358731"/>
          </a:xfrm>
          <a:prstGeom prst="rect">
            <a:avLst/>
          </a:prstGeom>
        </p:spPr>
        <p:txBody>
          <a:bodyPr/>
          <a:lstStyle>
            <a:lvl1pPr>
              <a:defRPr sz="1600" b="1"/>
            </a:lvl1pPr>
          </a:lstStyle>
          <a:p>
            <a:r>
              <a:rPr lang="de-CH"/>
              <a:t>27.03.26</a:t>
            </a:r>
            <a:endParaRPr lang="fr-CH" dirty="0"/>
          </a:p>
        </p:txBody>
      </p:sp>
      <p:sp>
        <p:nvSpPr>
          <p:cNvPr id="3" name="Université de Lausanne">
            <a:extLst>
              <a:ext uri="{FF2B5EF4-FFF2-40B4-BE49-F238E27FC236}">
                <a16:creationId xmlns:a16="http://schemas.microsoft.com/office/drawing/2014/main" id="{9FED70A0-6068-3208-9D6B-B33559B53080}"/>
              </a:ext>
            </a:extLst>
          </p:cNvPr>
          <p:cNvSpPr txBox="1"/>
          <p:nvPr userDrawn="1"/>
        </p:nvSpPr>
        <p:spPr>
          <a:xfrm>
            <a:off x="247752" y="202586"/>
            <a:ext cx="2510303"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t>Université de Lausanne</a:t>
            </a:r>
          </a:p>
        </p:txBody>
      </p:sp>
      <p:sp>
        <p:nvSpPr>
          <p:cNvPr id="5" name="Espace réservé pour une image  11">
            <a:extLst>
              <a:ext uri="{FF2B5EF4-FFF2-40B4-BE49-F238E27FC236}">
                <a16:creationId xmlns:a16="http://schemas.microsoft.com/office/drawing/2014/main" id="{1A95DB15-32CB-2396-87D2-DCFB867B5AC7}"/>
              </a:ext>
            </a:extLst>
          </p:cNvPr>
          <p:cNvSpPr>
            <a:spLocks noGrp="1"/>
          </p:cNvSpPr>
          <p:nvPr>
            <p:ph type="pic" sz="quarter" idx="11"/>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fr-CH"/>
          </a:p>
        </p:txBody>
      </p:sp>
      <p:pic>
        <p:nvPicPr>
          <p:cNvPr id="6" name="Graphique 5">
            <a:extLst>
              <a:ext uri="{FF2B5EF4-FFF2-40B4-BE49-F238E27FC236}">
                <a16:creationId xmlns:a16="http://schemas.microsoft.com/office/drawing/2014/main" id="{A6C8C226-4E9B-071A-4DF8-131CB3D0B7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6006655"/>
            <a:ext cx="1708265" cy="794541"/>
          </a:xfrm>
          <a:prstGeom prst="rect">
            <a:avLst/>
          </a:prstGeom>
        </p:spPr>
      </p:pic>
    </p:spTree>
    <p:extLst>
      <p:ext uri="{BB962C8B-B14F-4D97-AF65-F5344CB8AC3E}">
        <p14:creationId xmlns:p14="http://schemas.microsoft.com/office/powerpoint/2010/main" val="1443898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2 VE Neg">
    <p:bg>
      <p:bgPr>
        <a:solidFill>
          <a:schemeClr val="accent4"/>
        </a:solidFill>
        <a:effectLst/>
      </p:bgPr>
    </p:bg>
    <p:spTree>
      <p:nvGrpSpPr>
        <p:cNvPr id="1" name=""/>
        <p:cNvGrpSpPr/>
        <p:nvPr/>
      </p:nvGrpSpPr>
      <p:grpSpPr>
        <a:xfrm>
          <a:off x="0" y="0"/>
          <a:ext cx="0" cy="0"/>
          <a:chOff x="0" y="0"/>
          <a:chExt cx="0" cy="0"/>
        </a:xfrm>
      </p:grpSpPr>
      <p:pic>
        <p:nvPicPr>
          <p:cNvPr id="3" name="UNIL-LOGOTYPE-BLUE-RGB-250513_DO-NOT-SHARE.jpeg">
            <a:extLst>
              <a:ext uri="{FF2B5EF4-FFF2-40B4-BE49-F238E27FC236}">
                <a16:creationId xmlns:a16="http://schemas.microsoft.com/office/drawing/2014/main" id="{271D25A9-206E-9CF9-877A-E7D067572A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81" y="6002572"/>
            <a:ext cx="1713740" cy="797088"/>
          </a:xfrm>
          <a:prstGeom prst="rect">
            <a:avLst/>
          </a:prstGeom>
          <a:ln w="12700">
            <a:miter lim="400000"/>
          </a:ln>
        </p:spPr>
      </p:pic>
      <p:sp>
        <p:nvSpPr>
          <p:cNvPr id="5" name="Espace réservé pour une image  11">
            <a:extLst>
              <a:ext uri="{FF2B5EF4-FFF2-40B4-BE49-F238E27FC236}">
                <a16:creationId xmlns:a16="http://schemas.microsoft.com/office/drawing/2014/main" id="{9E60DCC5-672E-EEFA-B8CD-059C9C4C8F40}"/>
              </a:ext>
            </a:extLst>
          </p:cNvPr>
          <p:cNvSpPr>
            <a:spLocks noGrp="1"/>
          </p:cNvSpPr>
          <p:nvPr>
            <p:ph type="pic" sz="quarter" idx="11"/>
          </p:nvPr>
        </p:nvSpPr>
        <p:spPr>
          <a:xfrm>
            <a:off x="6099175" y="0"/>
            <a:ext cx="6272213"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p>
            <a:endParaRPr lang="fr-CH"/>
          </a:p>
        </p:txBody>
      </p:sp>
      <p:sp>
        <p:nvSpPr>
          <p:cNvPr id="6" name="Titre 1">
            <a:extLst>
              <a:ext uri="{FF2B5EF4-FFF2-40B4-BE49-F238E27FC236}">
                <a16:creationId xmlns:a16="http://schemas.microsoft.com/office/drawing/2014/main" id="{99D4788E-6AD3-BF78-EE41-1F2228134433}"/>
              </a:ext>
            </a:extLst>
          </p:cNvPr>
          <p:cNvSpPr>
            <a:spLocks noGrp="1"/>
          </p:cNvSpPr>
          <p:nvPr>
            <p:ph type="ctrTitle" hasCustomPrompt="1"/>
          </p:nvPr>
        </p:nvSpPr>
        <p:spPr>
          <a:xfrm>
            <a:off x="265113" y="357253"/>
            <a:ext cx="5570911" cy="5604609"/>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
        <p:nvSpPr>
          <p:cNvPr id="7" name="Espace réservé de la date 3">
            <a:extLst>
              <a:ext uri="{FF2B5EF4-FFF2-40B4-BE49-F238E27FC236}">
                <a16:creationId xmlns:a16="http://schemas.microsoft.com/office/drawing/2014/main" id="{DBF8BA9E-7182-8136-1BC9-9DC213B2E1AD}"/>
              </a:ext>
            </a:extLst>
          </p:cNvPr>
          <p:cNvSpPr>
            <a:spLocks noGrp="1"/>
          </p:cNvSpPr>
          <p:nvPr>
            <p:ph type="dt" sz="half" idx="10"/>
          </p:nvPr>
        </p:nvSpPr>
        <p:spPr>
          <a:xfrm>
            <a:off x="3732904" y="6292709"/>
            <a:ext cx="2118324" cy="358731"/>
          </a:xfrm>
          <a:prstGeom prst="rect">
            <a:avLst/>
          </a:prstGeom>
        </p:spPr>
        <p:txBody>
          <a:bodyPr/>
          <a:lstStyle>
            <a:lvl1pPr>
              <a:defRPr sz="1600" b="1">
                <a:solidFill>
                  <a:schemeClr val="bg1"/>
                </a:solidFill>
              </a:defRPr>
            </a:lvl1pPr>
          </a:lstStyle>
          <a:p>
            <a:r>
              <a:rPr lang="de-CH"/>
              <a:t>27.03.26</a:t>
            </a:r>
            <a:endParaRPr lang="fr-CH" dirty="0"/>
          </a:p>
        </p:txBody>
      </p:sp>
    </p:spTree>
    <p:extLst>
      <p:ext uri="{BB962C8B-B14F-4D97-AF65-F5344CB8AC3E}">
        <p14:creationId xmlns:p14="http://schemas.microsoft.com/office/powerpoint/2010/main" val="1827438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1/2 VE Neg + Uni">
    <p:bg>
      <p:bgPr>
        <a:solidFill>
          <a:schemeClr val="accent4"/>
        </a:solidFill>
        <a:effectLst/>
      </p:bgPr>
    </p:bg>
    <p:spTree>
      <p:nvGrpSpPr>
        <p:cNvPr id="1" name=""/>
        <p:cNvGrpSpPr/>
        <p:nvPr/>
      </p:nvGrpSpPr>
      <p:grpSpPr>
        <a:xfrm>
          <a:off x="0" y="0"/>
          <a:ext cx="0" cy="0"/>
          <a:chOff x="0" y="0"/>
          <a:chExt cx="0" cy="0"/>
        </a:xfrm>
      </p:grpSpPr>
      <p:sp>
        <p:nvSpPr>
          <p:cNvPr id="5" name="Espace réservé pour une image  11">
            <a:extLst>
              <a:ext uri="{FF2B5EF4-FFF2-40B4-BE49-F238E27FC236}">
                <a16:creationId xmlns:a16="http://schemas.microsoft.com/office/drawing/2014/main" id="{9AD3FA78-5763-95D7-1682-12FFB6AEB0F3}"/>
              </a:ext>
            </a:extLst>
          </p:cNvPr>
          <p:cNvSpPr>
            <a:spLocks noGrp="1"/>
          </p:cNvSpPr>
          <p:nvPr>
            <p:ph type="pic" sz="quarter" idx="11"/>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fr-CH"/>
          </a:p>
        </p:txBody>
      </p:sp>
      <p:pic>
        <p:nvPicPr>
          <p:cNvPr id="6" name="UNIL-LOGOTYPE-BLUE-RGB-250513_DO-NOT-SHARE.jpeg">
            <a:extLst>
              <a:ext uri="{FF2B5EF4-FFF2-40B4-BE49-F238E27FC236}">
                <a16:creationId xmlns:a16="http://schemas.microsoft.com/office/drawing/2014/main" id="{A9220F31-8501-EC5B-C0E5-AE2BDB957BF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4781" y="6002572"/>
            <a:ext cx="1713740" cy="797088"/>
          </a:xfrm>
          <a:prstGeom prst="rect">
            <a:avLst/>
          </a:prstGeom>
          <a:ln w="12700">
            <a:miter lim="400000"/>
          </a:ln>
        </p:spPr>
      </p:pic>
      <p:sp>
        <p:nvSpPr>
          <p:cNvPr id="7" name="Titre 1">
            <a:extLst>
              <a:ext uri="{FF2B5EF4-FFF2-40B4-BE49-F238E27FC236}">
                <a16:creationId xmlns:a16="http://schemas.microsoft.com/office/drawing/2014/main" id="{1641B57A-E57D-F4F6-C89A-28673F264C42}"/>
              </a:ext>
            </a:extLst>
          </p:cNvPr>
          <p:cNvSpPr>
            <a:spLocks noGrp="1"/>
          </p:cNvSpPr>
          <p:nvPr>
            <p:ph type="ctrTitle" hasCustomPrompt="1"/>
          </p:nvPr>
        </p:nvSpPr>
        <p:spPr>
          <a:xfrm>
            <a:off x="265113" y="835843"/>
            <a:ext cx="5570911" cy="5126019"/>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
        <p:nvSpPr>
          <p:cNvPr id="8" name="Espace réservé de la date 3">
            <a:extLst>
              <a:ext uri="{FF2B5EF4-FFF2-40B4-BE49-F238E27FC236}">
                <a16:creationId xmlns:a16="http://schemas.microsoft.com/office/drawing/2014/main" id="{FB5427E5-FE23-5E97-2FDE-54FEB74D49DF}"/>
              </a:ext>
            </a:extLst>
          </p:cNvPr>
          <p:cNvSpPr>
            <a:spLocks noGrp="1"/>
          </p:cNvSpPr>
          <p:nvPr>
            <p:ph type="dt" sz="half" idx="10"/>
          </p:nvPr>
        </p:nvSpPr>
        <p:spPr>
          <a:xfrm>
            <a:off x="3732904" y="6292709"/>
            <a:ext cx="2118324" cy="358731"/>
          </a:xfrm>
          <a:prstGeom prst="rect">
            <a:avLst/>
          </a:prstGeom>
        </p:spPr>
        <p:txBody>
          <a:bodyPr/>
          <a:lstStyle>
            <a:lvl1pPr>
              <a:defRPr sz="1600" b="1">
                <a:solidFill>
                  <a:schemeClr val="bg1"/>
                </a:solidFill>
              </a:defRPr>
            </a:lvl1pPr>
          </a:lstStyle>
          <a:p>
            <a:r>
              <a:rPr lang="de-CH"/>
              <a:t>27.03.26</a:t>
            </a:r>
            <a:endParaRPr lang="fr-CH" dirty="0"/>
          </a:p>
        </p:txBody>
      </p:sp>
      <p:sp>
        <p:nvSpPr>
          <p:cNvPr id="9" name="Université de Lausanne">
            <a:extLst>
              <a:ext uri="{FF2B5EF4-FFF2-40B4-BE49-F238E27FC236}">
                <a16:creationId xmlns:a16="http://schemas.microsoft.com/office/drawing/2014/main" id="{04922F1D-56C6-C216-083E-FC69B5309FD0}"/>
              </a:ext>
            </a:extLst>
          </p:cNvPr>
          <p:cNvSpPr txBox="1"/>
          <p:nvPr userDrawn="1"/>
        </p:nvSpPr>
        <p:spPr>
          <a:xfrm>
            <a:off x="247752" y="202586"/>
            <a:ext cx="2510303"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solidFill>
                  <a:schemeClr val="bg1"/>
                </a:solidFill>
              </a:rPr>
              <a:t>Université de Lausanne</a:t>
            </a:r>
          </a:p>
        </p:txBody>
      </p:sp>
    </p:spTree>
    <p:extLst>
      <p:ext uri="{BB962C8B-B14F-4D97-AF65-F5344CB8AC3E}">
        <p14:creationId xmlns:p14="http://schemas.microsoft.com/office/powerpoint/2010/main" val="4109100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1/2 Ho Pos">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0C8BB4F7-F9F2-63D1-7113-7DBEDB1DFC52}"/>
              </a:ext>
            </a:extLst>
          </p:cNvPr>
          <p:cNvSpPr>
            <a:spLocks noGrp="1"/>
          </p:cNvSpPr>
          <p:nvPr>
            <p:ph type="pic" sz="quarter" idx="11"/>
          </p:nvPr>
        </p:nvSpPr>
        <p:spPr>
          <a:xfrm>
            <a:off x="0" y="3716767"/>
            <a:ext cx="12192000" cy="31412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endParaRPr lang="fr-CH" dirty="0"/>
          </a:p>
        </p:txBody>
      </p:sp>
      <p:pic>
        <p:nvPicPr>
          <p:cNvPr id="5" name="Graphique 4">
            <a:extLst>
              <a:ext uri="{FF2B5EF4-FFF2-40B4-BE49-F238E27FC236}">
                <a16:creationId xmlns:a16="http://schemas.microsoft.com/office/drawing/2014/main" id="{E61B1CA8-438C-4DF1-286F-0477F111F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2872758"/>
            <a:ext cx="1708265" cy="794541"/>
          </a:xfrm>
          <a:prstGeom prst="rect">
            <a:avLst/>
          </a:prstGeom>
        </p:spPr>
      </p:pic>
      <p:sp>
        <p:nvSpPr>
          <p:cNvPr id="3" name="Espace réservé de la date 3">
            <a:extLst>
              <a:ext uri="{FF2B5EF4-FFF2-40B4-BE49-F238E27FC236}">
                <a16:creationId xmlns:a16="http://schemas.microsoft.com/office/drawing/2014/main" id="{0FCAC24C-69CB-310A-52DF-7F9EF4729D21}"/>
              </a:ext>
            </a:extLst>
          </p:cNvPr>
          <p:cNvSpPr txBox="1">
            <a:spLocks/>
          </p:cNvSpPr>
          <p:nvPr userDrawn="1"/>
        </p:nvSpPr>
        <p:spPr>
          <a:xfrm>
            <a:off x="9939315" y="3153978"/>
            <a:ext cx="1985229" cy="358731"/>
          </a:xfrm>
          <a:prstGeom prst="rect">
            <a:avLst/>
          </a:prstGeom>
        </p:spPr>
        <p:txBody>
          <a:bodyPr vert="horz" lIns="0" tIns="0" rIns="0" bIns="0" rtlCol="0" anchor="b" anchorCtr="0"/>
          <a:lstStyle>
            <a:defPPr>
              <a:defRPr lang="fr-FR"/>
            </a:defPPr>
            <a:lvl1pPr marL="0" algn="r" defTabSz="914377" rtl="0" eaLnBrk="1" latinLnBrk="0" hangingPunct="1">
              <a:defRPr sz="1600" b="1" kern="1200" baseline="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BCA64E70-182C-445C-940D-5CAC88D4277F}" type="datetime1">
              <a:rPr lang="fr-CH" smtClean="0"/>
              <a:pPr/>
              <a:t>26.03.26</a:t>
            </a:fld>
            <a:endParaRPr lang="fr-CH" dirty="0"/>
          </a:p>
        </p:txBody>
      </p:sp>
      <p:sp>
        <p:nvSpPr>
          <p:cNvPr id="6" name="Titre 1">
            <a:extLst>
              <a:ext uri="{FF2B5EF4-FFF2-40B4-BE49-F238E27FC236}">
                <a16:creationId xmlns:a16="http://schemas.microsoft.com/office/drawing/2014/main" id="{0D755B64-F61B-4ED4-47CF-E9A4B3E16C48}"/>
              </a:ext>
            </a:extLst>
          </p:cNvPr>
          <p:cNvSpPr>
            <a:spLocks noGrp="1"/>
          </p:cNvSpPr>
          <p:nvPr>
            <p:ph type="ctrTitle" hasCustomPrompt="1"/>
          </p:nvPr>
        </p:nvSpPr>
        <p:spPr>
          <a:xfrm>
            <a:off x="265113" y="260350"/>
            <a:ext cx="11664950" cy="2546646"/>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Tree>
    <p:extLst>
      <p:ext uri="{BB962C8B-B14F-4D97-AF65-F5344CB8AC3E}">
        <p14:creationId xmlns:p14="http://schemas.microsoft.com/office/powerpoint/2010/main" val="4067414044"/>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2 Ho Pos + Uni">
    <p:spTree>
      <p:nvGrpSpPr>
        <p:cNvPr id="1" name=""/>
        <p:cNvGrpSpPr/>
        <p:nvPr/>
      </p:nvGrpSpPr>
      <p:grpSpPr>
        <a:xfrm>
          <a:off x="0" y="0"/>
          <a:ext cx="0" cy="0"/>
          <a:chOff x="0" y="0"/>
          <a:chExt cx="0" cy="0"/>
        </a:xfrm>
      </p:grpSpPr>
      <p:sp>
        <p:nvSpPr>
          <p:cNvPr id="6" name="Espace réservé pour une image  11">
            <a:extLst>
              <a:ext uri="{FF2B5EF4-FFF2-40B4-BE49-F238E27FC236}">
                <a16:creationId xmlns:a16="http://schemas.microsoft.com/office/drawing/2014/main" id="{AD7B45F6-8E66-7397-DF67-55923DCE4318}"/>
              </a:ext>
            </a:extLst>
          </p:cNvPr>
          <p:cNvSpPr>
            <a:spLocks noGrp="1"/>
          </p:cNvSpPr>
          <p:nvPr>
            <p:ph type="pic" sz="quarter" idx="11"/>
          </p:nvPr>
        </p:nvSpPr>
        <p:spPr>
          <a:xfrm>
            <a:off x="0" y="3716767"/>
            <a:ext cx="12192000" cy="31412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endParaRPr lang="fr-CH" dirty="0"/>
          </a:p>
        </p:txBody>
      </p:sp>
      <p:pic>
        <p:nvPicPr>
          <p:cNvPr id="2" name="Graphique 1">
            <a:extLst>
              <a:ext uri="{FF2B5EF4-FFF2-40B4-BE49-F238E27FC236}">
                <a16:creationId xmlns:a16="http://schemas.microsoft.com/office/drawing/2014/main" id="{AD6FEBFE-F34D-DC69-9CAA-E6DD50D64E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2872758"/>
            <a:ext cx="1708265" cy="794541"/>
          </a:xfrm>
          <a:prstGeom prst="rect">
            <a:avLst/>
          </a:prstGeom>
        </p:spPr>
      </p:pic>
      <p:sp>
        <p:nvSpPr>
          <p:cNvPr id="7" name="Titre 1">
            <a:extLst>
              <a:ext uri="{FF2B5EF4-FFF2-40B4-BE49-F238E27FC236}">
                <a16:creationId xmlns:a16="http://schemas.microsoft.com/office/drawing/2014/main" id="{EF35E0B0-152D-BCA5-5C76-7084F7E72C9E}"/>
              </a:ext>
            </a:extLst>
          </p:cNvPr>
          <p:cNvSpPr>
            <a:spLocks noGrp="1"/>
          </p:cNvSpPr>
          <p:nvPr>
            <p:ph type="ctrTitle" hasCustomPrompt="1"/>
          </p:nvPr>
        </p:nvSpPr>
        <p:spPr>
          <a:xfrm>
            <a:off x="265113" y="835844"/>
            <a:ext cx="11664950" cy="1971152"/>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
        <p:nvSpPr>
          <p:cNvPr id="8" name="Université de Lausanne">
            <a:extLst>
              <a:ext uri="{FF2B5EF4-FFF2-40B4-BE49-F238E27FC236}">
                <a16:creationId xmlns:a16="http://schemas.microsoft.com/office/drawing/2014/main" id="{E0A309EE-9A6A-DB15-BC4A-EB6CC8FF4F51}"/>
              </a:ext>
            </a:extLst>
          </p:cNvPr>
          <p:cNvSpPr txBox="1"/>
          <p:nvPr userDrawn="1"/>
        </p:nvSpPr>
        <p:spPr>
          <a:xfrm>
            <a:off x="247752" y="202586"/>
            <a:ext cx="2510303"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t>Université de Lausanne</a:t>
            </a:r>
          </a:p>
        </p:txBody>
      </p:sp>
      <p:sp>
        <p:nvSpPr>
          <p:cNvPr id="9" name="Espace réservé de la date 3">
            <a:extLst>
              <a:ext uri="{FF2B5EF4-FFF2-40B4-BE49-F238E27FC236}">
                <a16:creationId xmlns:a16="http://schemas.microsoft.com/office/drawing/2014/main" id="{7710DDC5-6F9A-376D-AA41-49790F5963A9}"/>
              </a:ext>
            </a:extLst>
          </p:cNvPr>
          <p:cNvSpPr txBox="1">
            <a:spLocks/>
          </p:cNvSpPr>
          <p:nvPr userDrawn="1"/>
        </p:nvSpPr>
        <p:spPr>
          <a:xfrm>
            <a:off x="9939315" y="3153978"/>
            <a:ext cx="1985229" cy="358731"/>
          </a:xfrm>
          <a:prstGeom prst="rect">
            <a:avLst/>
          </a:prstGeom>
        </p:spPr>
        <p:txBody>
          <a:bodyPr vert="horz" lIns="0" tIns="0" rIns="0" bIns="0" rtlCol="0" anchor="b" anchorCtr="0"/>
          <a:lstStyle>
            <a:defPPr>
              <a:defRPr lang="fr-FR"/>
            </a:defPPr>
            <a:lvl1pPr marL="0" algn="r" defTabSz="914377" rtl="0" eaLnBrk="1" latinLnBrk="0" hangingPunct="1">
              <a:defRPr sz="1600" b="1" kern="1200" baseline="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BCA64E70-182C-445C-940D-5CAC88D4277F}" type="datetime1">
              <a:rPr lang="fr-CH" smtClean="0"/>
              <a:pPr/>
              <a:t>26.03.26</a:t>
            </a:fld>
            <a:endParaRPr lang="fr-CH" dirty="0"/>
          </a:p>
        </p:txBody>
      </p:sp>
    </p:spTree>
    <p:extLst>
      <p:ext uri="{BB962C8B-B14F-4D97-AF65-F5344CB8AC3E}">
        <p14:creationId xmlns:p14="http://schemas.microsoft.com/office/powerpoint/2010/main" val="3683890869"/>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2 Ho Neg">
    <p:bg>
      <p:bgPr>
        <a:solidFill>
          <a:schemeClr val="accent4"/>
        </a:solidFill>
        <a:effectLst/>
      </p:bgPr>
    </p:bg>
    <p:spTree>
      <p:nvGrpSpPr>
        <p:cNvPr id="1" name=""/>
        <p:cNvGrpSpPr/>
        <p:nvPr/>
      </p:nvGrpSpPr>
      <p:grpSpPr>
        <a:xfrm>
          <a:off x="0" y="0"/>
          <a:ext cx="0" cy="0"/>
          <a:chOff x="0" y="0"/>
          <a:chExt cx="0" cy="0"/>
        </a:xfrm>
      </p:grpSpPr>
      <p:pic>
        <p:nvPicPr>
          <p:cNvPr id="3" name="UNIL-LOGOTYPE-BLUE-RGB-250513_DO-NOT-SHARE.jpeg">
            <a:extLst>
              <a:ext uri="{FF2B5EF4-FFF2-40B4-BE49-F238E27FC236}">
                <a16:creationId xmlns:a16="http://schemas.microsoft.com/office/drawing/2014/main" id="{CC722378-1B20-BA79-3082-BA85EC53EAF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672" y="2865495"/>
            <a:ext cx="1713740" cy="797088"/>
          </a:xfrm>
          <a:prstGeom prst="rect">
            <a:avLst/>
          </a:prstGeom>
          <a:ln w="12700">
            <a:miter lim="400000"/>
          </a:ln>
        </p:spPr>
      </p:pic>
      <p:sp>
        <p:nvSpPr>
          <p:cNvPr id="5" name="Espace réservé pour une image  11">
            <a:extLst>
              <a:ext uri="{FF2B5EF4-FFF2-40B4-BE49-F238E27FC236}">
                <a16:creationId xmlns:a16="http://schemas.microsoft.com/office/drawing/2014/main" id="{8D864227-C440-DC59-193D-CD877BA6C422}"/>
              </a:ext>
            </a:extLst>
          </p:cNvPr>
          <p:cNvSpPr>
            <a:spLocks noGrp="1"/>
          </p:cNvSpPr>
          <p:nvPr>
            <p:ph type="pic" sz="quarter" idx="11"/>
          </p:nvPr>
        </p:nvSpPr>
        <p:spPr>
          <a:xfrm>
            <a:off x="0" y="3716767"/>
            <a:ext cx="12192000" cy="31412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endParaRPr lang="fr-CH" dirty="0"/>
          </a:p>
        </p:txBody>
      </p:sp>
      <p:sp>
        <p:nvSpPr>
          <p:cNvPr id="6" name="Espace réservé de la date 3">
            <a:extLst>
              <a:ext uri="{FF2B5EF4-FFF2-40B4-BE49-F238E27FC236}">
                <a16:creationId xmlns:a16="http://schemas.microsoft.com/office/drawing/2014/main" id="{547CF44D-33EE-2915-1397-BAB18452A29E}"/>
              </a:ext>
            </a:extLst>
          </p:cNvPr>
          <p:cNvSpPr txBox="1">
            <a:spLocks/>
          </p:cNvSpPr>
          <p:nvPr userDrawn="1"/>
        </p:nvSpPr>
        <p:spPr>
          <a:xfrm>
            <a:off x="9939315" y="3153978"/>
            <a:ext cx="1985229" cy="358731"/>
          </a:xfrm>
          <a:prstGeom prst="rect">
            <a:avLst/>
          </a:prstGeom>
        </p:spPr>
        <p:txBody>
          <a:bodyPr vert="horz" lIns="0" tIns="0" rIns="0" bIns="0" rtlCol="0" anchor="b" anchorCtr="0"/>
          <a:lstStyle>
            <a:defPPr>
              <a:defRPr lang="fr-FR"/>
            </a:defPPr>
            <a:lvl1pPr marL="0" algn="r" defTabSz="914377" rtl="0" eaLnBrk="1" latinLnBrk="0" hangingPunct="1">
              <a:defRPr sz="1600" b="1" kern="1200" baseline="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BCA64E70-182C-445C-940D-5CAC88D4277F}" type="datetime1">
              <a:rPr lang="fr-CH" smtClean="0">
                <a:solidFill>
                  <a:schemeClr val="bg1"/>
                </a:solidFill>
              </a:rPr>
              <a:pPr/>
              <a:t>26.03.26</a:t>
            </a:fld>
            <a:endParaRPr lang="fr-CH" dirty="0">
              <a:solidFill>
                <a:schemeClr val="bg1"/>
              </a:solidFill>
            </a:endParaRPr>
          </a:p>
        </p:txBody>
      </p:sp>
      <p:sp>
        <p:nvSpPr>
          <p:cNvPr id="7" name="Titre 1">
            <a:extLst>
              <a:ext uri="{FF2B5EF4-FFF2-40B4-BE49-F238E27FC236}">
                <a16:creationId xmlns:a16="http://schemas.microsoft.com/office/drawing/2014/main" id="{C37B0329-FFDE-D4D3-8B66-5D0A6AFF374C}"/>
              </a:ext>
            </a:extLst>
          </p:cNvPr>
          <p:cNvSpPr>
            <a:spLocks noGrp="1"/>
          </p:cNvSpPr>
          <p:nvPr>
            <p:ph type="ctrTitle" hasCustomPrompt="1"/>
          </p:nvPr>
        </p:nvSpPr>
        <p:spPr>
          <a:xfrm>
            <a:off x="265113" y="260350"/>
            <a:ext cx="11664950" cy="2546646"/>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Tree>
    <p:extLst>
      <p:ext uri="{BB962C8B-B14F-4D97-AF65-F5344CB8AC3E}">
        <p14:creationId xmlns:p14="http://schemas.microsoft.com/office/powerpoint/2010/main" val="1211304376"/>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2 Ho Neg+ Uni">
    <p:bg>
      <p:bgPr>
        <a:solidFill>
          <a:schemeClr val="accent4"/>
        </a:solidFill>
        <a:effectLst/>
      </p:bgPr>
    </p:bg>
    <p:spTree>
      <p:nvGrpSpPr>
        <p:cNvPr id="1" name=""/>
        <p:cNvGrpSpPr/>
        <p:nvPr/>
      </p:nvGrpSpPr>
      <p:grpSpPr>
        <a:xfrm>
          <a:off x="0" y="0"/>
          <a:ext cx="0" cy="0"/>
          <a:chOff x="0" y="0"/>
          <a:chExt cx="0" cy="0"/>
        </a:xfrm>
      </p:grpSpPr>
      <p:sp>
        <p:nvSpPr>
          <p:cNvPr id="6" name="Espace réservé pour une image  11">
            <a:extLst>
              <a:ext uri="{FF2B5EF4-FFF2-40B4-BE49-F238E27FC236}">
                <a16:creationId xmlns:a16="http://schemas.microsoft.com/office/drawing/2014/main" id="{BEEAEB4B-F05A-3B69-3902-07E19EBFE903}"/>
              </a:ext>
            </a:extLst>
          </p:cNvPr>
          <p:cNvSpPr>
            <a:spLocks noGrp="1"/>
          </p:cNvSpPr>
          <p:nvPr>
            <p:ph type="pic" sz="quarter" idx="11" hasCustomPrompt="1"/>
          </p:nvPr>
        </p:nvSpPr>
        <p:spPr>
          <a:xfrm>
            <a:off x="0" y="3716767"/>
            <a:ext cx="12192000" cy="31412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fr-CH" dirty="0"/>
              <a:t> </a:t>
            </a:r>
          </a:p>
        </p:txBody>
      </p:sp>
      <p:pic>
        <p:nvPicPr>
          <p:cNvPr id="7" name="UNIL-LOGOTYPE-BLUE-RGB-250513_DO-NOT-SHARE.jpeg">
            <a:extLst>
              <a:ext uri="{FF2B5EF4-FFF2-40B4-BE49-F238E27FC236}">
                <a16:creationId xmlns:a16="http://schemas.microsoft.com/office/drawing/2014/main" id="{BB3678B5-EEEE-4295-D37F-46A5E7C4340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5672" y="2865495"/>
            <a:ext cx="1713740" cy="797088"/>
          </a:xfrm>
          <a:prstGeom prst="rect">
            <a:avLst/>
          </a:prstGeom>
          <a:ln w="12700">
            <a:miter lim="400000"/>
          </a:ln>
        </p:spPr>
      </p:pic>
      <p:sp>
        <p:nvSpPr>
          <p:cNvPr id="2" name="Titre 1">
            <a:extLst>
              <a:ext uri="{FF2B5EF4-FFF2-40B4-BE49-F238E27FC236}">
                <a16:creationId xmlns:a16="http://schemas.microsoft.com/office/drawing/2014/main" id="{0D908CC5-8BFB-0CA5-4975-C8B1DE049240}"/>
              </a:ext>
            </a:extLst>
          </p:cNvPr>
          <p:cNvSpPr>
            <a:spLocks noGrp="1"/>
          </p:cNvSpPr>
          <p:nvPr>
            <p:ph type="ctrTitle" hasCustomPrompt="1"/>
          </p:nvPr>
        </p:nvSpPr>
        <p:spPr>
          <a:xfrm>
            <a:off x="265113" y="835844"/>
            <a:ext cx="11664950" cy="1971152"/>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
        <p:nvSpPr>
          <p:cNvPr id="8" name="Université de Lausanne">
            <a:extLst>
              <a:ext uri="{FF2B5EF4-FFF2-40B4-BE49-F238E27FC236}">
                <a16:creationId xmlns:a16="http://schemas.microsoft.com/office/drawing/2014/main" id="{97F547C6-2551-BCEE-F9EF-E8255D89E651}"/>
              </a:ext>
            </a:extLst>
          </p:cNvPr>
          <p:cNvSpPr txBox="1"/>
          <p:nvPr userDrawn="1"/>
        </p:nvSpPr>
        <p:spPr>
          <a:xfrm>
            <a:off x="247752" y="202586"/>
            <a:ext cx="2510303"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solidFill>
                  <a:schemeClr val="bg1"/>
                </a:solidFill>
              </a:rPr>
              <a:t>Université de Lausanne</a:t>
            </a:r>
          </a:p>
        </p:txBody>
      </p:sp>
      <p:sp>
        <p:nvSpPr>
          <p:cNvPr id="9" name="Espace réservé de la date 3">
            <a:extLst>
              <a:ext uri="{FF2B5EF4-FFF2-40B4-BE49-F238E27FC236}">
                <a16:creationId xmlns:a16="http://schemas.microsoft.com/office/drawing/2014/main" id="{BFB49C07-3CB3-AD8C-401D-9B9B1EC805F1}"/>
              </a:ext>
            </a:extLst>
          </p:cNvPr>
          <p:cNvSpPr txBox="1">
            <a:spLocks/>
          </p:cNvSpPr>
          <p:nvPr userDrawn="1"/>
        </p:nvSpPr>
        <p:spPr>
          <a:xfrm>
            <a:off x="9939315" y="3153978"/>
            <a:ext cx="1985229" cy="358731"/>
          </a:xfrm>
          <a:prstGeom prst="rect">
            <a:avLst/>
          </a:prstGeom>
        </p:spPr>
        <p:txBody>
          <a:bodyPr vert="horz" lIns="0" tIns="0" rIns="0" bIns="0" rtlCol="0" anchor="b" anchorCtr="0"/>
          <a:lstStyle>
            <a:defPPr>
              <a:defRPr lang="fr-FR"/>
            </a:defPPr>
            <a:lvl1pPr marL="0" algn="r" defTabSz="914377" rtl="0" eaLnBrk="1" latinLnBrk="0" hangingPunct="1">
              <a:defRPr sz="1600" b="1" kern="1200" baseline="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BCA64E70-182C-445C-940D-5CAC88D4277F}" type="datetime1">
              <a:rPr lang="fr-CH" smtClean="0">
                <a:solidFill>
                  <a:schemeClr val="bg1"/>
                </a:solidFill>
              </a:rPr>
              <a:pPr/>
              <a:t>26.03.26</a:t>
            </a:fld>
            <a:endParaRPr lang="fr-CH" dirty="0">
              <a:solidFill>
                <a:schemeClr val="bg1"/>
              </a:solidFill>
            </a:endParaRPr>
          </a:p>
        </p:txBody>
      </p:sp>
    </p:spTree>
    <p:extLst>
      <p:ext uri="{BB962C8B-B14F-4D97-AF65-F5344CB8AC3E}">
        <p14:creationId xmlns:p14="http://schemas.microsoft.com/office/powerpoint/2010/main" val="394198991"/>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2 VE Neg + Uni">
    <p:bg>
      <p:bgPr>
        <a:solidFill>
          <a:schemeClr val="bg2"/>
        </a:solidFill>
        <a:effectLst/>
      </p:bgPr>
    </p:bg>
    <p:spTree>
      <p:nvGrpSpPr>
        <p:cNvPr id="1" name=""/>
        <p:cNvGrpSpPr/>
        <p:nvPr/>
      </p:nvGrpSpPr>
      <p:grpSpPr>
        <a:xfrm>
          <a:off x="0" y="0"/>
          <a:ext cx="0" cy="0"/>
          <a:chOff x="0" y="0"/>
          <a:chExt cx="0" cy="0"/>
        </a:xfrm>
      </p:grpSpPr>
      <p:sp>
        <p:nvSpPr>
          <p:cNvPr id="5" name="Espace réservé pour une image  11">
            <a:extLst>
              <a:ext uri="{FF2B5EF4-FFF2-40B4-BE49-F238E27FC236}">
                <a16:creationId xmlns:a16="http://schemas.microsoft.com/office/drawing/2014/main" id="{9AD3FA78-5763-95D7-1682-12FFB6AEB0F3}"/>
              </a:ext>
            </a:extLst>
          </p:cNvPr>
          <p:cNvSpPr>
            <a:spLocks noGrp="1"/>
          </p:cNvSpPr>
          <p:nvPr>
            <p:ph type="pic" sz="quarter" idx="11"/>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fr-CH"/>
          </a:p>
        </p:txBody>
      </p:sp>
      <p:pic>
        <p:nvPicPr>
          <p:cNvPr id="6" name="UNIL-LOGOTYPE-BLUE-RGB-250513_DO-NOT-SHARE.jpeg">
            <a:extLst>
              <a:ext uri="{FF2B5EF4-FFF2-40B4-BE49-F238E27FC236}">
                <a16:creationId xmlns:a16="http://schemas.microsoft.com/office/drawing/2014/main" id="{A9220F31-8501-EC5B-C0E5-AE2BDB957BF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4781" y="6002572"/>
            <a:ext cx="1713740" cy="797088"/>
          </a:xfrm>
          <a:prstGeom prst="rect">
            <a:avLst/>
          </a:prstGeom>
          <a:ln w="12700">
            <a:miter lim="400000"/>
          </a:ln>
        </p:spPr>
      </p:pic>
      <p:sp>
        <p:nvSpPr>
          <p:cNvPr id="7" name="Titre 1">
            <a:extLst>
              <a:ext uri="{FF2B5EF4-FFF2-40B4-BE49-F238E27FC236}">
                <a16:creationId xmlns:a16="http://schemas.microsoft.com/office/drawing/2014/main" id="{1641B57A-E57D-F4F6-C89A-28673F264C42}"/>
              </a:ext>
            </a:extLst>
          </p:cNvPr>
          <p:cNvSpPr>
            <a:spLocks noGrp="1"/>
          </p:cNvSpPr>
          <p:nvPr>
            <p:ph type="ctrTitle" hasCustomPrompt="1"/>
          </p:nvPr>
        </p:nvSpPr>
        <p:spPr>
          <a:xfrm>
            <a:off x="265113" y="835843"/>
            <a:ext cx="5570911" cy="5126019"/>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
        <p:nvSpPr>
          <p:cNvPr id="8" name="Espace réservé de la date 3">
            <a:extLst>
              <a:ext uri="{FF2B5EF4-FFF2-40B4-BE49-F238E27FC236}">
                <a16:creationId xmlns:a16="http://schemas.microsoft.com/office/drawing/2014/main" id="{FB5427E5-FE23-5E97-2FDE-54FEB74D49DF}"/>
              </a:ext>
            </a:extLst>
          </p:cNvPr>
          <p:cNvSpPr>
            <a:spLocks noGrp="1"/>
          </p:cNvSpPr>
          <p:nvPr>
            <p:ph type="dt" sz="half" idx="10"/>
          </p:nvPr>
        </p:nvSpPr>
        <p:spPr>
          <a:xfrm>
            <a:off x="3732904" y="6292709"/>
            <a:ext cx="2118324" cy="358731"/>
          </a:xfrm>
          <a:prstGeom prst="rect">
            <a:avLst/>
          </a:prstGeom>
        </p:spPr>
        <p:txBody>
          <a:bodyPr/>
          <a:lstStyle>
            <a:lvl1pPr>
              <a:defRPr sz="1600" b="1">
                <a:solidFill>
                  <a:schemeClr val="bg1"/>
                </a:solidFill>
              </a:defRPr>
            </a:lvl1pPr>
          </a:lstStyle>
          <a:p>
            <a:r>
              <a:rPr lang="de-CH"/>
              <a:t>27.03.26</a:t>
            </a:r>
            <a:endParaRPr lang="fr-CH" dirty="0"/>
          </a:p>
        </p:txBody>
      </p:sp>
      <p:sp>
        <p:nvSpPr>
          <p:cNvPr id="9" name="Université de Lausanne">
            <a:extLst>
              <a:ext uri="{FF2B5EF4-FFF2-40B4-BE49-F238E27FC236}">
                <a16:creationId xmlns:a16="http://schemas.microsoft.com/office/drawing/2014/main" id="{04922F1D-56C6-C216-083E-FC69B5309FD0}"/>
              </a:ext>
            </a:extLst>
          </p:cNvPr>
          <p:cNvSpPr txBox="1"/>
          <p:nvPr userDrawn="1"/>
        </p:nvSpPr>
        <p:spPr>
          <a:xfrm>
            <a:off x="247752" y="202586"/>
            <a:ext cx="2510303"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solidFill>
                  <a:schemeClr val="bg1"/>
                </a:solidFill>
              </a:rPr>
              <a:t>Université de Lausanne</a:t>
            </a:r>
          </a:p>
        </p:txBody>
      </p:sp>
    </p:spTree>
    <p:extLst>
      <p:ext uri="{BB962C8B-B14F-4D97-AF65-F5344CB8AC3E}">
        <p14:creationId xmlns:p14="http://schemas.microsoft.com/office/powerpoint/2010/main" val="514577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nd TITLE Po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lvl1pPr>
          </a:lstStyle>
          <a:p>
            <a:endParaRPr lang="fr-CH"/>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lvl1pPr>
          </a:lstStyle>
          <a:p>
            <a:fld id="{247181E5-31FF-4659-B210-336195ADCC45}" type="slidenum">
              <a:rPr lang="fr-CH" smtClean="0"/>
              <a:pPr/>
              <a:t>‹#›</a:t>
            </a:fld>
            <a:endParaRPr lang="fr-CH"/>
          </a:p>
        </p:txBody>
      </p:sp>
      <p:sp>
        <p:nvSpPr>
          <p:cNvPr id="7" name="Title of slide">
            <a:extLst>
              <a:ext uri="{FF2B5EF4-FFF2-40B4-BE49-F238E27FC236}">
                <a16:creationId xmlns:a16="http://schemas.microsoft.com/office/drawing/2014/main" id="{F50CA6B7-F0F9-87C9-1B8F-DCE47F7FCE7C}"/>
              </a:ext>
            </a:extLst>
          </p:cNvPr>
          <p:cNvSpPr txBox="1">
            <a:spLocks noGrp="1"/>
          </p:cNvSpPr>
          <p:nvPr>
            <p:ph type="body" sz="half" idx="21" hasCustomPrompt="1"/>
          </p:nvPr>
        </p:nvSpPr>
        <p:spPr>
          <a:xfrm>
            <a:off x="265750" y="268766"/>
            <a:ext cx="11685900" cy="2669552"/>
          </a:xfrm>
          <a:prstGeom prst="rect">
            <a:avLst/>
          </a:prstGeom>
        </p:spPr>
        <p:txBody>
          <a:bodyPr anchor="ctr">
            <a:noAutofit/>
          </a:bodyPr>
          <a:lstStyle>
            <a:lvl1pPr marL="0" indent="0" algn="ctr">
              <a:lnSpc>
                <a:spcPct val="80000"/>
              </a:lnSpc>
              <a:buSzTx/>
              <a:buNone/>
              <a:defRPr sz="4800" spc="0" baseline="0">
                <a:solidFill>
                  <a:schemeClr val="accent4"/>
                </a:solidFill>
              </a:defRPr>
            </a:lvl1pPr>
          </a:lstStyle>
          <a:p>
            <a:r>
              <a:rPr dirty="0"/>
              <a:t>Title of slide</a:t>
            </a:r>
          </a:p>
        </p:txBody>
      </p:sp>
      <p:sp>
        <p:nvSpPr>
          <p:cNvPr id="8" name="Lorem ipsum dolor sit amet, consectetur adipiscing elit.">
            <a:extLst>
              <a:ext uri="{FF2B5EF4-FFF2-40B4-BE49-F238E27FC236}">
                <a16:creationId xmlns:a16="http://schemas.microsoft.com/office/drawing/2014/main" id="{2C65465B-D788-54BF-6489-55FAB104B190}"/>
              </a:ext>
            </a:extLst>
          </p:cNvPr>
          <p:cNvSpPr txBox="1">
            <a:spLocks noGrp="1"/>
          </p:cNvSpPr>
          <p:nvPr>
            <p:ph type="body" sz="half" idx="22" hasCustomPrompt="1"/>
          </p:nvPr>
        </p:nvSpPr>
        <p:spPr>
          <a:xfrm>
            <a:off x="265750" y="3426097"/>
            <a:ext cx="11685900" cy="2669552"/>
          </a:xfrm>
          <a:prstGeom prst="rect">
            <a:avLst/>
          </a:prstGeom>
        </p:spPr>
        <p:txBody>
          <a:bodyPr anchor="ctr">
            <a:noAutofit/>
          </a:bodyPr>
          <a:lstStyle>
            <a:lvl1pPr marL="0" indent="0" algn="ctr">
              <a:lnSpc>
                <a:spcPct val="80000"/>
              </a:lnSpc>
              <a:buSzTx/>
              <a:buNone/>
              <a:defRPr sz="2400" spc="0" baseline="0">
                <a:solidFill>
                  <a:schemeClr val="accent4"/>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pic>
        <p:nvPicPr>
          <p:cNvPr id="9" name="Image 8">
            <a:extLst>
              <a:ext uri="{FF2B5EF4-FFF2-40B4-BE49-F238E27FC236}">
                <a16:creationId xmlns:a16="http://schemas.microsoft.com/office/drawing/2014/main" id="{EFA7D8F2-2461-7F48-F151-91A649D9F26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2315413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nd TITLE Neg">
    <p:bg>
      <p:bgPr>
        <a:solidFill>
          <a:schemeClr val="accent4"/>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solidFill>
                  <a:schemeClr val="bg1"/>
                </a:solidFill>
              </a:defRPr>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solidFill>
                  <a:schemeClr val="bg1"/>
                </a:solidFill>
              </a:defRPr>
            </a:lvl1pPr>
          </a:lstStyle>
          <a:p>
            <a:endParaRPr lang="fr-CH" dirty="0"/>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solidFill>
                  <a:schemeClr val="bg1"/>
                </a:solidFill>
              </a:defRPr>
            </a:lvl1pPr>
          </a:lstStyle>
          <a:p>
            <a:fld id="{247181E5-31FF-4659-B210-336195ADCC45}" type="slidenum">
              <a:rPr lang="fr-CH" smtClean="0"/>
              <a:pPr/>
              <a:t>‹#›</a:t>
            </a:fld>
            <a:endParaRPr lang="fr-CH"/>
          </a:p>
        </p:txBody>
      </p:sp>
      <p:pic>
        <p:nvPicPr>
          <p:cNvPr id="2" name="Image 2">
            <a:extLst>
              <a:ext uri="{FF2B5EF4-FFF2-40B4-BE49-F238E27FC236}">
                <a16:creationId xmlns:a16="http://schemas.microsoft.com/office/drawing/2014/main" id="{F1BB8771-2FFB-00BE-E12C-9AAC31F876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3" name="Title of slide">
            <a:extLst>
              <a:ext uri="{FF2B5EF4-FFF2-40B4-BE49-F238E27FC236}">
                <a16:creationId xmlns:a16="http://schemas.microsoft.com/office/drawing/2014/main" id="{3FCCDEE7-F001-13E2-68E4-41293EA695BD}"/>
              </a:ext>
            </a:extLst>
          </p:cNvPr>
          <p:cNvSpPr txBox="1">
            <a:spLocks noGrp="1"/>
          </p:cNvSpPr>
          <p:nvPr>
            <p:ph type="body" sz="half" idx="21" hasCustomPrompt="1"/>
          </p:nvPr>
        </p:nvSpPr>
        <p:spPr>
          <a:xfrm>
            <a:off x="265750" y="268766"/>
            <a:ext cx="11685900" cy="2669552"/>
          </a:xfrm>
          <a:prstGeom prst="rect">
            <a:avLst/>
          </a:prstGeom>
        </p:spPr>
        <p:txBody>
          <a:bodyPr anchor="ctr">
            <a:noAutofit/>
          </a:bodyPr>
          <a:lstStyle>
            <a:lvl1pPr marL="0" indent="0" algn="ctr">
              <a:lnSpc>
                <a:spcPct val="80000"/>
              </a:lnSpc>
              <a:buSzTx/>
              <a:buNone/>
              <a:defRPr sz="4800" spc="0" baseline="0">
                <a:solidFill>
                  <a:schemeClr val="bg1"/>
                </a:solidFill>
              </a:defRPr>
            </a:lvl1pPr>
          </a:lstStyle>
          <a:p>
            <a:r>
              <a:rPr dirty="0"/>
              <a:t>Title of slide</a:t>
            </a:r>
          </a:p>
        </p:txBody>
      </p:sp>
      <p:sp>
        <p:nvSpPr>
          <p:cNvPr id="9" name="Lorem ipsum dolor sit amet, consectetur adipiscing elit.">
            <a:extLst>
              <a:ext uri="{FF2B5EF4-FFF2-40B4-BE49-F238E27FC236}">
                <a16:creationId xmlns:a16="http://schemas.microsoft.com/office/drawing/2014/main" id="{CD1D17DA-C798-B9F2-3D02-3375BB51AFFC}"/>
              </a:ext>
            </a:extLst>
          </p:cNvPr>
          <p:cNvSpPr txBox="1">
            <a:spLocks noGrp="1"/>
          </p:cNvSpPr>
          <p:nvPr>
            <p:ph type="body" sz="half" idx="22" hasCustomPrompt="1"/>
          </p:nvPr>
        </p:nvSpPr>
        <p:spPr>
          <a:xfrm>
            <a:off x="265750" y="3426097"/>
            <a:ext cx="11685900" cy="2669552"/>
          </a:xfrm>
          <a:prstGeom prst="rect">
            <a:avLst/>
          </a:prstGeom>
        </p:spPr>
        <p:txBody>
          <a:bodyPr anchor="ctr">
            <a:noAutofit/>
          </a:bodyPr>
          <a:lstStyle>
            <a:lvl1pPr marL="0" indent="0" algn="ctr">
              <a:lnSpc>
                <a:spcPct val="80000"/>
              </a:lnSpc>
              <a:buSzTx/>
              <a:buNone/>
              <a:defRPr sz="2400" spc="0" baseline="0">
                <a:solidFill>
                  <a:schemeClr val="bg1"/>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spTree>
    <p:extLst>
      <p:ext uri="{BB962C8B-B14F-4D97-AF65-F5344CB8AC3E}">
        <p14:creationId xmlns:p14="http://schemas.microsoft.com/office/powerpoint/2010/main" val="2614805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nd TITLE Neg">
    <p:bg>
      <p:bgPr>
        <a:solidFill>
          <a:schemeClr val="accent4"/>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19EC24BA-21E6-3A64-4796-A7C3C964FB16}"/>
              </a:ext>
            </a:extLst>
          </p:cNvPr>
          <p:cNvSpPr/>
          <p:nvPr userDrawn="1"/>
        </p:nvSpPr>
        <p:spPr>
          <a:xfrm flipV="1">
            <a:off x="-1" y="-2"/>
            <a:ext cx="12192001" cy="3246491"/>
          </a:xfrm>
          <a:prstGeom prst="rect">
            <a:avLst/>
          </a:prstGeom>
          <a:solidFill>
            <a:schemeClr val="accent5"/>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solidFill>
                  <a:schemeClr val="bg1"/>
                </a:solidFill>
              </a:defRPr>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solidFill>
                  <a:schemeClr val="bg1"/>
                </a:solidFill>
              </a:defRPr>
            </a:lvl1pPr>
          </a:lstStyle>
          <a:p>
            <a:endParaRPr lang="fr-CH" dirty="0"/>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A872C486-0248-0C2B-F914-7AAFEBE2D5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9" name="Title of slide">
            <a:extLst>
              <a:ext uri="{FF2B5EF4-FFF2-40B4-BE49-F238E27FC236}">
                <a16:creationId xmlns:a16="http://schemas.microsoft.com/office/drawing/2014/main" id="{B38D38D8-A912-311C-23CA-87A5FC03C28E}"/>
              </a:ext>
            </a:extLst>
          </p:cNvPr>
          <p:cNvSpPr txBox="1">
            <a:spLocks noGrp="1"/>
          </p:cNvSpPr>
          <p:nvPr>
            <p:ph type="body" sz="half" idx="21" hasCustomPrompt="1"/>
          </p:nvPr>
        </p:nvSpPr>
        <p:spPr>
          <a:xfrm>
            <a:off x="265750" y="306160"/>
            <a:ext cx="11685900" cy="2632157"/>
          </a:xfrm>
          <a:prstGeom prst="rect">
            <a:avLst/>
          </a:prstGeom>
        </p:spPr>
        <p:txBody>
          <a:bodyPr anchor="t" anchorCtr="0">
            <a:noAutofit/>
          </a:bodyPr>
          <a:lstStyle>
            <a:lvl1pPr marL="0" indent="0" algn="l">
              <a:lnSpc>
                <a:spcPct val="80000"/>
              </a:lnSpc>
              <a:buSzTx/>
              <a:buNone/>
              <a:defRPr sz="4800" spc="0" baseline="0">
                <a:solidFill>
                  <a:schemeClr val="bg1"/>
                </a:solidFill>
              </a:defRPr>
            </a:lvl1pPr>
          </a:lstStyle>
          <a:p>
            <a:r>
              <a:rPr dirty="0"/>
              <a:t>Title of slide</a:t>
            </a:r>
          </a:p>
        </p:txBody>
      </p:sp>
      <p:sp>
        <p:nvSpPr>
          <p:cNvPr id="10" name="Lorem ipsum dolor sit amet, consectetur adipiscing elit.">
            <a:extLst>
              <a:ext uri="{FF2B5EF4-FFF2-40B4-BE49-F238E27FC236}">
                <a16:creationId xmlns:a16="http://schemas.microsoft.com/office/drawing/2014/main" id="{D47D0705-41A3-A90E-49D9-5B702B53FBFF}"/>
              </a:ext>
            </a:extLst>
          </p:cNvPr>
          <p:cNvSpPr txBox="1">
            <a:spLocks noGrp="1"/>
          </p:cNvSpPr>
          <p:nvPr>
            <p:ph type="body" sz="half" idx="22" hasCustomPrompt="1"/>
          </p:nvPr>
        </p:nvSpPr>
        <p:spPr>
          <a:xfrm>
            <a:off x="265750" y="3490231"/>
            <a:ext cx="11685900" cy="2605417"/>
          </a:xfrm>
          <a:prstGeom prst="rect">
            <a:avLst/>
          </a:prstGeom>
        </p:spPr>
        <p:txBody>
          <a:bodyPr anchor="t" anchorCtr="0">
            <a:noAutofit/>
          </a:bodyPr>
          <a:lstStyle>
            <a:lvl1pPr marL="0" indent="0" algn="l">
              <a:lnSpc>
                <a:spcPct val="80000"/>
              </a:lnSpc>
              <a:buSzTx/>
              <a:buNone/>
              <a:defRPr sz="2400" spc="0" baseline="0">
                <a:solidFill>
                  <a:schemeClr val="bg1"/>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spTree>
    <p:extLst>
      <p:ext uri="{BB962C8B-B14F-4D97-AF65-F5344CB8AC3E}">
        <p14:creationId xmlns:p14="http://schemas.microsoft.com/office/powerpoint/2010/main" val="3647078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nd TITLE 1/2 Ve">
    <p:bg>
      <p:bgPr>
        <a:solidFill>
          <a:schemeClr val="accent4"/>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19EC24BA-21E6-3A64-4796-A7C3C964FB16}"/>
              </a:ext>
            </a:extLst>
          </p:cNvPr>
          <p:cNvSpPr/>
          <p:nvPr userDrawn="1"/>
        </p:nvSpPr>
        <p:spPr>
          <a:xfrm flipV="1">
            <a:off x="0" y="-1"/>
            <a:ext cx="6096000" cy="6857999"/>
          </a:xfrm>
          <a:prstGeom prst="rect">
            <a:avLst/>
          </a:prstGeom>
          <a:solidFill>
            <a:schemeClr val="accent5"/>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solidFill>
                  <a:schemeClr val="bg1"/>
                </a:solidFill>
              </a:defRPr>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solidFill>
                  <a:schemeClr val="bg1"/>
                </a:solidFill>
              </a:defRPr>
            </a:lvl1pPr>
          </a:lstStyle>
          <a:p>
            <a:endParaRPr lang="fr-CH" dirty="0"/>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solidFill>
                  <a:schemeClr val="bg1"/>
                </a:solidFill>
              </a:defRPr>
            </a:lvl1pPr>
          </a:lstStyle>
          <a:p>
            <a:fld id="{247181E5-31FF-4659-B210-336195ADCC45}" type="slidenum">
              <a:rPr lang="fr-CH" smtClean="0"/>
              <a:pPr/>
              <a:t>‹#›</a:t>
            </a:fld>
            <a:endParaRPr lang="fr-CH"/>
          </a:p>
        </p:txBody>
      </p:sp>
      <p:sp>
        <p:nvSpPr>
          <p:cNvPr id="7" name="Title of slide">
            <a:extLst>
              <a:ext uri="{FF2B5EF4-FFF2-40B4-BE49-F238E27FC236}">
                <a16:creationId xmlns:a16="http://schemas.microsoft.com/office/drawing/2014/main" id="{F50CA6B7-F0F9-87C9-1B8F-DCE47F7FCE7C}"/>
              </a:ext>
            </a:extLst>
          </p:cNvPr>
          <p:cNvSpPr txBox="1">
            <a:spLocks noGrp="1"/>
          </p:cNvSpPr>
          <p:nvPr>
            <p:ph type="body" sz="half" idx="21" hasCustomPrompt="1"/>
          </p:nvPr>
        </p:nvSpPr>
        <p:spPr>
          <a:xfrm>
            <a:off x="265749" y="297996"/>
            <a:ext cx="5479046" cy="5806968"/>
          </a:xfrm>
          <a:prstGeom prst="rect">
            <a:avLst/>
          </a:prstGeom>
        </p:spPr>
        <p:txBody>
          <a:bodyPr anchor="t"/>
          <a:lstStyle>
            <a:lvl1pPr marL="0" indent="0" algn="l">
              <a:lnSpc>
                <a:spcPct val="80000"/>
              </a:lnSpc>
              <a:buSzTx/>
              <a:buNone/>
              <a:defRPr sz="4800" spc="0" baseline="0">
                <a:solidFill>
                  <a:schemeClr val="bg1"/>
                </a:solidFill>
              </a:defRPr>
            </a:lvl1pPr>
          </a:lstStyle>
          <a:p>
            <a:r>
              <a:rPr dirty="0"/>
              <a:t>Title of slide</a:t>
            </a:r>
          </a:p>
        </p:txBody>
      </p:sp>
      <p:sp>
        <p:nvSpPr>
          <p:cNvPr id="8" name="Lorem ipsum dolor sit amet, consectetur adipiscing elit.">
            <a:extLst>
              <a:ext uri="{FF2B5EF4-FFF2-40B4-BE49-F238E27FC236}">
                <a16:creationId xmlns:a16="http://schemas.microsoft.com/office/drawing/2014/main" id="{2C65465B-D788-54BF-6489-55FAB104B190}"/>
              </a:ext>
            </a:extLst>
          </p:cNvPr>
          <p:cNvSpPr txBox="1">
            <a:spLocks noGrp="1"/>
          </p:cNvSpPr>
          <p:nvPr>
            <p:ph type="body" sz="half" idx="22" hasCustomPrompt="1"/>
          </p:nvPr>
        </p:nvSpPr>
        <p:spPr>
          <a:xfrm>
            <a:off x="6416936" y="260351"/>
            <a:ext cx="5534714" cy="5835298"/>
          </a:xfrm>
          <a:prstGeom prst="rect">
            <a:avLst/>
          </a:prstGeom>
        </p:spPr>
        <p:txBody>
          <a:bodyPr anchor="t" anchorCtr="0"/>
          <a:lstStyle>
            <a:lvl1pPr marL="0" indent="0" algn="l">
              <a:lnSpc>
                <a:spcPct val="90000"/>
              </a:lnSpc>
              <a:buSzTx/>
              <a:buNone/>
              <a:defRPr sz="2500" spc="0" baseline="0">
                <a:solidFill>
                  <a:schemeClr val="bg1"/>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pic>
        <p:nvPicPr>
          <p:cNvPr id="3" name="Image 2">
            <a:extLst>
              <a:ext uri="{FF2B5EF4-FFF2-40B4-BE49-F238E27FC236}">
                <a16:creationId xmlns:a16="http://schemas.microsoft.com/office/drawing/2014/main" id="{275B0D4D-082E-EB38-C4A4-F936C06262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9359095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ummary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069E7D0-CCB3-A6F9-D81E-41AD7524BC82}"/>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dirty="0"/>
          </a:p>
        </p:txBody>
      </p:sp>
      <p:sp>
        <p:nvSpPr>
          <p:cNvPr id="4" name="Espace réservé du pied de page 3">
            <a:extLst>
              <a:ext uri="{FF2B5EF4-FFF2-40B4-BE49-F238E27FC236}">
                <a16:creationId xmlns:a16="http://schemas.microsoft.com/office/drawing/2014/main" id="{215334CA-069F-CBFE-1832-FDF06B9E3337}"/>
              </a:ext>
            </a:extLst>
          </p:cNvPr>
          <p:cNvSpPr>
            <a:spLocks noGrp="1"/>
          </p:cNvSpPr>
          <p:nvPr>
            <p:ph type="ftr" sz="quarter" idx="11"/>
          </p:nvPr>
        </p:nvSpPr>
        <p:spPr>
          <a:xfrm>
            <a:off x="1785049" y="6164546"/>
            <a:ext cx="4598251" cy="459356"/>
          </a:xfrm>
          <a:prstGeom prst="rect">
            <a:avLst/>
          </a:prstGeom>
        </p:spPr>
        <p:txBody>
          <a:bodyPr/>
          <a:lstStyle/>
          <a:p>
            <a:endParaRPr lang="fr-CH" dirty="0"/>
          </a:p>
        </p:txBody>
      </p:sp>
      <p:sp>
        <p:nvSpPr>
          <p:cNvPr id="5" name="Espace réservé du numéro de diapositive 4">
            <a:extLst>
              <a:ext uri="{FF2B5EF4-FFF2-40B4-BE49-F238E27FC236}">
                <a16:creationId xmlns:a16="http://schemas.microsoft.com/office/drawing/2014/main" id="{23781663-9015-7859-165F-2D6500691BB9}"/>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pPr/>
              <a:t>‹#›</a:t>
            </a:fld>
            <a:endParaRPr lang="fr-CH"/>
          </a:p>
        </p:txBody>
      </p:sp>
      <p:pic>
        <p:nvPicPr>
          <p:cNvPr id="2" name="Image 8">
            <a:extLst>
              <a:ext uri="{FF2B5EF4-FFF2-40B4-BE49-F238E27FC236}">
                <a16:creationId xmlns:a16="http://schemas.microsoft.com/office/drawing/2014/main" id="{5439B870-C087-B899-D2D2-787887F0D9F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8" name="Espace réservé du texte 7">
            <a:extLst>
              <a:ext uri="{FF2B5EF4-FFF2-40B4-BE49-F238E27FC236}">
                <a16:creationId xmlns:a16="http://schemas.microsoft.com/office/drawing/2014/main" id="{BFFC69B4-334C-6D18-4D2B-66442EB2FC7D}"/>
              </a:ext>
            </a:extLst>
          </p:cNvPr>
          <p:cNvSpPr>
            <a:spLocks noGrp="1"/>
          </p:cNvSpPr>
          <p:nvPr>
            <p:ph type="body" sz="quarter" idx="13" hasCustomPrompt="1"/>
          </p:nvPr>
        </p:nvSpPr>
        <p:spPr>
          <a:xfrm>
            <a:off x="265113" y="260350"/>
            <a:ext cx="11664950" cy="5635625"/>
          </a:xfrm>
          <a:prstGeom prst="rect">
            <a:avLst/>
          </a:prstGeom>
        </p:spPr>
        <p:txBody>
          <a:bodyPr>
            <a:noAutofit/>
          </a:bodyPr>
          <a:lstStyle>
            <a:lvl1pPr marL="720000" indent="-720000">
              <a:lnSpc>
                <a:spcPct val="90000"/>
              </a:lnSpc>
              <a:buSzPct val="100000"/>
              <a:buFont typeface="+mj-lt"/>
              <a:buAutoNum type="arabicPeriod"/>
              <a:defRPr lang="fr-CH" sz="5000" u="none" baseline="0" smtClean="0">
                <a:solidFill>
                  <a:schemeClr val="bg2"/>
                </a:solidFill>
                <a:latin typeface="+mn-lt"/>
                <a:cs typeface="Arial" panose="020B0604020202020204" pitchFamily="34" charset="0"/>
              </a:defRPr>
            </a:lvl1pPr>
          </a:lstStyle>
          <a:p>
            <a:pPr lvl="0"/>
            <a:r>
              <a:rPr lang="en-US" dirty="0"/>
              <a:t>Summary</a:t>
            </a:r>
          </a:p>
          <a:p>
            <a:pPr lvl="0"/>
            <a:r>
              <a:rPr lang="en-US" dirty="0"/>
              <a:t>Second line</a:t>
            </a:r>
          </a:p>
          <a:p>
            <a:pPr lvl="0"/>
            <a:r>
              <a:rPr lang="en-US" dirty="0"/>
              <a:t>Third section</a:t>
            </a:r>
          </a:p>
          <a:p>
            <a:pPr lvl="0"/>
            <a:endParaRPr lang="en-US" dirty="0"/>
          </a:p>
          <a:p>
            <a:pPr lvl="0"/>
            <a:endParaRPr lang="en-US" dirty="0"/>
          </a:p>
        </p:txBody>
      </p:sp>
    </p:spTree>
    <p:extLst>
      <p:ext uri="{BB962C8B-B14F-4D97-AF65-F5344CB8AC3E}">
        <p14:creationId xmlns:p14="http://schemas.microsoft.com/office/powerpoint/2010/main" val="929212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mmary Neg">
    <p:bg>
      <p:bgPr>
        <a:solidFill>
          <a:schemeClr val="tx2"/>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069E7D0-CCB3-A6F9-D81E-41AD7524BC82}"/>
              </a:ext>
            </a:extLst>
          </p:cNvPr>
          <p:cNvSpPr>
            <a:spLocks noGrp="1"/>
          </p:cNvSpPr>
          <p:nvPr>
            <p:ph type="dt" sz="half" idx="10"/>
          </p:nvPr>
        </p:nvSpPr>
        <p:spPr>
          <a:xfrm>
            <a:off x="10907172" y="6256421"/>
            <a:ext cx="1025677" cy="358731"/>
          </a:xfrm>
          <a:prstGeom prst="rect">
            <a:avLst/>
          </a:prstGeom>
        </p:spPr>
        <p:txBody>
          <a:bodyPr/>
          <a:lstStyle>
            <a:lvl1pPr>
              <a:defRPr>
                <a:solidFill>
                  <a:schemeClr val="bg1"/>
                </a:solidFill>
              </a:defRPr>
            </a:lvl1pPr>
          </a:lstStyle>
          <a:p>
            <a:r>
              <a:rPr lang="de-CH"/>
              <a:t>27.03.26</a:t>
            </a:r>
            <a:endParaRPr lang="fr-CH" dirty="0"/>
          </a:p>
        </p:txBody>
      </p:sp>
      <p:sp>
        <p:nvSpPr>
          <p:cNvPr id="4" name="Espace réservé du pied de page 3">
            <a:extLst>
              <a:ext uri="{FF2B5EF4-FFF2-40B4-BE49-F238E27FC236}">
                <a16:creationId xmlns:a16="http://schemas.microsoft.com/office/drawing/2014/main" id="{215334CA-069F-CBFE-1832-FDF06B9E3337}"/>
              </a:ext>
            </a:extLst>
          </p:cNvPr>
          <p:cNvSpPr>
            <a:spLocks noGrp="1"/>
          </p:cNvSpPr>
          <p:nvPr>
            <p:ph type="ftr" sz="quarter" idx="11"/>
          </p:nvPr>
        </p:nvSpPr>
        <p:spPr>
          <a:xfrm>
            <a:off x="1785049" y="6164546"/>
            <a:ext cx="4598251" cy="459356"/>
          </a:xfrm>
          <a:prstGeom prst="rect">
            <a:avLst/>
          </a:prstGeom>
        </p:spPr>
        <p:txBody>
          <a:bodyPr/>
          <a:lstStyle>
            <a:lvl1pPr>
              <a:defRPr>
                <a:solidFill>
                  <a:schemeClr val="bg1"/>
                </a:solidFill>
              </a:defRPr>
            </a:lvl1pPr>
          </a:lstStyle>
          <a:p>
            <a:endParaRPr lang="fr-CH" dirty="0"/>
          </a:p>
        </p:txBody>
      </p:sp>
      <p:sp>
        <p:nvSpPr>
          <p:cNvPr id="5" name="Espace réservé du numéro de diapositive 4">
            <a:extLst>
              <a:ext uri="{FF2B5EF4-FFF2-40B4-BE49-F238E27FC236}">
                <a16:creationId xmlns:a16="http://schemas.microsoft.com/office/drawing/2014/main" id="{23781663-9015-7859-165F-2D6500691BB9}"/>
              </a:ext>
            </a:extLst>
          </p:cNvPr>
          <p:cNvSpPr>
            <a:spLocks noGrp="1"/>
          </p:cNvSpPr>
          <p:nvPr>
            <p:ph type="sldNum" sz="quarter" idx="12"/>
          </p:nvPr>
        </p:nvSpPr>
        <p:spPr>
          <a:xfrm>
            <a:off x="7625829" y="6326423"/>
            <a:ext cx="634392" cy="293103"/>
          </a:xfrm>
          <a:prstGeom prst="rect">
            <a:avLst/>
          </a:prstGeom>
        </p:spPr>
        <p:txBody>
          <a:bodyPr/>
          <a:lstStyle>
            <a:lvl1pPr>
              <a:defRPr>
                <a:solidFill>
                  <a:schemeClr val="bg1"/>
                </a:solidFill>
              </a:defRPr>
            </a:lvl1pPr>
          </a:lstStyle>
          <a:p>
            <a:fld id="{247181E5-31FF-4659-B210-336195ADCC45}" type="slidenum">
              <a:rPr lang="fr-CH" smtClean="0"/>
              <a:pPr/>
              <a:t>‹#›</a:t>
            </a:fld>
            <a:endParaRPr lang="fr-CH"/>
          </a:p>
        </p:txBody>
      </p:sp>
      <p:sp>
        <p:nvSpPr>
          <p:cNvPr id="8" name="Espace réservé du texte 7">
            <a:extLst>
              <a:ext uri="{FF2B5EF4-FFF2-40B4-BE49-F238E27FC236}">
                <a16:creationId xmlns:a16="http://schemas.microsoft.com/office/drawing/2014/main" id="{BFFC69B4-334C-6D18-4D2B-66442EB2FC7D}"/>
              </a:ext>
            </a:extLst>
          </p:cNvPr>
          <p:cNvSpPr>
            <a:spLocks noGrp="1"/>
          </p:cNvSpPr>
          <p:nvPr>
            <p:ph type="body" sz="quarter" idx="13" hasCustomPrompt="1"/>
          </p:nvPr>
        </p:nvSpPr>
        <p:spPr>
          <a:xfrm>
            <a:off x="265113" y="260350"/>
            <a:ext cx="11664950" cy="5635625"/>
          </a:xfrm>
          <a:prstGeom prst="rect">
            <a:avLst/>
          </a:prstGeom>
        </p:spPr>
        <p:txBody>
          <a:bodyPr/>
          <a:lstStyle>
            <a:lvl1pPr marL="720000" indent="-720000">
              <a:lnSpc>
                <a:spcPct val="90000"/>
              </a:lnSpc>
              <a:buSzPct val="100000"/>
              <a:buFont typeface="+mj-lt"/>
              <a:buAutoNum type="arabicPeriod"/>
              <a:defRPr lang="fr-CH" sz="5000" u="none" baseline="0" smtClean="0">
                <a:solidFill>
                  <a:schemeClr val="bg1"/>
                </a:solidFill>
                <a:latin typeface="+mn-lt"/>
                <a:cs typeface="Arial" panose="020B0604020202020204" pitchFamily="34" charset="0"/>
              </a:defRPr>
            </a:lvl1pPr>
          </a:lstStyle>
          <a:p>
            <a:pPr lvl="0"/>
            <a:r>
              <a:rPr lang="en-US" dirty="0"/>
              <a:t>Summary </a:t>
            </a:r>
          </a:p>
          <a:p>
            <a:pPr lvl="0"/>
            <a:r>
              <a:rPr lang="en-US" dirty="0"/>
              <a:t>Second line</a:t>
            </a:r>
          </a:p>
          <a:p>
            <a:pPr lvl="0"/>
            <a:r>
              <a:rPr lang="en-US" dirty="0"/>
              <a:t>Third section</a:t>
            </a:r>
          </a:p>
          <a:p>
            <a:pPr lvl="0"/>
            <a:endParaRPr lang="en-US" dirty="0"/>
          </a:p>
          <a:p>
            <a:pPr lvl="0"/>
            <a:endParaRPr lang="en-US" dirty="0"/>
          </a:p>
        </p:txBody>
      </p:sp>
      <p:pic>
        <p:nvPicPr>
          <p:cNvPr id="6" name="Image 2">
            <a:extLst>
              <a:ext uri="{FF2B5EF4-FFF2-40B4-BE49-F238E27FC236}">
                <a16:creationId xmlns:a16="http://schemas.microsoft.com/office/drawing/2014/main" id="{6CBC8F0E-1D63-F632-9771-73E78C97FB7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2072269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1 col P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21" name="Subtitle">
            <a:extLst>
              <a:ext uri="{FF2B5EF4-FFF2-40B4-BE49-F238E27FC236}">
                <a16:creationId xmlns:a16="http://schemas.microsoft.com/office/drawing/2014/main" id="{2FC916A9-4E04-56B0-340C-2D4CD6E198A9}"/>
              </a:ext>
            </a:extLst>
          </p:cNvPr>
          <p:cNvSpPr txBox="1">
            <a:spLocks noGrp="1"/>
          </p:cNvSpPr>
          <p:nvPr>
            <p:ph type="body" sz="quarter" idx="22" hasCustomPrompt="1"/>
          </p:nvPr>
        </p:nvSpPr>
        <p:spPr>
          <a:xfrm>
            <a:off x="265113" y="1850120"/>
            <a:ext cx="11660646"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pic>
        <p:nvPicPr>
          <p:cNvPr id="3" name="Image 8">
            <a:extLst>
              <a:ext uri="{FF2B5EF4-FFF2-40B4-BE49-F238E27FC236}">
                <a16:creationId xmlns:a16="http://schemas.microsoft.com/office/drawing/2014/main" id="{D41F6C15-A998-8D75-8B0C-999924070A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5" name="Espace réservé du contenu 4">
            <a:extLst>
              <a:ext uri="{FF2B5EF4-FFF2-40B4-BE49-F238E27FC236}">
                <a16:creationId xmlns:a16="http://schemas.microsoft.com/office/drawing/2014/main" id="{C45B2B1C-40E5-FA45-29F2-A93832BD0C84}"/>
              </a:ext>
            </a:extLst>
          </p:cNvPr>
          <p:cNvSpPr>
            <a:spLocks noGrp="1"/>
          </p:cNvSpPr>
          <p:nvPr>
            <p:ph sz="quarter" idx="35" hasCustomPrompt="1"/>
          </p:nvPr>
        </p:nvSpPr>
        <p:spPr>
          <a:xfrm>
            <a:off x="265113" y="2247900"/>
            <a:ext cx="11664950" cy="3924300"/>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419267130"/>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1 col Neg">
    <p:bg>
      <p:bgPr>
        <a:solidFill>
          <a:schemeClr val="tx2"/>
        </a:solidFill>
        <a:effectLst/>
      </p:bgPr>
    </p:bg>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6293187D-3AA7-412F-1F7D-35F67CFFF5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74171CC7-A042-3158-C638-C54D9B5AA0CE}"/>
              </a:ext>
            </a:extLst>
          </p:cNvPr>
          <p:cNvSpPr>
            <a:spLocks noGrp="1"/>
          </p:cNvSpPr>
          <p:nvPr>
            <p:ph sz="quarter" idx="35" hasCustomPrompt="1"/>
          </p:nvPr>
        </p:nvSpPr>
        <p:spPr>
          <a:xfrm>
            <a:off x="265113" y="2247900"/>
            <a:ext cx="11664950"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Titre 1">
            <a:extLst>
              <a:ext uri="{FF2B5EF4-FFF2-40B4-BE49-F238E27FC236}">
                <a16:creationId xmlns:a16="http://schemas.microsoft.com/office/drawing/2014/main" id="{F97754CC-E048-6AEF-98C1-BF5C486D7CDB}"/>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solidFill>
                  <a:schemeClr val="bg1"/>
                </a:solidFill>
              </a:defRPr>
            </a:lvl1pPr>
          </a:lstStyle>
          <a:p>
            <a:r>
              <a:rPr lang="fr-FR" dirty="0" err="1"/>
              <a:t>Title</a:t>
            </a:r>
            <a:r>
              <a:rPr lang="fr-FR" dirty="0"/>
              <a:t> of slide</a:t>
            </a:r>
            <a:endParaRPr lang="fr-CH" dirty="0"/>
          </a:p>
        </p:txBody>
      </p:sp>
      <p:sp>
        <p:nvSpPr>
          <p:cNvPr id="6" name="Subtitle">
            <a:extLst>
              <a:ext uri="{FF2B5EF4-FFF2-40B4-BE49-F238E27FC236}">
                <a16:creationId xmlns:a16="http://schemas.microsoft.com/office/drawing/2014/main" id="{7185480F-961D-02AD-1AEA-032678E297D0}"/>
              </a:ext>
            </a:extLst>
          </p:cNvPr>
          <p:cNvSpPr txBox="1">
            <a:spLocks noGrp="1"/>
          </p:cNvSpPr>
          <p:nvPr>
            <p:ph type="body" sz="quarter" idx="22" hasCustomPrompt="1"/>
          </p:nvPr>
        </p:nvSpPr>
        <p:spPr>
          <a:xfrm>
            <a:off x="265113" y="1850120"/>
            <a:ext cx="11660646"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1968086935"/>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2 col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pic>
        <p:nvPicPr>
          <p:cNvPr id="3" name="Image 8">
            <a:extLst>
              <a:ext uri="{FF2B5EF4-FFF2-40B4-BE49-F238E27FC236}">
                <a16:creationId xmlns:a16="http://schemas.microsoft.com/office/drawing/2014/main" id="{D41F6C15-A998-8D75-8B0C-999924070A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5" name="Espace réservé du contenu 4">
            <a:extLst>
              <a:ext uri="{FF2B5EF4-FFF2-40B4-BE49-F238E27FC236}">
                <a16:creationId xmlns:a16="http://schemas.microsoft.com/office/drawing/2014/main" id="{C45B2B1C-40E5-FA45-29F2-A93832BD0C84}"/>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contenu 4">
            <a:extLst>
              <a:ext uri="{FF2B5EF4-FFF2-40B4-BE49-F238E27FC236}">
                <a16:creationId xmlns:a16="http://schemas.microsoft.com/office/drawing/2014/main" id="{F7CCEB15-D00F-7031-3B57-FA6BEB9B132F}"/>
              </a:ext>
            </a:extLst>
          </p:cNvPr>
          <p:cNvSpPr>
            <a:spLocks noGrp="1"/>
          </p:cNvSpPr>
          <p:nvPr>
            <p:ph sz="quarter" idx="36" hasCustomPrompt="1"/>
          </p:nvPr>
        </p:nvSpPr>
        <p:spPr>
          <a:xfrm>
            <a:off x="6348414" y="2247900"/>
            <a:ext cx="5581650"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Titre 1">
            <a:extLst>
              <a:ext uri="{FF2B5EF4-FFF2-40B4-BE49-F238E27FC236}">
                <a16:creationId xmlns:a16="http://schemas.microsoft.com/office/drawing/2014/main" id="{9F2A2219-A330-156D-25E0-70BC2121D47D}"/>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6A189028-778E-AE98-70C3-AFEAD395D157}"/>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sp>
        <p:nvSpPr>
          <p:cNvPr id="11" name="Subtitle">
            <a:extLst>
              <a:ext uri="{FF2B5EF4-FFF2-40B4-BE49-F238E27FC236}">
                <a16:creationId xmlns:a16="http://schemas.microsoft.com/office/drawing/2014/main" id="{E7DE02FE-675C-FC38-324F-CD422FB15DA2}"/>
              </a:ext>
            </a:extLst>
          </p:cNvPr>
          <p:cNvSpPr txBox="1">
            <a:spLocks noGrp="1"/>
          </p:cNvSpPr>
          <p:nvPr>
            <p:ph type="body" sz="quarter" idx="37" hasCustomPrompt="1"/>
          </p:nvPr>
        </p:nvSpPr>
        <p:spPr>
          <a:xfrm>
            <a:off x="6348413" y="1844675"/>
            <a:ext cx="5614987"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997584024"/>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2 col Neg">
    <p:bg>
      <p:bgPr>
        <a:solidFill>
          <a:schemeClr val="tx2"/>
        </a:solidFill>
        <a:effectLst/>
      </p:bgPr>
    </p:bg>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6293187D-3AA7-412F-1F7D-35F67CFFF5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74171CC7-A042-3158-C638-C54D9B5AA0CE}"/>
              </a:ext>
            </a:extLst>
          </p:cNvPr>
          <p:cNvSpPr>
            <a:spLocks noGrp="1"/>
          </p:cNvSpPr>
          <p:nvPr>
            <p:ph sz="quarter" idx="35" hasCustomPrompt="1"/>
          </p:nvPr>
        </p:nvSpPr>
        <p:spPr>
          <a:xfrm>
            <a:off x="265113" y="2247900"/>
            <a:ext cx="5614987"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contenu 4">
            <a:extLst>
              <a:ext uri="{FF2B5EF4-FFF2-40B4-BE49-F238E27FC236}">
                <a16:creationId xmlns:a16="http://schemas.microsoft.com/office/drawing/2014/main" id="{B9BF0941-F16C-BB94-5EB6-5AAAAB7BF0CA}"/>
              </a:ext>
            </a:extLst>
          </p:cNvPr>
          <p:cNvSpPr>
            <a:spLocks noGrp="1"/>
          </p:cNvSpPr>
          <p:nvPr>
            <p:ph sz="quarter" idx="36" hasCustomPrompt="1"/>
          </p:nvPr>
        </p:nvSpPr>
        <p:spPr>
          <a:xfrm>
            <a:off x="6348414" y="2247900"/>
            <a:ext cx="5581650"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741A6CCE-8358-C48E-5093-10FDA9F4144D}"/>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solidFill>
                  <a:schemeClr val="bg1"/>
                </a:solidFill>
              </a:defRPr>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4D7EE21E-6059-EDA3-6CB6-6EF0BE8C79D2}"/>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
        <p:nvSpPr>
          <p:cNvPr id="11" name="Subtitle">
            <a:extLst>
              <a:ext uri="{FF2B5EF4-FFF2-40B4-BE49-F238E27FC236}">
                <a16:creationId xmlns:a16="http://schemas.microsoft.com/office/drawing/2014/main" id="{BF454B86-7116-3C34-DA1D-371253ECB156}"/>
              </a:ext>
            </a:extLst>
          </p:cNvPr>
          <p:cNvSpPr txBox="1">
            <a:spLocks noGrp="1"/>
          </p:cNvSpPr>
          <p:nvPr>
            <p:ph type="body" sz="quarter" idx="37" hasCustomPrompt="1"/>
          </p:nvPr>
        </p:nvSpPr>
        <p:spPr>
          <a:xfrm>
            <a:off x="6348413" y="1844675"/>
            <a:ext cx="5614987"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1669287151"/>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2 Ho Pos">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0C8BB4F7-F9F2-63D1-7113-7DBEDB1DFC52}"/>
              </a:ext>
            </a:extLst>
          </p:cNvPr>
          <p:cNvSpPr>
            <a:spLocks noGrp="1"/>
          </p:cNvSpPr>
          <p:nvPr>
            <p:ph type="pic" sz="quarter" idx="11"/>
          </p:nvPr>
        </p:nvSpPr>
        <p:spPr>
          <a:xfrm>
            <a:off x="0" y="3716767"/>
            <a:ext cx="12192000" cy="31412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endParaRPr lang="fr-CH" dirty="0"/>
          </a:p>
        </p:txBody>
      </p:sp>
      <p:pic>
        <p:nvPicPr>
          <p:cNvPr id="5" name="Graphique 4">
            <a:extLst>
              <a:ext uri="{FF2B5EF4-FFF2-40B4-BE49-F238E27FC236}">
                <a16:creationId xmlns:a16="http://schemas.microsoft.com/office/drawing/2014/main" id="{E61B1CA8-438C-4DF1-286F-0477F111F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2872758"/>
            <a:ext cx="1708265" cy="794541"/>
          </a:xfrm>
          <a:prstGeom prst="rect">
            <a:avLst/>
          </a:prstGeom>
        </p:spPr>
      </p:pic>
      <p:sp>
        <p:nvSpPr>
          <p:cNvPr id="3" name="Espace réservé de la date 3">
            <a:extLst>
              <a:ext uri="{FF2B5EF4-FFF2-40B4-BE49-F238E27FC236}">
                <a16:creationId xmlns:a16="http://schemas.microsoft.com/office/drawing/2014/main" id="{0FCAC24C-69CB-310A-52DF-7F9EF4729D21}"/>
              </a:ext>
            </a:extLst>
          </p:cNvPr>
          <p:cNvSpPr txBox="1">
            <a:spLocks/>
          </p:cNvSpPr>
          <p:nvPr userDrawn="1"/>
        </p:nvSpPr>
        <p:spPr>
          <a:xfrm>
            <a:off x="9939315" y="3153978"/>
            <a:ext cx="1985229" cy="358731"/>
          </a:xfrm>
          <a:prstGeom prst="rect">
            <a:avLst/>
          </a:prstGeom>
        </p:spPr>
        <p:txBody>
          <a:bodyPr vert="horz" lIns="0" tIns="0" rIns="0" bIns="0" rtlCol="0" anchor="b" anchorCtr="0"/>
          <a:lstStyle>
            <a:defPPr>
              <a:defRPr lang="fr-FR"/>
            </a:defPPr>
            <a:lvl1pPr marL="0" algn="r" defTabSz="914377" rtl="0" eaLnBrk="1" latinLnBrk="0" hangingPunct="1">
              <a:defRPr sz="1600" b="1" kern="1200" baseline="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fr-CH"/>
              <a:t>26.11.25</a:t>
            </a:r>
            <a:endParaRPr lang="fr-CH" dirty="0"/>
          </a:p>
        </p:txBody>
      </p:sp>
      <p:sp>
        <p:nvSpPr>
          <p:cNvPr id="6" name="Titre 1">
            <a:extLst>
              <a:ext uri="{FF2B5EF4-FFF2-40B4-BE49-F238E27FC236}">
                <a16:creationId xmlns:a16="http://schemas.microsoft.com/office/drawing/2014/main" id="{0D755B64-F61B-4ED4-47CF-E9A4B3E16C48}"/>
              </a:ext>
            </a:extLst>
          </p:cNvPr>
          <p:cNvSpPr>
            <a:spLocks noGrp="1"/>
          </p:cNvSpPr>
          <p:nvPr>
            <p:ph type="ctrTitle" hasCustomPrompt="1"/>
          </p:nvPr>
        </p:nvSpPr>
        <p:spPr>
          <a:xfrm>
            <a:off x="265113" y="260350"/>
            <a:ext cx="11664950" cy="2546646"/>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Tree>
    <p:extLst>
      <p:ext uri="{BB962C8B-B14F-4D97-AF65-F5344CB8AC3E}">
        <p14:creationId xmlns:p14="http://schemas.microsoft.com/office/powerpoint/2010/main" val="3957252275"/>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ig text &amp; Bullet point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t>‹#›</a:t>
            </a:fld>
            <a:endParaRPr lang="fr-CH"/>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260350"/>
            <a:ext cx="11664950" cy="5900964"/>
          </a:xfrm>
          <a:prstGeom prst="rect">
            <a:avLst/>
          </a:prstGeom>
        </p:spPr>
        <p:txBody>
          <a:bodyPr>
            <a:noAutofit/>
          </a:bodyPr>
          <a:lstStyle>
            <a:lvl1pPr marL="432000" indent="-432000">
              <a:buSzPct val="123000"/>
              <a:buFont typeface="Arial" panose="020B0604020202020204" pitchFamily="34" charset="0"/>
              <a:buChar char="•"/>
              <a:defRPr sz="3300" baseline="0"/>
            </a:lvl1pPr>
          </a:lstStyle>
          <a:p>
            <a:pPr lvl="0"/>
            <a:r>
              <a:rPr lang="en-US" dirty="0"/>
              <a:t>For regular text, remove the list option or simply delete the bullet.</a:t>
            </a:r>
          </a:p>
          <a:p>
            <a:pPr lvl="0"/>
            <a:r>
              <a:rPr lang="fr-FR" dirty="0" err="1"/>
              <a:t>Text</a:t>
            </a:r>
            <a:endParaRPr lang="fr-FR" dirty="0"/>
          </a:p>
          <a:p>
            <a:pPr lvl="0"/>
            <a:r>
              <a:rPr lang="fr-FR" dirty="0" err="1"/>
              <a:t>Text</a:t>
            </a:r>
            <a:endParaRPr lang="fr-FR" dirty="0"/>
          </a:p>
        </p:txBody>
      </p:sp>
      <p:pic>
        <p:nvPicPr>
          <p:cNvPr id="2" name="Image 8">
            <a:extLst>
              <a:ext uri="{FF2B5EF4-FFF2-40B4-BE49-F238E27FC236}">
                <a16:creationId xmlns:a16="http://schemas.microsoft.com/office/drawing/2014/main" id="{FF1DB5A0-E8DD-8446-19A5-CC643CEC4E6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3712242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ig text &amp; Bullet point Neg">
    <p:bg>
      <p:bgPr>
        <a:solidFill>
          <a:schemeClr val="tx2"/>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lstStyle>
            <a:lvl1pPr>
              <a:defRPr>
                <a:solidFill>
                  <a:schemeClr val="bg1"/>
                </a:solidFill>
              </a:defRPr>
            </a:lvl1p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lstStyle>
            <a:lvl1pPr>
              <a:defRPr>
                <a:solidFill>
                  <a:schemeClr val="bg1"/>
                </a:solidFill>
              </a:defRPr>
            </a:lvl1p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lstStyle>
            <a:lvl1pPr>
              <a:defRPr>
                <a:solidFill>
                  <a:schemeClr val="bg1"/>
                </a:solidFill>
              </a:defRPr>
            </a:lvl1pPr>
          </a:lstStyle>
          <a:p>
            <a:fld id="{247181E5-31FF-4659-B210-336195ADCC45}" type="slidenum">
              <a:rPr lang="fr-CH" smtClean="0"/>
              <a:pPr/>
              <a:t>‹#›</a:t>
            </a:fld>
            <a:endParaRPr lang="fr-CH"/>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260350"/>
            <a:ext cx="11664950" cy="5873750"/>
          </a:xfrm>
          <a:prstGeom prst="rect">
            <a:avLst/>
          </a:prstGeom>
        </p:spPr>
        <p:txBody>
          <a:bodyPr>
            <a:noAutofit/>
          </a:bodyPr>
          <a:lstStyle>
            <a:lvl1pPr marL="432000" indent="-432000">
              <a:buSzPct val="123000"/>
              <a:buFont typeface="Arial" panose="020B0604020202020204" pitchFamily="34" charset="0"/>
              <a:buChar char="•"/>
              <a:defRPr sz="3300">
                <a:solidFill>
                  <a:schemeClr val="bg1"/>
                </a:solidFill>
              </a:defRPr>
            </a:lvl1pPr>
          </a:lstStyle>
          <a:p>
            <a:pPr lvl="0"/>
            <a:r>
              <a:rPr lang="en-US" dirty="0"/>
              <a:t>For regular text, remove the list option or simply delete the bullet.</a:t>
            </a:r>
          </a:p>
          <a:p>
            <a:pPr lvl="0"/>
            <a:r>
              <a:rPr lang="fr-FR" dirty="0" err="1"/>
              <a:t>Text</a:t>
            </a:r>
            <a:endParaRPr lang="fr-FR" dirty="0"/>
          </a:p>
          <a:p>
            <a:pPr lvl="0"/>
            <a:r>
              <a:rPr lang="fr-FR" dirty="0" err="1"/>
              <a:t>Text</a:t>
            </a:r>
            <a:endParaRPr lang="fr-FR" dirty="0"/>
          </a:p>
        </p:txBody>
      </p:sp>
      <p:pic>
        <p:nvPicPr>
          <p:cNvPr id="6" name="Image 2">
            <a:extLst>
              <a:ext uri="{FF2B5EF4-FFF2-40B4-BE49-F238E27FC236}">
                <a16:creationId xmlns:a16="http://schemas.microsoft.com/office/drawing/2014/main" id="{6B743734-5021-BCD4-1884-BE7A0E8F59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2395148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8" name="Espace réservé du texte 7">
            <a:extLst>
              <a:ext uri="{FF2B5EF4-FFF2-40B4-BE49-F238E27FC236}">
                <a16:creationId xmlns:a16="http://schemas.microsoft.com/office/drawing/2014/main" id="{E456B89B-122A-7BBF-FD83-8C54FF073EB8}"/>
              </a:ext>
            </a:extLst>
          </p:cNvPr>
          <p:cNvSpPr>
            <a:spLocks noGrp="1"/>
          </p:cNvSpPr>
          <p:nvPr>
            <p:ph type="body" sz="quarter" idx="13" hasCustomPrompt="1"/>
          </p:nvPr>
        </p:nvSpPr>
        <p:spPr>
          <a:xfrm>
            <a:off x="265113" y="260350"/>
            <a:ext cx="11664950" cy="5344496"/>
          </a:xfrm>
          <a:prstGeom prst="rect">
            <a:avLst/>
          </a:prstGeom>
        </p:spPr>
        <p:txBody>
          <a:bodyPr anchor="ctr" anchorCtr="0">
            <a:noAutofit/>
          </a:bodyPr>
          <a:lstStyle>
            <a:lvl1pPr marL="0" indent="0" algn="ctr">
              <a:buNone/>
              <a:defRPr sz="3200" baseline="0">
                <a:solidFill>
                  <a:schemeClr val="bg2"/>
                </a:solidFill>
              </a:defRPr>
            </a:lvl1pPr>
          </a:lstStyle>
          <a:p>
            <a:pPr lvl="0"/>
            <a:r>
              <a:rPr lang="fr-FR" dirty="0"/>
              <a:t>« </a:t>
            </a:r>
            <a:r>
              <a:rPr lang="fr-FR" dirty="0" err="1"/>
              <a:t>Praesent</a:t>
            </a:r>
            <a:r>
              <a:rPr lang="fr-FR" dirty="0"/>
              <a:t> pretium </a:t>
            </a:r>
            <a:r>
              <a:rPr lang="fr-FR" dirty="0" err="1"/>
              <a:t>consectetur</a:t>
            </a:r>
            <a:r>
              <a:rPr lang="fr-FR" dirty="0"/>
              <a:t> mi a rhoncus. Morbi in commodo </a:t>
            </a:r>
            <a:r>
              <a:rPr lang="fr-FR" dirty="0" err="1"/>
              <a:t>lacus</a:t>
            </a:r>
            <a:r>
              <a:rPr lang="fr-FR" dirty="0"/>
              <a:t>. </a:t>
            </a:r>
            <a:r>
              <a:rPr lang="fr-FR" dirty="0" err="1"/>
              <a:t>Proin</a:t>
            </a:r>
            <a:r>
              <a:rPr lang="fr-FR" dirty="0"/>
              <a:t> vitae </a:t>
            </a:r>
            <a:r>
              <a:rPr lang="fr-FR" dirty="0" err="1"/>
              <a:t>risus</a:t>
            </a:r>
            <a:r>
              <a:rPr lang="fr-FR" dirty="0"/>
              <a:t> </a:t>
            </a:r>
            <a:r>
              <a:rPr lang="fr-FR" dirty="0" err="1"/>
              <a:t>sapien</a:t>
            </a:r>
            <a:r>
              <a:rPr lang="fr-FR" dirty="0"/>
              <a:t>. Cras bibendum </a:t>
            </a:r>
            <a:r>
              <a:rPr lang="fr-FR" dirty="0" err="1"/>
              <a:t>auctor</a:t>
            </a:r>
            <a:r>
              <a:rPr lang="fr-FR" dirty="0"/>
              <a:t> ex at </a:t>
            </a:r>
            <a:r>
              <a:rPr lang="fr-FR" dirty="0" err="1"/>
              <a:t>mattis</a:t>
            </a:r>
            <a:r>
              <a:rPr lang="fr-FR" dirty="0"/>
              <a:t>. </a:t>
            </a:r>
            <a:r>
              <a:rPr lang="fr-FR" dirty="0" err="1"/>
              <a:t>Curabitur</a:t>
            </a:r>
            <a:r>
              <a:rPr lang="fr-FR" dirty="0"/>
              <a:t> </a:t>
            </a:r>
            <a:r>
              <a:rPr lang="fr-FR" dirty="0" err="1"/>
              <a:t>ac</a:t>
            </a:r>
            <a:r>
              <a:rPr lang="fr-FR" dirty="0"/>
              <a:t> </a:t>
            </a:r>
            <a:r>
              <a:rPr lang="fr-FR" dirty="0" err="1"/>
              <a:t>faucibus</a:t>
            </a:r>
            <a:r>
              <a:rPr lang="fr-FR" dirty="0"/>
              <a:t> </a:t>
            </a:r>
            <a:r>
              <a:rPr lang="fr-FR" dirty="0" err="1"/>
              <a:t>sapien</a:t>
            </a:r>
            <a:r>
              <a:rPr lang="fr-FR" dirty="0"/>
              <a:t>. »</a:t>
            </a:r>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5620201"/>
            <a:ext cx="11664950" cy="532503"/>
          </a:xfrm>
          <a:prstGeom prst="rect">
            <a:avLst/>
          </a:prstGeom>
        </p:spPr>
        <p:txBody>
          <a:bodyPr>
            <a:noAutofit/>
          </a:bodyPr>
          <a:lstStyle>
            <a:lvl1pPr marL="0" indent="0" algn="ctr">
              <a:buSzPct val="123000"/>
              <a:buFontTx/>
              <a:buNone/>
              <a:defRPr sz="1800">
                <a:solidFill>
                  <a:schemeClr val="bg2"/>
                </a:solidFill>
              </a:defRPr>
            </a:lvl1pPr>
          </a:lstStyle>
          <a:p>
            <a:pPr lvl="0"/>
            <a:r>
              <a:rPr lang="fr-FR" dirty="0" err="1"/>
              <a:t>Author</a:t>
            </a:r>
            <a:r>
              <a:rPr lang="fr-FR" dirty="0"/>
              <a:t> of </a:t>
            </a:r>
            <a:r>
              <a:rPr lang="fr-FR" dirty="0" err="1"/>
              <a:t>quote</a:t>
            </a:r>
            <a:r>
              <a:rPr lang="fr-FR" dirty="0"/>
              <a:t>, </a:t>
            </a:r>
            <a:r>
              <a:rPr lang="fr-FR" dirty="0" err="1"/>
              <a:t>function</a:t>
            </a:r>
            <a:endParaRPr lang="fr-FR" dirty="0"/>
          </a:p>
        </p:txBody>
      </p:sp>
      <p:pic>
        <p:nvPicPr>
          <p:cNvPr id="2" name="Image 8">
            <a:extLst>
              <a:ext uri="{FF2B5EF4-FFF2-40B4-BE49-F238E27FC236}">
                <a16:creationId xmlns:a16="http://schemas.microsoft.com/office/drawing/2014/main" id="{3282A8A4-9B4B-83AB-0E51-72CEBFAAF9B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3774941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eg">
    <p:bg>
      <p:bgPr>
        <a:solidFill>
          <a:schemeClr val="tx2"/>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2" name="Image 2">
            <a:extLst>
              <a:ext uri="{FF2B5EF4-FFF2-40B4-BE49-F238E27FC236}">
                <a16:creationId xmlns:a16="http://schemas.microsoft.com/office/drawing/2014/main" id="{524EBD5B-C3A7-B289-7AD4-3069EA09787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6" name="Espace réservé du texte 7">
            <a:extLst>
              <a:ext uri="{FF2B5EF4-FFF2-40B4-BE49-F238E27FC236}">
                <a16:creationId xmlns:a16="http://schemas.microsoft.com/office/drawing/2014/main" id="{6D2CD8EC-E6CC-70B7-6CB1-9D90A893C2B3}"/>
              </a:ext>
            </a:extLst>
          </p:cNvPr>
          <p:cNvSpPr>
            <a:spLocks noGrp="1"/>
          </p:cNvSpPr>
          <p:nvPr>
            <p:ph type="body" sz="quarter" idx="13" hasCustomPrompt="1"/>
          </p:nvPr>
        </p:nvSpPr>
        <p:spPr>
          <a:xfrm>
            <a:off x="265113" y="260350"/>
            <a:ext cx="11664950" cy="5344496"/>
          </a:xfrm>
          <a:prstGeom prst="rect">
            <a:avLst/>
          </a:prstGeom>
        </p:spPr>
        <p:txBody>
          <a:bodyPr anchor="ctr" anchorCtr="0">
            <a:noAutofit/>
          </a:bodyPr>
          <a:lstStyle>
            <a:lvl1pPr marL="0" indent="0" algn="ctr">
              <a:buNone/>
              <a:defRPr sz="3200">
                <a:solidFill>
                  <a:schemeClr val="bg1"/>
                </a:solidFill>
              </a:defRPr>
            </a:lvl1pPr>
          </a:lstStyle>
          <a:p>
            <a:pPr lvl="0"/>
            <a:r>
              <a:rPr lang="fr-FR" dirty="0"/>
              <a:t>« </a:t>
            </a:r>
            <a:r>
              <a:rPr lang="fr-FR" dirty="0" err="1"/>
              <a:t>Praesent</a:t>
            </a:r>
            <a:r>
              <a:rPr lang="fr-FR" dirty="0"/>
              <a:t> pretium </a:t>
            </a:r>
            <a:r>
              <a:rPr lang="fr-FR" dirty="0" err="1"/>
              <a:t>consectetur</a:t>
            </a:r>
            <a:r>
              <a:rPr lang="fr-FR" dirty="0"/>
              <a:t> mi a rhoncus. Morbi in commodo </a:t>
            </a:r>
            <a:r>
              <a:rPr lang="fr-FR" dirty="0" err="1"/>
              <a:t>lacus</a:t>
            </a:r>
            <a:r>
              <a:rPr lang="fr-FR" dirty="0"/>
              <a:t>. </a:t>
            </a:r>
            <a:r>
              <a:rPr lang="fr-FR" dirty="0" err="1"/>
              <a:t>Proin</a:t>
            </a:r>
            <a:r>
              <a:rPr lang="fr-FR" dirty="0"/>
              <a:t> vitae </a:t>
            </a:r>
            <a:r>
              <a:rPr lang="fr-FR" dirty="0" err="1"/>
              <a:t>risus</a:t>
            </a:r>
            <a:r>
              <a:rPr lang="fr-FR" dirty="0"/>
              <a:t> </a:t>
            </a:r>
            <a:r>
              <a:rPr lang="fr-FR" dirty="0" err="1"/>
              <a:t>sapien</a:t>
            </a:r>
            <a:r>
              <a:rPr lang="fr-FR" dirty="0"/>
              <a:t>. Cras bibendum </a:t>
            </a:r>
            <a:r>
              <a:rPr lang="fr-FR" dirty="0" err="1"/>
              <a:t>auctor</a:t>
            </a:r>
            <a:r>
              <a:rPr lang="fr-FR" dirty="0"/>
              <a:t> ex at </a:t>
            </a:r>
            <a:r>
              <a:rPr lang="fr-FR" dirty="0" err="1"/>
              <a:t>mattis</a:t>
            </a:r>
            <a:r>
              <a:rPr lang="fr-FR" dirty="0"/>
              <a:t>. </a:t>
            </a:r>
            <a:r>
              <a:rPr lang="fr-FR" dirty="0" err="1"/>
              <a:t>Curabitur</a:t>
            </a:r>
            <a:r>
              <a:rPr lang="fr-FR" dirty="0"/>
              <a:t> </a:t>
            </a:r>
            <a:r>
              <a:rPr lang="fr-FR" dirty="0" err="1"/>
              <a:t>ac</a:t>
            </a:r>
            <a:r>
              <a:rPr lang="fr-FR" dirty="0"/>
              <a:t> </a:t>
            </a:r>
            <a:r>
              <a:rPr lang="fr-FR" dirty="0" err="1"/>
              <a:t>faucibus</a:t>
            </a:r>
            <a:r>
              <a:rPr lang="fr-FR" dirty="0"/>
              <a:t> </a:t>
            </a:r>
            <a:r>
              <a:rPr lang="fr-FR" dirty="0" err="1"/>
              <a:t>sapien</a:t>
            </a:r>
            <a:r>
              <a:rPr lang="fr-FR" dirty="0"/>
              <a:t>. »</a:t>
            </a:r>
          </a:p>
        </p:txBody>
      </p:sp>
      <p:sp>
        <p:nvSpPr>
          <p:cNvPr id="7" name="Espace réservé du texte 7">
            <a:extLst>
              <a:ext uri="{FF2B5EF4-FFF2-40B4-BE49-F238E27FC236}">
                <a16:creationId xmlns:a16="http://schemas.microsoft.com/office/drawing/2014/main" id="{8E8F0E76-5E1C-1153-99DB-E661BC34558E}"/>
              </a:ext>
            </a:extLst>
          </p:cNvPr>
          <p:cNvSpPr>
            <a:spLocks noGrp="1"/>
          </p:cNvSpPr>
          <p:nvPr>
            <p:ph type="body" sz="quarter" idx="14" hasCustomPrompt="1"/>
          </p:nvPr>
        </p:nvSpPr>
        <p:spPr>
          <a:xfrm>
            <a:off x="265113" y="5620201"/>
            <a:ext cx="11664950" cy="532503"/>
          </a:xfrm>
          <a:prstGeom prst="rect">
            <a:avLst/>
          </a:prstGeom>
        </p:spPr>
        <p:txBody>
          <a:bodyPr>
            <a:noAutofit/>
          </a:bodyPr>
          <a:lstStyle>
            <a:lvl1pPr marL="0" indent="0" algn="ctr">
              <a:buSzPct val="123000"/>
              <a:buFontTx/>
              <a:buNone/>
              <a:defRPr sz="1800">
                <a:solidFill>
                  <a:schemeClr val="bg1"/>
                </a:solidFill>
              </a:defRPr>
            </a:lvl1pPr>
          </a:lstStyle>
          <a:p>
            <a:pPr lvl="0"/>
            <a:r>
              <a:rPr lang="fr-FR" dirty="0" err="1"/>
              <a:t>Author</a:t>
            </a:r>
            <a:r>
              <a:rPr lang="fr-FR" dirty="0"/>
              <a:t> of </a:t>
            </a:r>
            <a:r>
              <a:rPr lang="fr-FR" dirty="0" err="1"/>
              <a:t>quote</a:t>
            </a:r>
            <a:r>
              <a:rPr lang="fr-FR" dirty="0"/>
              <a:t>, </a:t>
            </a:r>
            <a:r>
              <a:rPr lang="fr-FR" dirty="0" err="1"/>
              <a:t>function</a:t>
            </a:r>
            <a:endParaRPr lang="fr-FR" dirty="0"/>
          </a:p>
        </p:txBody>
      </p:sp>
    </p:spTree>
    <p:extLst>
      <p:ext uri="{BB962C8B-B14F-4D97-AF65-F5344CB8AC3E}">
        <p14:creationId xmlns:p14="http://schemas.microsoft.com/office/powerpoint/2010/main" val="1076225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mage 1/2 P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323343"/>
            <a:ext cx="5612199" cy="1166591"/>
          </a:xfrm>
          <a:prstGeom prst="rect">
            <a:avLst/>
          </a:prstGeom>
        </p:spPr>
        <p:txBody>
          <a:bodyPr>
            <a:noAutofit/>
          </a:body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0950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12" name="Espace réservé pour une image  11">
            <a:extLst>
              <a:ext uri="{FF2B5EF4-FFF2-40B4-BE49-F238E27FC236}">
                <a16:creationId xmlns:a16="http://schemas.microsoft.com/office/drawing/2014/main" id="{4342CD0A-5BBD-1791-6CE5-67CDD0AED4FF}"/>
              </a:ext>
            </a:extLst>
          </p:cNvPr>
          <p:cNvSpPr>
            <a:spLocks noGrp="1"/>
          </p:cNvSpPr>
          <p:nvPr>
            <p:ph type="pic" sz="quarter" idx="34"/>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p>
            <a:endParaRPr lang="fr-CH" dirty="0"/>
          </a:p>
        </p:txBody>
      </p:sp>
      <p:pic>
        <p:nvPicPr>
          <p:cNvPr id="3" name="Image 8">
            <a:extLst>
              <a:ext uri="{FF2B5EF4-FFF2-40B4-BE49-F238E27FC236}">
                <a16:creationId xmlns:a16="http://schemas.microsoft.com/office/drawing/2014/main" id="{A7329B36-28C6-970D-8D86-6D2A398C48B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1" name="Espace réservé du contenu 4">
            <a:extLst>
              <a:ext uri="{FF2B5EF4-FFF2-40B4-BE49-F238E27FC236}">
                <a16:creationId xmlns:a16="http://schemas.microsoft.com/office/drawing/2014/main" id="{7223F15C-9E05-DE26-42C3-CF884F3F756A}"/>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Subtitle">
            <a:extLst>
              <a:ext uri="{FF2B5EF4-FFF2-40B4-BE49-F238E27FC236}">
                <a16:creationId xmlns:a16="http://schemas.microsoft.com/office/drawing/2014/main" id="{7805D9C5-2658-229A-80E0-F458F019B9C3}"/>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184691764"/>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image 1/2 Neg">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260351"/>
            <a:ext cx="5612199"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sp>
        <p:nvSpPr>
          <p:cNvPr id="4" name="Subtitle">
            <a:extLst>
              <a:ext uri="{FF2B5EF4-FFF2-40B4-BE49-F238E27FC236}">
                <a16:creationId xmlns:a16="http://schemas.microsoft.com/office/drawing/2014/main" id="{EEA4B393-0A5E-6BAE-C166-B87BDF1ABE62}"/>
              </a:ext>
            </a:extLst>
          </p:cNvPr>
          <p:cNvSpPr txBox="1">
            <a:spLocks noGrp="1"/>
          </p:cNvSpPr>
          <p:nvPr>
            <p:ph type="body" sz="quarter" idx="22" hasCustomPrompt="1"/>
          </p:nvPr>
        </p:nvSpPr>
        <p:spPr>
          <a:xfrm>
            <a:off x="269418" y="1851583"/>
            <a:ext cx="5590862" cy="318577"/>
          </a:xfrm>
          <a:prstGeom prst="rect">
            <a:avLst/>
          </a:prstGeom>
        </p:spPr>
        <p:txBody>
          <a:bodyPr>
            <a:noAutofit/>
          </a:bodyPr>
          <a:lstStyle>
            <a:lvl1pPr marL="0" indent="0">
              <a:lnSpc>
                <a:spcPct val="80000"/>
              </a:lnSpc>
              <a:buSzTx/>
              <a:buNone/>
              <a:defRPr sz="1900" spc="38">
                <a:solidFill>
                  <a:schemeClr val="bg1"/>
                </a:solidFill>
              </a:defRPr>
            </a:lvl1pPr>
          </a:lstStyle>
          <a:p>
            <a:r>
              <a:rPr lang="en-US" dirty="0"/>
              <a:t>Subtitle. Remove this block if necessary</a:t>
            </a:r>
          </a:p>
        </p:txBody>
      </p:sp>
      <p:sp>
        <p:nvSpPr>
          <p:cNvPr id="13" name="Espace réservé pour une image  11">
            <a:extLst>
              <a:ext uri="{FF2B5EF4-FFF2-40B4-BE49-F238E27FC236}">
                <a16:creationId xmlns:a16="http://schemas.microsoft.com/office/drawing/2014/main" id="{059041A2-7741-4AE1-5E8D-B5E6731DBE76}"/>
              </a:ext>
            </a:extLst>
          </p:cNvPr>
          <p:cNvSpPr>
            <a:spLocks noGrp="1"/>
          </p:cNvSpPr>
          <p:nvPr>
            <p:ph type="pic" sz="quarter" idx="34"/>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2">
            <a:extLst>
              <a:ext uri="{FF2B5EF4-FFF2-40B4-BE49-F238E27FC236}">
                <a16:creationId xmlns:a16="http://schemas.microsoft.com/office/drawing/2014/main" id="{3412156D-544D-E44A-DF37-1DF197EC2B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7" y="6352457"/>
            <a:ext cx="690747" cy="321278"/>
          </a:xfrm>
          <a:prstGeom prst="rect">
            <a:avLst/>
          </a:prstGeom>
        </p:spPr>
      </p:pic>
      <p:sp>
        <p:nvSpPr>
          <p:cNvPr id="5" name="Espace réservé du contenu 4">
            <a:extLst>
              <a:ext uri="{FF2B5EF4-FFF2-40B4-BE49-F238E27FC236}">
                <a16:creationId xmlns:a16="http://schemas.microsoft.com/office/drawing/2014/main" id="{90E8AA4B-E519-A78E-8192-51917FA8250F}"/>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3649256658"/>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mage 1/3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50" y="6164546"/>
            <a:ext cx="3066650" cy="459356"/>
          </a:xfrm>
          <a:prstGeom prst="rect">
            <a:avLst/>
          </a:prstGeom>
        </p:spPr>
        <p:txBody>
          <a:bodyPr>
            <a:noAutofit/>
          </a:bodyPr>
          <a:lstStyle/>
          <a:p>
            <a:endParaRPr lang="fr-CH" dirty="0"/>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4" name="Espace réservé pour une image  11">
            <a:extLst>
              <a:ext uri="{FF2B5EF4-FFF2-40B4-BE49-F238E27FC236}">
                <a16:creationId xmlns:a16="http://schemas.microsoft.com/office/drawing/2014/main" id="{F22E5360-32A0-B9BE-978D-98A129285800}"/>
              </a:ext>
            </a:extLst>
          </p:cNvPr>
          <p:cNvSpPr>
            <a:spLocks noGrp="1"/>
          </p:cNvSpPr>
          <p:nvPr>
            <p:ph type="pic" sz="quarter" idx="27"/>
          </p:nvPr>
        </p:nvSpPr>
        <p:spPr>
          <a:xfrm>
            <a:off x="4835525" y="0"/>
            <a:ext cx="753586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p>
            <a:endParaRPr lang="fr-CH" dirty="0"/>
          </a:p>
        </p:txBody>
      </p:sp>
      <p:pic>
        <p:nvPicPr>
          <p:cNvPr id="3" name="Image 8">
            <a:extLst>
              <a:ext uri="{FF2B5EF4-FFF2-40B4-BE49-F238E27FC236}">
                <a16:creationId xmlns:a16="http://schemas.microsoft.com/office/drawing/2014/main" id="{FA645759-8568-EF7F-BBCF-B7E595DE443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1" name="Espace réservé du contenu 4">
            <a:extLst>
              <a:ext uri="{FF2B5EF4-FFF2-40B4-BE49-F238E27FC236}">
                <a16:creationId xmlns:a16="http://schemas.microsoft.com/office/drawing/2014/main" id="{6DD0417E-C663-C1A3-42C0-A3070A2AC8ED}"/>
              </a:ext>
            </a:extLst>
          </p:cNvPr>
          <p:cNvSpPr>
            <a:spLocks noGrp="1"/>
          </p:cNvSpPr>
          <p:nvPr>
            <p:ph sz="quarter" idx="35" hasCustomPrompt="1"/>
          </p:nvPr>
        </p:nvSpPr>
        <p:spPr>
          <a:xfrm>
            <a:off x="265114" y="2247900"/>
            <a:ext cx="4210050"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65AF750E-A41D-F132-66B2-32316F0EB082}"/>
              </a:ext>
            </a:extLst>
          </p:cNvPr>
          <p:cNvSpPr>
            <a:spLocks noGrp="1"/>
          </p:cNvSpPr>
          <p:nvPr>
            <p:ph type="title" hasCustomPrompt="1"/>
          </p:nvPr>
        </p:nvSpPr>
        <p:spPr>
          <a:xfrm>
            <a:off x="267902" y="326411"/>
            <a:ext cx="4207262"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2" name="Subtitle">
            <a:extLst>
              <a:ext uri="{FF2B5EF4-FFF2-40B4-BE49-F238E27FC236}">
                <a16:creationId xmlns:a16="http://schemas.microsoft.com/office/drawing/2014/main" id="{AC0DC66C-40D3-ADF8-1316-C48FD01941B5}"/>
              </a:ext>
            </a:extLst>
          </p:cNvPr>
          <p:cNvSpPr txBox="1">
            <a:spLocks noGrp="1"/>
          </p:cNvSpPr>
          <p:nvPr>
            <p:ph type="body" sz="quarter" idx="22" hasCustomPrompt="1"/>
          </p:nvPr>
        </p:nvSpPr>
        <p:spPr>
          <a:xfrm>
            <a:off x="265114" y="1850120"/>
            <a:ext cx="4210050"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4106843403"/>
      </p:ext>
    </p:extLst>
  </p:cSld>
  <p:clrMapOvr>
    <a:masterClrMapping/>
  </p:clrMapOvr>
  <p:extLst>
    <p:ext uri="{DCECCB84-F9BA-43D5-87BE-67443E8EF086}">
      <p15:sldGuideLst xmlns:p15="http://schemas.microsoft.com/office/powerpoint/2012/main">
        <p15:guide id="1" pos="3024">
          <p15:clr>
            <a:srgbClr val="FBAE40"/>
          </p15:clr>
        </p15:guide>
        <p15:guide id="2" pos="2819">
          <p15:clr>
            <a:srgbClr val="FBAE40"/>
          </p15:clr>
        </p15:guide>
        <p15:guide id="3" orient="horz" pos="116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mage 1/3 Neg">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2" y="260351"/>
            <a:ext cx="4207286"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50" y="6164546"/>
            <a:ext cx="3050476"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sp>
        <p:nvSpPr>
          <p:cNvPr id="14" name="Espace réservé pour une image  11">
            <a:extLst>
              <a:ext uri="{FF2B5EF4-FFF2-40B4-BE49-F238E27FC236}">
                <a16:creationId xmlns:a16="http://schemas.microsoft.com/office/drawing/2014/main" id="{5606DBC5-A758-5358-727F-E4ABB89EC248}"/>
              </a:ext>
            </a:extLst>
          </p:cNvPr>
          <p:cNvSpPr>
            <a:spLocks noGrp="1"/>
          </p:cNvSpPr>
          <p:nvPr>
            <p:ph type="pic" sz="quarter" idx="27"/>
          </p:nvPr>
        </p:nvSpPr>
        <p:spPr>
          <a:xfrm>
            <a:off x="4835525" y="0"/>
            <a:ext cx="753586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2">
            <a:extLst>
              <a:ext uri="{FF2B5EF4-FFF2-40B4-BE49-F238E27FC236}">
                <a16:creationId xmlns:a16="http://schemas.microsoft.com/office/drawing/2014/main" id="{26720415-2E62-1C3A-29C3-09C25859F59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57B25D63-4424-3D8B-7861-CF6B86F55856}"/>
              </a:ext>
            </a:extLst>
          </p:cNvPr>
          <p:cNvSpPr>
            <a:spLocks noGrp="1"/>
          </p:cNvSpPr>
          <p:nvPr>
            <p:ph sz="quarter" idx="35" hasCustomPrompt="1"/>
          </p:nvPr>
        </p:nvSpPr>
        <p:spPr>
          <a:xfrm>
            <a:off x="265114" y="2247900"/>
            <a:ext cx="4210050"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Subtitle">
            <a:extLst>
              <a:ext uri="{FF2B5EF4-FFF2-40B4-BE49-F238E27FC236}">
                <a16:creationId xmlns:a16="http://schemas.microsoft.com/office/drawing/2014/main" id="{668382B5-65BD-B1BB-69D0-20BD9E47BDA3}"/>
              </a:ext>
            </a:extLst>
          </p:cNvPr>
          <p:cNvSpPr txBox="1">
            <a:spLocks noGrp="1"/>
          </p:cNvSpPr>
          <p:nvPr>
            <p:ph type="body" sz="quarter" idx="22" hasCustomPrompt="1"/>
          </p:nvPr>
        </p:nvSpPr>
        <p:spPr>
          <a:xfrm>
            <a:off x="265114" y="1850120"/>
            <a:ext cx="4210050"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592879322"/>
      </p:ext>
    </p:extLst>
  </p:cSld>
  <p:clrMapOvr>
    <a:masterClrMapping/>
  </p:clrMapOvr>
  <p:extLst>
    <p:ext uri="{DCECCB84-F9BA-43D5-87BE-67443E8EF086}">
      <p15:sldGuideLst xmlns:p15="http://schemas.microsoft.com/office/powerpoint/2012/main">
        <p15:guide id="1" pos="3046">
          <p15:clr>
            <a:srgbClr val="FBAE40"/>
          </p15:clr>
        </p15:guide>
        <p15:guide id="2" pos="2819">
          <p15:clr>
            <a:srgbClr val="FBAE40"/>
          </p15:clr>
        </p15:guide>
        <p15:guide id="3" orient="horz" pos="116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image 4/5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5" name="Espace réservé pour une image  11">
            <a:extLst>
              <a:ext uri="{FF2B5EF4-FFF2-40B4-BE49-F238E27FC236}">
                <a16:creationId xmlns:a16="http://schemas.microsoft.com/office/drawing/2014/main" id="{7312C287-FE98-0C0F-E0D4-CD26B3F45D04}"/>
              </a:ext>
            </a:extLst>
          </p:cNvPr>
          <p:cNvSpPr>
            <a:spLocks noGrp="1"/>
          </p:cNvSpPr>
          <p:nvPr>
            <p:ph type="pic" sz="quarter" idx="29"/>
          </p:nvPr>
        </p:nvSpPr>
        <p:spPr>
          <a:xfrm>
            <a:off x="9391426" y="0"/>
            <a:ext cx="2979962"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8">
            <a:extLst>
              <a:ext uri="{FF2B5EF4-FFF2-40B4-BE49-F238E27FC236}">
                <a16:creationId xmlns:a16="http://schemas.microsoft.com/office/drawing/2014/main" id="{ED3E85D9-82BC-2765-3BF6-2996DAA30AF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7" name="Espace réservé du contenu 4">
            <a:extLst>
              <a:ext uri="{FF2B5EF4-FFF2-40B4-BE49-F238E27FC236}">
                <a16:creationId xmlns:a16="http://schemas.microsoft.com/office/drawing/2014/main" id="{FBD72B35-EB71-7508-D659-909C6F3D36CE}"/>
              </a:ext>
            </a:extLst>
          </p:cNvPr>
          <p:cNvSpPr>
            <a:spLocks noGrp="1"/>
          </p:cNvSpPr>
          <p:nvPr>
            <p:ph sz="quarter" idx="35" hasCustomPrompt="1"/>
          </p:nvPr>
        </p:nvSpPr>
        <p:spPr>
          <a:xfrm>
            <a:off x="265114" y="2247900"/>
            <a:ext cx="4077092"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8" name="Espace réservé du contenu 4">
            <a:extLst>
              <a:ext uri="{FF2B5EF4-FFF2-40B4-BE49-F238E27FC236}">
                <a16:creationId xmlns:a16="http://schemas.microsoft.com/office/drawing/2014/main" id="{E3A5C59E-C3FB-9CCC-E6EF-F312FF39ED4A}"/>
              </a:ext>
            </a:extLst>
          </p:cNvPr>
          <p:cNvSpPr>
            <a:spLocks noGrp="1"/>
          </p:cNvSpPr>
          <p:nvPr>
            <p:ph sz="quarter" idx="36" hasCustomPrompt="1"/>
          </p:nvPr>
        </p:nvSpPr>
        <p:spPr>
          <a:xfrm>
            <a:off x="4800600" y="2240992"/>
            <a:ext cx="4090951"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2351545F-F47D-A484-7524-B0513DDCBFD1}"/>
              </a:ext>
            </a:extLst>
          </p:cNvPr>
          <p:cNvSpPr>
            <a:spLocks noGrp="1"/>
          </p:cNvSpPr>
          <p:nvPr>
            <p:ph type="title" hasCustomPrompt="1"/>
          </p:nvPr>
        </p:nvSpPr>
        <p:spPr>
          <a:xfrm>
            <a:off x="267902" y="326411"/>
            <a:ext cx="8636386"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EA7F6DED-7D40-3DE2-E30E-48195358FAA4}"/>
              </a:ext>
            </a:extLst>
          </p:cNvPr>
          <p:cNvSpPr txBox="1">
            <a:spLocks noGrp="1"/>
          </p:cNvSpPr>
          <p:nvPr>
            <p:ph type="body" sz="quarter" idx="22" hasCustomPrompt="1"/>
          </p:nvPr>
        </p:nvSpPr>
        <p:spPr>
          <a:xfrm>
            <a:off x="265114" y="1850120"/>
            <a:ext cx="4067174"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if necessary</a:t>
            </a:r>
            <a:endParaRPr dirty="0"/>
          </a:p>
        </p:txBody>
      </p:sp>
      <p:sp>
        <p:nvSpPr>
          <p:cNvPr id="12" name="Subtitle">
            <a:extLst>
              <a:ext uri="{FF2B5EF4-FFF2-40B4-BE49-F238E27FC236}">
                <a16:creationId xmlns:a16="http://schemas.microsoft.com/office/drawing/2014/main" id="{69ED2F2B-A591-40D1-45D0-4685F0627CA0}"/>
              </a:ext>
            </a:extLst>
          </p:cNvPr>
          <p:cNvSpPr txBox="1">
            <a:spLocks noGrp="1"/>
          </p:cNvSpPr>
          <p:nvPr>
            <p:ph type="body" sz="quarter" idx="37" hasCustomPrompt="1"/>
          </p:nvPr>
        </p:nvSpPr>
        <p:spPr>
          <a:xfrm>
            <a:off x="4800600" y="1844675"/>
            <a:ext cx="4067174" cy="315661"/>
          </a:xfrm>
          <a:prstGeom prst="rect">
            <a:avLst/>
          </a:prstGeom>
        </p:spPr>
        <p:txBody>
          <a:bodyPr>
            <a:noAutofit/>
          </a:bodyPr>
          <a:lstStyle>
            <a:lvl1pPr marL="0" indent="0">
              <a:lnSpc>
                <a:spcPct val="80000"/>
              </a:lnSpc>
              <a:buSzTx/>
              <a:buNone/>
              <a:defRPr sz="1800" spc="0" baseline="0">
                <a:solidFill>
                  <a:srgbClr val="0066FF"/>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50622035"/>
      </p:ext>
    </p:extLst>
  </p:cSld>
  <p:clrMapOvr>
    <a:masterClrMapping/>
  </p:clrMapOvr>
  <p:extLst>
    <p:ext uri="{DCECCB84-F9BA-43D5-87BE-67443E8EF086}">
      <p15:sldGuideLst xmlns:p15="http://schemas.microsoft.com/office/powerpoint/2012/main">
        <p15:guide id="1" pos="3024">
          <p15:clr>
            <a:srgbClr val="FBAE40"/>
          </p15:clr>
        </p15:guide>
        <p15:guide id="2" pos="2729">
          <p15:clr>
            <a:srgbClr val="FBAE40"/>
          </p15:clr>
        </p15:guide>
        <p15:guide id="3" orient="horz" pos="1162">
          <p15:clr>
            <a:srgbClr val="FBAE40"/>
          </p15:clr>
        </p15:guide>
        <p15:guide id="4" pos="5609">
          <p15:clr>
            <a:srgbClr val="FBAE40"/>
          </p15:clr>
        </p15:guide>
        <p15:guide id="5" pos="592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image 4/5 Neg">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260351"/>
            <a:ext cx="8612537"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201DC1F6-26D1-33C3-F257-5D0752BD733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25" name="Espace réservé pour une image  11">
            <a:extLst>
              <a:ext uri="{FF2B5EF4-FFF2-40B4-BE49-F238E27FC236}">
                <a16:creationId xmlns:a16="http://schemas.microsoft.com/office/drawing/2014/main" id="{7350FC0F-7112-49D3-617C-3BABC1FDE468}"/>
              </a:ext>
            </a:extLst>
          </p:cNvPr>
          <p:cNvSpPr>
            <a:spLocks noGrp="1"/>
          </p:cNvSpPr>
          <p:nvPr>
            <p:ph type="pic" sz="quarter" idx="29"/>
          </p:nvPr>
        </p:nvSpPr>
        <p:spPr>
          <a:xfrm>
            <a:off x="9391426" y="0"/>
            <a:ext cx="2979962"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sp>
        <p:nvSpPr>
          <p:cNvPr id="4" name="Espace réservé du contenu 4">
            <a:extLst>
              <a:ext uri="{FF2B5EF4-FFF2-40B4-BE49-F238E27FC236}">
                <a16:creationId xmlns:a16="http://schemas.microsoft.com/office/drawing/2014/main" id="{BD01BE96-A8D9-FF76-D87C-50167E5710A9}"/>
              </a:ext>
            </a:extLst>
          </p:cNvPr>
          <p:cNvSpPr>
            <a:spLocks noGrp="1"/>
          </p:cNvSpPr>
          <p:nvPr>
            <p:ph sz="quarter" idx="35" hasCustomPrompt="1"/>
          </p:nvPr>
        </p:nvSpPr>
        <p:spPr>
          <a:xfrm>
            <a:off x="265114" y="2247900"/>
            <a:ext cx="4077092"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contenu 4">
            <a:extLst>
              <a:ext uri="{FF2B5EF4-FFF2-40B4-BE49-F238E27FC236}">
                <a16:creationId xmlns:a16="http://schemas.microsoft.com/office/drawing/2014/main" id="{D08614B4-DAD8-DB71-B8A4-CCA1BEAB5999}"/>
              </a:ext>
            </a:extLst>
          </p:cNvPr>
          <p:cNvSpPr>
            <a:spLocks noGrp="1"/>
          </p:cNvSpPr>
          <p:nvPr>
            <p:ph sz="quarter" idx="36" hasCustomPrompt="1"/>
          </p:nvPr>
        </p:nvSpPr>
        <p:spPr>
          <a:xfrm>
            <a:off x="4800600" y="2240992"/>
            <a:ext cx="4090951"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0" name="Subtitle">
            <a:extLst>
              <a:ext uri="{FF2B5EF4-FFF2-40B4-BE49-F238E27FC236}">
                <a16:creationId xmlns:a16="http://schemas.microsoft.com/office/drawing/2014/main" id="{21CC2BE5-9457-6FC5-0F73-D27D72A2016E}"/>
              </a:ext>
            </a:extLst>
          </p:cNvPr>
          <p:cNvSpPr txBox="1">
            <a:spLocks noGrp="1"/>
          </p:cNvSpPr>
          <p:nvPr>
            <p:ph type="body" sz="quarter" idx="22" hasCustomPrompt="1"/>
          </p:nvPr>
        </p:nvSpPr>
        <p:spPr>
          <a:xfrm>
            <a:off x="265114" y="1850120"/>
            <a:ext cx="4067174"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
        <p:nvSpPr>
          <p:cNvPr id="12" name="Subtitle">
            <a:extLst>
              <a:ext uri="{FF2B5EF4-FFF2-40B4-BE49-F238E27FC236}">
                <a16:creationId xmlns:a16="http://schemas.microsoft.com/office/drawing/2014/main" id="{9A96F71D-E9CF-94D4-59FE-5022B64564EE}"/>
              </a:ext>
            </a:extLst>
          </p:cNvPr>
          <p:cNvSpPr txBox="1">
            <a:spLocks noGrp="1"/>
          </p:cNvSpPr>
          <p:nvPr>
            <p:ph type="body" sz="quarter" idx="37" hasCustomPrompt="1"/>
          </p:nvPr>
        </p:nvSpPr>
        <p:spPr>
          <a:xfrm>
            <a:off x="4800600" y="1844675"/>
            <a:ext cx="4067174"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4143587600"/>
      </p:ext>
    </p:extLst>
  </p:cSld>
  <p:clrMapOvr>
    <a:masterClrMapping/>
  </p:clrMapOvr>
  <p:extLst>
    <p:ext uri="{DCECCB84-F9BA-43D5-87BE-67443E8EF086}">
      <p15:sldGuideLst xmlns:p15="http://schemas.microsoft.com/office/powerpoint/2012/main">
        <p15:guide id="1" pos="3024">
          <p15:clr>
            <a:srgbClr val="FBAE40"/>
          </p15:clr>
        </p15:guide>
        <p15:guide id="2" pos="2729">
          <p15:clr>
            <a:srgbClr val="FBAE40"/>
          </p15:clr>
        </p15:guide>
        <p15:guide id="3" orient="horz" pos="1162">
          <p15:clr>
            <a:srgbClr val="FBAE40"/>
          </p15:clr>
        </p15:guide>
        <p15:guide id="4" pos="5609">
          <p15:clr>
            <a:srgbClr val="FBAE40"/>
          </p15:clr>
        </p15:guide>
        <p15:guide id="5" pos="59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1/2 Ho Pos + Uni">
    <p:spTree>
      <p:nvGrpSpPr>
        <p:cNvPr id="1" name=""/>
        <p:cNvGrpSpPr/>
        <p:nvPr/>
      </p:nvGrpSpPr>
      <p:grpSpPr>
        <a:xfrm>
          <a:off x="0" y="0"/>
          <a:ext cx="0" cy="0"/>
          <a:chOff x="0" y="0"/>
          <a:chExt cx="0" cy="0"/>
        </a:xfrm>
      </p:grpSpPr>
      <p:sp>
        <p:nvSpPr>
          <p:cNvPr id="6" name="Espace réservé pour une image  11">
            <a:extLst>
              <a:ext uri="{FF2B5EF4-FFF2-40B4-BE49-F238E27FC236}">
                <a16:creationId xmlns:a16="http://schemas.microsoft.com/office/drawing/2014/main" id="{AD7B45F6-8E66-7397-DF67-55923DCE4318}"/>
              </a:ext>
            </a:extLst>
          </p:cNvPr>
          <p:cNvSpPr>
            <a:spLocks noGrp="1"/>
          </p:cNvSpPr>
          <p:nvPr>
            <p:ph type="pic" sz="quarter" idx="11"/>
          </p:nvPr>
        </p:nvSpPr>
        <p:spPr>
          <a:xfrm>
            <a:off x="0" y="3716767"/>
            <a:ext cx="12192000" cy="31412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endParaRPr lang="fr-CH" dirty="0"/>
          </a:p>
        </p:txBody>
      </p:sp>
      <p:pic>
        <p:nvPicPr>
          <p:cNvPr id="2" name="Graphique 1">
            <a:extLst>
              <a:ext uri="{FF2B5EF4-FFF2-40B4-BE49-F238E27FC236}">
                <a16:creationId xmlns:a16="http://schemas.microsoft.com/office/drawing/2014/main" id="{AD6FEBFE-F34D-DC69-9CAA-E6DD50D64E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936" y="2872758"/>
            <a:ext cx="1708265" cy="794541"/>
          </a:xfrm>
          <a:prstGeom prst="rect">
            <a:avLst/>
          </a:prstGeom>
        </p:spPr>
      </p:pic>
      <p:sp>
        <p:nvSpPr>
          <p:cNvPr id="7" name="Titre 1">
            <a:extLst>
              <a:ext uri="{FF2B5EF4-FFF2-40B4-BE49-F238E27FC236}">
                <a16:creationId xmlns:a16="http://schemas.microsoft.com/office/drawing/2014/main" id="{EF35E0B0-152D-BCA5-5C76-7084F7E72C9E}"/>
              </a:ext>
            </a:extLst>
          </p:cNvPr>
          <p:cNvSpPr>
            <a:spLocks noGrp="1"/>
          </p:cNvSpPr>
          <p:nvPr>
            <p:ph type="ctrTitle" hasCustomPrompt="1"/>
          </p:nvPr>
        </p:nvSpPr>
        <p:spPr>
          <a:xfrm>
            <a:off x="265113" y="835844"/>
            <a:ext cx="11664950" cy="1971152"/>
          </a:xfrm>
          <a:prstGeom prst="rect">
            <a:avLst/>
          </a:prstGeom>
        </p:spPr>
        <p:txBody>
          <a:bodyPr anchor="t" anchorCtr="0">
            <a:noAutofit/>
          </a:bodyPr>
          <a:lstStyle>
            <a:lvl1pPr algn="l">
              <a:lnSpc>
                <a:spcPct val="80000"/>
              </a:lnSpc>
              <a:defRPr sz="6500" spc="100" baseline="0"/>
            </a:lvl1pPr>
          </a:lstStyle>
          <a:p>
            <a:r>
              <a:rPr lang="fr-FR" dirty="0" err="1"/>
              <a:t>Title</a:t>
            </a:r>
            <a:r>
              <a:rPr lang="fr-FR" dirty="0"/>
              <a:t> of document</a:t>
            </a:r>
            <a:endParaRPr lang="fr-CH" dirty="0"/>
          </a:p>
        </p:txBody>
      </p:sp>
      <p:sp>
        <p:nvSpPr>
          <p:cNvPr id="8" name="Université de Lausanne">
            <a:extLst>
              <a:ext uri="{FF2B5EF4-FFF2-40B4-BE49-F238E27FC236}">
                <a16:creationId xmlns:a16="http://schemas.microsoft.com/office/drawing/2014/main" id="{E0A309EE-9A6A-DB15-BC4A-EB6CC8FF4F51}"/>
              </a:ext>
            </a:extLst>
          </p:cNvPr>
          <p:cNvSpPr txBox="1"/>
          <p:nvPr userDrawn="1"/>
        </p:nvSpPr>
        <p:spPr>
          <a:xfrm>
            <a:off x="247752" y="202586"/>
            <a:ext cx="2510303"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t>Université de Lausanne</a:t>
            </a:r>
          </a:p>
        </p:txBody>
      </p:sp>
      <p:sp>
        <p:nvSpPr>
          <p:cNvPr id="9" name="Espace réservé de la date 3">
            <a:extLst>
              <a:ext uri="{FF2B5EF4-FFF2-40B4-BE49-F238E27FC236}">
                <a16:creationId xmlns:a16="http://schemas.microsoft.com/office/drawing/2014/main" id="{7710DDC5-6F9A-376D-AA41-49790F5963A9}"/>
              </a:ext>
            </a:extLst>
          </p:cNvPr>
          <p:cNvSpPr txBox="1">
            <a:spLocks/>
          </p:cNvSpPr>
          <p:nvPr userDrawn="1"/>
        </p:nvSpPr>
        <p:spPr>
          <a:xfrm>
            <a:off x="9939315" y="3153978"/>
            <a:ext cx="1985229" cy="358731"/>
          </a:xfrm>
          <a:prstGeom prst="rect">
            <a:avLst/>
          </a:prstGeom>
        </p:spPr>
        <p:txBody>
          <a:bodyPr vert="horz" lIns="0" tIns="0" rIns="0" bIns="0" rtlCol="0" anchor="b" anchorCtr="0"/>
          <a:lstStyle>
            <a:defPPr>
              <a:defRPr lang="fr-FR"/>
            </a:defPPr>
            <a:lvl1pPr marL="0" algn="r" defTabSz="914377" rtl="0" eaLnBrk="1" latinLnBrk="0" hangingPunct="1">
              <a:defRPr sz="1600" b="1" kern="1200" baseline="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fr-CH"/>
              <a:t>26.11.25</a:t>
            </a:r>
            <a:endParaRPr lang="fr-CH" dirty="0"/>
          </a:p>
        </p:txBody>
      </p:sp>
    </p:spTree>
    <p:extLst>
      <p:ext uri="{BB962C8B-B14F-4D97-AF65-F5344CB8AC3E}">
        <p14:creationId xmlns:p14="http://schemas.microsoft.com/office/powerpoint/2010/main" val="1253358612"/>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6" name="Espace réservé pour une image  11">
            <a:extLst>
              <a:ext uri="{FF2B5EF4-FFF2-40B4-BE49-F238E27FC236}">
                <a16:creationId xmlns:a16="http://schemas.microsoft.com/office/drawing/2014/main" id="{D201A34E-548C-7DB6-AFB6-463004C363CB}"/>
              </a:ext>
            </a:extLst>
          </p:cNvPr>
          <p:cNvSpPr>
            <a:spLocks noGrp="1"/>
          </p:cNvSpPr>
          <p:nvPr>
            <p:ph type="pic" sz="quarter" idx="27"/>
          </p:nvPr>
        </p:nvSpPr>
        <p:spPr>
          <a:xfrm>
            <a:off x="1"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fr-FR"/>
              <a:t>Cliquez sur l'icône pour ajouter une image</a:t>
            </a:r>
            <a:endParaRPr lang="fr-CH"/>
          </a:p>
        </p:txBody>
      </p:sp>
    </p:spTree>
    <p:extLst>
      <p:ext uri="{BB962C8B-B14F-4D97-AF65-F5344CB8AC3E}">
        <p14:creationId xmlns:p14="http://schemas.microsoft.com/office/powerpoint/2010/main" val="2143101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1/2">
    <p:spTree>
      <p:nvGrpSpPr>
        <p:cNvPr id="1" name=""/>
        <p:cNvGrpSpPr/>
        <p:nvPr/>
      </p:nvGrpSpPr>
      <p:grpSpPr>
        <a:xfrm>
          <a:off x="0" y="0"/>
          <a:ext cx="0" cy="0"/>
          <a:chOff x="0" y="0"/>
          <a:chExt cx="0" cy="0"/>
        </a:xfrm>
      </p:grpSpPr>
      <p:sp>
        <p:nvSpPr>
          <p:cNvPr id="2" name="Espace réservé pour une image  11">
            <a:extLst>
              <a:ext uri="{FF2B5EF4-FFF2-40B4-BE49-F238E27FC236}">
                <a16:creationId xmlns:a16="http://schemas.microsoft.com/office/drawing/2014/main" id="{C58A793C-BF36-9AD6-690A-A91F8C5839B0}"/>
              </a:ext>
            </a:extLst>
          </p:cNvPr>
          <p:cNvSpPr>
            <a:spLocks noGrp="1"/>
          </p:cNvSpPr>
          <p:nvPr>
            <p:ph type="pic" sz="quarter" idx="28"/>
          </p:nvPr>
        </p:nvSpPr>
        <p:spPr>
          <a:xfrm>
            <a:off x="-1" y="0"/>
            <a:ext cx="6096001"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fr-FR"/>
              <a:t>Cliquez sur l'icône pour ajouter une image</a:t>
            </a:r>
            <a:endParaRPr lang="fr-CH"/>
          </a:p>
        </p:txBody>
      </p:sp>
      <p:sp>
        <p:nvSpPr>
          <p:cNvPr id="3" name="Espace réservé pour une image  11">
            <a:extLst>
              <a:ext uri="{FF2B5EF4-FFF2-40B4-BE49-F238E27FC236}">
                <a16:creationId xmlns:a16="http://schemas.microsoft.com/office/drawing/2014/main" id="{5C3A0344-DB1B-3532-9EAD-F4783884FD52}"/>
              </a:ext>
            </a:extLst>
          </p:cNvPr>
          <p:cNvSpPr>
            <a:spLocks noGrp="1"/>
          </p:cNvSpPr>
          <p:nvPr>
            <p:ph type="pic" sz="quarter" idx="34"/>
          </p:nvPr>
        </p:nvSpPr>
        <p:spPr>
          <a:xfrm>
            <a:off x="6099175" y="0"/>
            <a:ext cx="6272213" cy="6858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fr-FR"/>
              <a:t>Cliquez sur l'icône pour ajouter une image</a:t>
            </a:r>
            <a:endParaRPr lang="fr-CH"/>
          </a:p>
        </p:txBody>
      </p:sp>
    </p:spTree>
    <p:extLst>
      <p:ext uri="{BB962C8B-B14F-4D97-AF65-F5344CB8AC3E}">
        <p14:creationId xmlns:p14="http://schemas.microsoft.com/office/powerpoint/2010/main" val="2450883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D4ADB7-46D3-BF65-2961-7DDC1CE32161}"/>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a:p>
        </p:txBody>
      </p:sp>
      <p:sp>
        <p:nvSpPr>
          <p:cNvPr id="3" name="Espace réservé du pied de page 2">
            <a:extLst>
              <a:ext uri="{FF2B5EF4-FFF2-40B4-BE49-F238E27FC236}">
                <a16:creationId xmlns:a16="http://schemas.microsoft.com/office/drawing/2014/main" id="{58E53127-EF86-42FE-7B26-3709AE26AD85}"/>
              </a:ext>
            </a:extLst>
          </p:cNvPr>
          <p:cNvSpPr>
            <a:spLocks noGrp="1"/>
          </p:cNvSpPr>
          <p:nvPr>
            <p:ph type="ftr" sz="quarter" idx="11"/>
          </p:nvPr>
        </p:nvSpPr>
        <p:spPr>
          <a:xfrm>
            <a:off x="1785049" y="6164546"/>
            <a:ext cx="4598251" cy="459356"/>
          </a:xfrm>
          <a:prstGeom prst="rect">
            <a:avLst/>
          </a:prstGeom>
        </p:spPr>
        <p:txBody>
          <a:bodyPr/>
          <a:lstStyle/>
          <a:p>
            <a:endParaRPr lang="fr-CH"/>
          </a:p>
        </p:txBody>
      </p:sp>
      <p:sp>
        <p:nvSpPr>
          <p:cNvPr id="4" name="Espace réservé du numéro de diapositive 3">
            <a:extLst>
              <a:ext uri="{FF2B5EF4-FFF2-40B4-BE49-F238E27FC236}">
                <a16:creationId xmlns:a16="http://schemas.microsoft.com/office/drawing/2014/main" id="{9743B954-BAB0-2613-AE67-F4130A3AB3C5}"/>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t>‹#›</a:t>
            </a:fld>
            <a:endParaRPr lang="fr-CH"/>
          </a:p>
        </p:txBody>
      </p:sp>
      <p:pic>
        <p:nvPicPr>
          <p:cNvPr id="6" name="Image 8">
            <a:extLst>
              <a:ext uri="{FF2B5EF4-FFF2-40B4-BE49-F238E27FC236}">
                <a16:creationId xmlns:a16="http://schemas.microsoft.com/office/drawing/2014/main" id="{E9C35F45-79D6-A609-53E8-75C3828987E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1814951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ummary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069E7D0-CCB3-A6F9-D81E-41AD7524BC82}"/>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dirty="0"/>
          </a:p>
        </p:txBody>
      </p:sp>
      <p:sp>
        <p:nvSpPr>
          <p:cNvPr id="4" name="Espace réservé du pied de page 3">
            <a:extLst>
              <a:ext uri="{FF2B5EF4-FFF2-40B4-BE49-F238E27FC236}">
                <a16:creationId xmlns:a16="http://schemas.microsoft.com/office/drawing/2014/main" id="{215334CA-069F-CBFE-1832-FDF06B9E3337}"/>
              </a:ext>
            </a:extLst>
          </p:cNvPr>
          <p:cNvSpPr>
            <a:spLocks noGrp="1"/>
          </p:cNvSpPr>
          <p:nvPr>
            <p:ph type="ftr" sz="quarter" idx="11"/>
          </p:nvPr>
        </p:nvSpPr>
        <p:spPr>
          <a:xfrm>
            <a:off x="1785049" y="6164546"/>
            <a:ext cx="4598251" cy="459356"/>
          </a:xfrm>
          <a:prstGeom prst="rect">
            <a:avLst/>
          </a:prstGeom>
        </p:spPr>
        <p:txBody>
          <a:bodyPr/>
          <a:lstStyle/>
          <a:p>
            <a:endParaRPr lang="fr-CH" dirty="0"/>
          </a:p>
        </p:txBody>
      </p:sp>
      <p:sp>
        <p:nvSpPr>
          <p:cNvPr id="5" name="Espace réservé du numéro de diapositive 4">
            <a:extLst>
              <a:ext uri="{FF2B5EF4-FFF2-40B4-BE49-F238E27FC236}">
                <a16:creationId xmlns:a16="http://schemas.microsoft.com/office/drawing/2014/main" id="{23781663-9015-7859-165F-2D6500691BB9}"/>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pPr/>
              <a:t>‹#›</a:t>
            </a:fld>
            <a:endParaRPr lang="fr-CH"/>
          </a:p>
        </p:txBody>
      </p:sp>
      <p:pic>
        <p:nvPicPr>
          <p:cNvPr id="2" name="Image 8">
            <a:extLst>
              <a:ext uri="{FF2B5EF4-FFF2-40B4-BE49-F238E27FC236}">
                <a16:creationId xmlns:a16="http://schemas.microsoft.com/office/drawing/2014/main" id="{5439B870-C087-B899-D2D2-787887F0D9F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8" name="Espace réservé du texte 7">
            <a:extLst>
              <a:ext uri="{FF2B5EF4-FFF2-40B4-BE49-F238E27FC236}">
                <a16:creationId xmlns:a16="http://schemas.microsoft.com/office/drawing/2014/main" id="{BFFC69B4-334C-6D18-4D2B-66442EB2FC7D}"/>
              </a:ext>
            </a:extLst>
          </p:cNvPr>
          <p:cNvSpPr>
            <a:spLocks noGrp="1"/>
          </p:cNvSpPr>
          <p:nvPr>
            <p:ph type="body" sz="quarter" idx="13" hasCustomPrompt="1"/>
          </p:nvPr>
        </p:nvSpPr>
        <p:spPr>
          <a:xfrm>
            <a:off x="265113" y="260350"/>
            <a:ext cx="11664950" cy="5635625"/>
          </a:xfrm>
          <a:prstGeom prst="rect">
            <a:avLst/>
          </a:prstGeom>
        </p:spPr>
        <p:txBody>
          <a:bodyPr>
            <a:noAutofit/>
          </a:bodyPr>
          <a:lstStyle>
            <a:lvl1pPr marL="720000" indent="-720000">
              <a:lnSpc>
                <a:spcPct val="90000"/>
              </a:lnSpc>
              <a:buSzPct val="100000"/>
              <a:buFont typeface="+mj-lt"/>
              <a:buAutoNum type="arabicPeriod"/>
              <a:defRPr lang="fr-CH" sz="5000" u="none" baseline="0" smtClean="0">
                <a:solidFill>
                  <a:schemeClr val="accent4"/>
                </a:solidFill>
                <a:latin typeface="+mn-lt"/>
                <a:cs typeface="Arial" panose="020B0604020202020204" pitchFamily="34" charset="0"/>
              </a:defRPr>
            </a:lvl1pPr>
          </a:lstStyle>
          <a:p>
            <a:pPr lvl="0"/>
            <a:r>
              <a:rPr lang="en-US" dirty="0"/>
              <a:t>Summary</a:t>
            </a:r>
          </a:p>
          <a:p>
            <a:pPr lvl="0"/>
            <a:r>
              <a:rPr lang="en-US" dirty="0"/>
              <a:t>Second line</a:t>
            </a:r>
          </a:p>
          <a:p>
            <a:pPr lvl="0"/>
            <a:r>
              <a:rPr lang="en-US" dirty="0"/>
              <a:t>Third section</a:t>
            </a:r>
          </a:p>
          <a:p>
            <a:pPr lvl="0"/>
            <a:endParaRPr lang="en-US" dirty="0"/>
          </a:p>
          <a:p>
            <a:pPr lvl="0"/>
            <a:endParaRPr lang="en-US" dirty="0"/>
          </a:p>
        </p:txBody>
      </p:sp>
    </p:spTree>
    <p:extLst>
      <p:ext uri="{BB962C8B-B14F-4D97-AF65-F5344CB8AC3E}">
        <p14:creationId xmlns:p14="http://schemas.microsoft.com/office/powerpoint/2010/main" val="1993988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ummary Neg">
    <p:bg>
      <p:bgPr>
        <a:solidFill>
          <a:schemeClr val="accent5"/>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069E7D0-CCB3-A6F9-D81E-41AD7524BC82}"/>
              </a:ext>
            </a:extLst>
          </p:cNvPr>
          <p:cNvSpPr>
            <a:spLocks noGrp="1"/>
          </p:cNvSpPr>
          <p:nvPr>
            <p:ph type="dt" sz="half" idx="10"/>
          </p:nvPr>
        </p:nvSpPr>
        <p:spPr>
          <a:xfrm>
            <a:off x="10907172" y="6256421"/>
            <a:ext cx="1025677" cy="358731"/>
          </a:xfrm>
          <a:prstGeom prst="rect">
            <a:avLst/>
          </a:prstGeom>
        </p:spPr>
        <p:txBody>
          <a:bodyPr/>
          <a:lstStyle>
            <a:lvl1pPr>
              <a:defRPr>
                <a:solidFill>
                  <a:schemeClr val="bg1"/>
                </a:solidFill>
              </a:defRPr>
            </a:lvl1pPr>
          </a:lstStyle>
          <a:p>
            <a:r>
              <a:rPr lang="de-CH"/>
              <a:t>27.03.26</a:t>
            </a:r>
            <a:endParaRPr lang="fr-CH" dirty="0"/>
          </a:p>
        </p:txBody>
      </p:sp>
      <p:sp>
        <p:nvSpPr>
          <p:cNvPr id="4" name="Espace réservé du pied de page 3">
            <a:extLst>
              <a:ext uri="{FF2B5EF4-FFF2-40B4-BE49-F238E27FC236}">
                <a16:creationId xmlns:a16="http://schemas.microsoft.com/office/drawing/2014/main" id="{215334CA-069F-CBFE-1832-FDF06B9E3337}"/>
              </a:ext>
            </a:extLst>
          </p:cNvPr>
          <p:cNvSpPr>
            <a:spLocks noGrp="1"/>
          </p:cNvSpPr>
          <p:nvPr>
            <p:ph type="ftr" sz="quarter" idx="11"/>
          </p:nvPr>
        </p:nvSpPr>
        <p:spPr>
          <a:xfrm>
            <a:off x="1785049" y="6164546"/>
            <a:ext cx="4598251" cy="459356"/>
          </a:xfrm>
          <a:prstGeom prst="rect">
            <a:avLst/>
          </a:prstGeom>
        </p:spPr>
        <p:txBody>
          <a:bodyPr/>
          <a:lstStyle>
            <a:lvl1pPr>
              <a:defRPr>
                <a:solidFill>
                  <a:schemeClr val="bg1"/>
                </a:solidFill>
              </a:defRPr>
            </a:lvl1pPr>
          </a:lstStyle>
          <a:p>
            <a:endParaRPr lang="fr-CH" dirty="0"/>
          </a:p>
        </p:txBody>
      </p:sp>
      <p:sp>
        <p:nvSpPr>
          <p:cNvPr id="5" name="Espace réservé du numéro de diapositive 4">
            <a:extLst>
              <a:ext uri="{FF2B5EF4-FFF2-40B4-BE49-F238E27FC236}">
                <a16:creationId xmlns:a16="http://schemas.microsoft.com/office/drawing/2014/main" id="{23781663-9015-7859-165F-2D6500691BB9}"/>
              </a:ext>
            </a:extLst>
          </p:cNvPr>
          <p:cNvSpPr>
            <a:spLocks noGrp="1"/>
          </p:cNvSpPr>
          <p:nvPr>
            <p:ph type="sldNum" sz="quarter" idx="12"/>
          </p:nvPr>
        </p:nvSpPr>
        <p:spPr>
          <a:xfrm>
            <a:off x="7625829" y="6326423"/>
            <a:ext cx="634392" cy="293103"/>
          </a:xfrm>
          <a:prstGeom prst="rect">
            <a:avLst/>
          </a:prstGeom>
        </p:spPr>
        <p:txBody>
          <a:bodyPr/>
          <a:lstStyle>
            <a:lvl1pPr>
              <a:defRPr>
                <a:solidFill>
                  <a:schemeClr val="bg1"/>
                </a:solidFill>
              </a:defRPr>
            </a:lvl1pPr>
          </a:lstStyle>
          <a:p>
            <a:fld id="{247181E5-31FF-4659-B210-336195ADCC45}" type="slidenum">
              <a:rPr lang="fr-CH" smtClean="0"/>
              <a:pPr/>
              <a:t>‹#›</a:t>
            </a:fld>
            <a:endParaRPr lang="fr-CH"/>
          </a:p>
        </p:txBody>
      </p:sp>
      <p:sp>
        <p:nvSpPr>
          <p:cNvPr id="8" name="Espace réservé du texte 7">
            <a:extLst>
              <a:ext uri="{FF2B5EF4-FFF2-40B4-BE49-F238E27FC236}">
                <a16:creationId xmlns:a16="http://schemas.microsoft.com/office/drawing/2014/main" id="{BFFC69B4-334C-6D18-4D2B-66442EB2FC7D}"/>
              </a:ext>
            </a:extLst>
          </p:cNvPr>
          <p:cNvSpPr>
            <a:spLocks noGrp="1"/>
          </p:cNvSpPr>
          <p:nvPr>
            <p:ph type="body" sz="quarter" idx="13" hasCustomPrompt="1"/>
          </p:nvPr>
        </p:nvSpPr>
        <p:spPr>
          <a:xfrm>
            <a:off x="265113" y="260350"/>
            <a:ext cx="11664950" cy="5635625"/>
          </a:xfrm>
          <a:prstGeom prst="rect">
            <a:avLst/>
          </a:prstGeom>
        </p:spPr>
        <p:txBody>
          <a:bodyPr/>
          <a:lstStyle>
            <a:lvl1pPr marL="720000" indent="-720000">
              <a:lnSpc>
                <a:spcPct val="90000"/>
              </a:lnSpc>
              <a:buSzPct val="100000"/>
              <a:buFont typeface="+mj-lt"/>
              <a:buAutoNum type="arabicPeriod"/>
              <a:defRPr lang="fr-CH" sz="5000" u="none" baseline="0" smtClean="0">
                <a:solidFill>
                  <a:schemeClr val="bg1"/>
                </a:solidFill>
                <a:latin typeface="+mn-lt"/>
                <a:cs typeface="Arial" panose="020B0604020202020204" pitchFamily="34" charset="0"/>
              </a:defRPr>
            </a:lvl1pPr>
          </a:lstStyle>
          <a:p>
            <a:pPr lvl="0"/>
            <a:r>
              <a:rPr lang="en-US" dirty="0"/>
              <a:t>Summary </a:t>
            </a:r>
          </a:p>
          <a:p>
            <a:pPr lvl="0"/>
            <a:r>
              <a:rPr lang="en-US" dirty="0"/>
              <a:t>Second line</a:t>
            </a:r>
          </a:p>
          <a:p>
            <a:pPr lvl="0"/>
            <a:r>
              <a:rPr lang="en-US" dirty="0"/>
              <a:t>Third section</a:t>
            </a:r>
          </a:p>
          <a:p>
            <a:pPr lvl="0"/>
            <a:endParaRPr lang="en-US" dirty="0"/>
          </a:p>
          <a:p>
            <a:pPr lvl="0"/>
            <a:endParaRPr lang="en-US" dirty="0"/>
          </a:p>
        </p:txBody>
      </p:sp>
      <p:pic>
        <p:nvPicPr>
          <p:cNvPr id="6" name="Image 2">
            <a:extLst>
              <a:ext uri="{FF2B5EF4-FFF2-40B4-BE49-F238E27FC236}">
                <a16:creationId xmlns:a16="http://schemas.microsoft.com/office/drawing/2014/main" id="{6CBC8F0E-1D63-F632-9771-73E78C97FB7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4277649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1 col P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21" name="Subtitle">
            <a:extLst>
              <a:ext uri="{FF2B5EF4-FFF2-40B4-BE49-F238E27FC236}">
                <a16:creationId xmlns:a16="http://schemas.microsoft.com/office/drawing/2014/main" id="{2FC916A9-4E04-56B0-340C-2D4CD6E198A9}"/>
              </a:ext>
            </a:extLst>
          </p:cNvPr>
          <p:cNvSpPr txBox="1">
            <a:spLocks noGrp="1"/>
          </p:cNvSpPr>
          <p:nvPr>
            <p:ph type="body" sz="quarter" idx="22" hasCustomPrompt="1"/>
          </p:nvPr>
        </p:nvSpPr>
        <p:spPr>
          <a:xfrm>
            <a:off x="265113" y="1850120"/>
            <a:ext cx="11660646"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this block if necessary</a:t>
            </a:r>
            <a:endParaRPr dirty="0"/>
          </a:p>
        </p:txBody>
      </p:sp>
      <p:pic>
        <p:nvPicPr>
          <p:cNvPr id="3" name="Image 8">
            <a:extLst>
              <a:ext uri="{FF2B5EF4-FFF2-40B4-BE49-F238E27FC236}">
                <a16:creationId xmlns:a16="http://schemas.microsoft.com/office/drawing/2014/main" id="{D41F6C15-A998-8D75-8B0C-999924070A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5" name="Espace réservé du contenu 4">
            <a:extLst>
              <a:ext uri="{FF2B5EF4-FFF2-40B4-BE49-F238E27FC236}">
                <a16:creationId xmlns:a16="http://schemas.microsoft.com/office/drawing/2014/main" id="{C45B2B1C-40E5-FA45-29F2-A93832BD0C84}"/>
              </a:ext>
            </a:extLst>
          </p:cNvPr>
          <p:cNvSpPr>
            <a:spLocks noGrp="1"/>
          </p:cNvSpPr>
          <p:nvPr>
            <p:ph sz="quarter" idx="35" hasCustomPrompt="1"/>
          </p:nvPr>
        </p:nvSpPr>
        <p:spPr>
          <a:xfrm>
            <a:off x="265113" y="2247900"/>
            <a:ext cx="11664950" cy="3924300"/>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3349601430"/>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1 col Neg">
    <p:bg>
      <p:bgPr>
        <a:solidFill>
          <a:schemeClr val="accent5"/>
        </a:solidFill>
        <a:effectLst/>
      </p:bgPr>
    </p:bg>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6293187D-3AA7-412F-1F7D-35F67CFFF5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74171CC7-A042-3158-C638-C54D9B5AA0CE}"/>
              </a:ext>
            </a:extLst>
          </p:cNvPr>
          <p:cNvSpPr>
            <a:spLocks noGrp="1"/>
          </p:cNvSpPr>
          <p:nvPr>
            <p:ph sz="quarter" idx="35" hasCustomPrompt="1"/>
          </p:nvPr>
        </p:nvSpPr>
        <p:spPr>
          <a:xfrm>
            <a:off x="265113" y="2247900"/>
            <a:ext cx="11664950"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Titre 1">
            <a:extLst>
              <a:ext uri="{FF2B5EF4-FFF2-40B4-BE49-F238E27FC236}">
                <a16:creationId xmlns:a16="http://schemas.microsoft.com/office/drawing/2014/main" id="{F97754CC-E048-6AEF-98C1-BF5C486D7CDB}"/>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solidFill>
                  <a:schemeClr val="bg1"/>
                </a:solidFill>
              </a:defRPr>
            </a:lvl1pPr>
          </a:lstStyle>
          <a:p>
            <a:r>
              <a:rPr lang="fr-FR" dirty="0" err="1"/>
              <a:t>Title</a:t>
            </a:r>
            <a:r>
              <a:rPr lang="fr-FR" dirty="0"/>
              <a:t> of slide</a:t>
            </a:r>
            <a:endParaRPr lang="fr-CH" dirty="0"/>
          </a:p>
        </p:txBody>
      </p:sp>
      <p:sp>
        <p:nvSpPr>
          <p:cNvPr id="6" name="Subtitle">
            <a:extLst>
              <a:ext uri="{FF2B5EF4-FFF2-40B4-BE49-F238E27FC236}">
                <a16:creationId xmlns:a16="http://schemas.microsoft.com/office/drawing/2014/main" id="{7185480F-961D-02AD-1AEA-032678E297D0}"/>
              </a:ext>
            </a:extLst>
          </p:cNvPr>
          <p:cNvSpPr txBox="1">
            <a:spLocks noGrp="1"/>
          </p:cNvSpPr>
          <p:nvPr>
            <p:ph type="body" sz="quarter" idx="22" hasCustomPrompt="1"/>
          </p:nvPr>
        </p:nvSpPr>
        <p:spPr>
          <a:xfrm>
            <a:off x="265113" y="1850120"/>
            <a:ext cx="11660646"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182399748"/>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2 col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pic>
        <p:nvPicPr>
          <p:cNvPr id="3" name="Image 8">
            <a:extLst>
              <a:ext uri="{FF2B5EF4-FFF2-40B4-BE49-F238E27FC236}">
                <a16:creationId xmlns:a16="http://schemas.microsoft.com/office/drawing/2014/main" id="{D41F6C15-A998-8D75-8B0C-999924070A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
        <p:nvSpPr>
          <p:cNvPr id="5" name="Espace réservé du contenu 4">
            <a:extLst>
              <a:ext uri="{FF2B5EF4-FFF2-40B4-BE49-F238E27FC236}">
                <a16:creationId xmlns:a16="http://schemas.microsoft.com/office/drawing/2014/main" id="{C45B2B1C-40E5-FA45-29F2-A93832BD0C84}"/>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contenu 4">
            <a:extLst>
              <a:ext uri="{FF2B5EF4-FFF2-40B4-BE49-F238E27FC236}">
                <a16:creationId xmlns:a16="http://schemas.microsoft.com/office/drawing/2014/main" id="{F7CCEB15-D00F-7031-3B57-FA6BEB9B132F}"/>
              </a:ext>
            </a:extLst>
          </p:cNvPr>
          <p:cNvSpPr>
            <a:spLocks noGrp="1"/>
          </p:cNvSpPr>
          <p:nvPr>
            <p:ph sz="quarter" idx="36" hasCustomPrompt="1"/>
          </p:nvPr>
        </p:nvSpPr>
        <p:spPr>
          <a:xfrm>
            <a:off x="6348414" y="2247900"/>
            <a:ext cx="5581650"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Titre 1">
            <a:extLst>
              <a:ext uri="{FF2B5EF4-FFF2-40B4-BE49-F238E27FC236}">
                <a16:creationId xmlns:a16="http://schemas.microsoft.com/office/drawing/2014/main" id="{9F2A2219-A330-156D-25E0-70BC2121D47D}"/>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6A189028-778E-AE98-70C3-AFEAD395D157}"/>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this block if necessary</a:t>
            </a:r>
            <a:endParaRPr dirty="0"/>
          </a:p>
        </p:txBody>
      </p:sp>
      <p:sp>
        <p:nvSpPr>
          <p:cNvPr id="11" name="Subtitle">
            <a:extLst>
              <a:ext uri="{FF2B5EF4-FFF2-40B4-BE49-F238E27FC236}">
                <a16:creationId xmlns:a16="http://schemas.microsoft.com/office/drawing/2014/main" id="{E7DE02FE-675C-FC38-324F-CD422FB15DA2}"/>
              </a:ext>
            </a:extLst>
          </p:cNvPr>
          <p:cNvSpPr txBox="1">
            <a:spLocks noGrp="1"/>
          </p:cNvSpPr>
          <p:nvPr>
            <p:ph type="body" sz="quarter" idx="37" hasCustomPrompt="1"/>
          </p:nvPr>
        </p:nvSpPr>
        <p:spPr>
          <a:xfrm>
            <a:off x="6348413" y="1844675"/>
            <a:ext cx="5614987"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420530149"/>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2 col Neg">
    <p:bg>
      <p:bgPr>
        <a:solidFill>
          <a:schemeClr val="accent5"/>
        </a:solidFill>
        <a:effectLst/>
      </p:bgPr>
    </p:bg>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6293187D-3AA7-412F-1F7D-35F67CFFF5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74171CC7-A042-3158-C638-C54D9B5AA0CE}"/>
              </a:ext>
            </a:extLst>
          </p:cNvPr>
          <p:cNvSpPr>
            <a:spLocks noGrp="1"/>
          </p:cNvSpPr>
          <p:nvPr>
            <p:ph sz="quarter" idx="35" hasCustomPrompt="1"/>
          </p:nvPr>
        </p:nvSpPr>
        <p:spPr>
          <a:xfrm>
            <a:off x="265113" y="2247900"/>
            <a:ext cx="5614987"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contenu 4">
            <a:extLst>
              <a:ext uri="{FF2B5EF4-FFF2-40B4-BE49-F238E27FC236}">
                <a16:creationId xmlns:a16="http://schemas.microsoft.com/office/drawing/2014/main" id="{B9BF0941-F16C-BB94-5EB6-5AAAAB7BF0CA}"/>
              </a:ext>
            </a:extLst>
          </p:cNvPr>
          <p:cNvSpPr>
            <a:spLocks noGrp="1"/>
          </p:cNvSpPr>
          <p:nvPr>
            <p:ph sz="quarter" idx="36" hasCustomPrompt="1"/>
          </p:nvPr>
        </p:nvSpPr>
        <p:spPr>
          <a:xfrm>
            <a:off x="6348414" y="2247900"/>
            <a:ext cx="5581650" cy="3924300"/>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741A6CCE-8358-C48E-5093-10FDA9F4144D}"/>
              </a:ext>
            </a:extLst>
          </p:cNvPr>
          <p:cNvSpPr>
            <a:spLocks noGrp="1"/>
          </p:cNvSpPr>
          <p:nvPr>
            <p:ph type="title" hasCustomPrompt="1"/>
          </p:nvPr>
        </p:nvSpPr>
        <p:spPr>
          <a:xfrm>
            <a:off x="267901" y="326411"/>
            <a:ext cx="11660575" cy="1144063"/>
          </a:xfrm>
          <a:prstGeom prst="rect">
            <a:avLst/>
          </a:prstGeom>
        </p:spPr>
        <p:txBody>
          <a:bodyPr>
            <a:noAutofit/>
          </a:bodyPr>
          <a:lstStyle>
            <a:lvl1pPr>
              <a:defRPr sz="3200" spc="0" baseline="0">
                <a:solidFill>
                  <a:schemeClr val="bg1"/>
                </a:solidFill>
              </a:defRPr>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4D7EE21E-6059-EDA3-6CB6-6EF0BE8C79D2}"/>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
        <p:nvSpPr>
          <p:cNvPr id="11" name="Subtitle">
            <a:extLst>
              <a:ext uri="{FF2B5EF4-FFF2-40B4-BE49-F238E27FC236}">
                <a16:creationId xmlns:a16="http://schemas.microsoft.com/office/drawing/2014/main" id="{BF454B86-7116-3C34-DA1D-371253ECB156}"/>
              </a:ext>
            </a:extLst>
          </p:cNvPr>
          <p:cNvSpPr txBox="1">
            <a:spLocks noGrp="1"/>
          </p:cNvSpPr>
          <p:nvPr>
            <p:ph type="body" sz="quarter" idx="37" hasCustomPrompt="1"/>
          </p:nvPr>
        </p:nvSpPr>
        <p:spPr>
          <a:xfrm>
            <a:off x="6348413" y="1844675"/>
            <a:ext cx="5614987"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2660552024"/>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ig text &amp; Bullet point Neg">
    <p:bg>
      <p:bgPr>
        <a:solidFill>
          <a:schemeClr val="accent5"/>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lstStyle>
            <a:lvl1pPr>
              <a:defRPr>
                <a:solidFill>
                  <a:schemeClr val="bg1"/>
                </a:solidFill>
              </a:defRPr>
            </a:lvl1p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lstStyle>
            <a:lvl1pPr>
              <a:defRPr>
                <a:solidFill>
                  <a:schemeClr val="bg1"/>
                </a:solidFill>
              </a:defRPr>
            </a:lvl1p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lstStyle>
            <a:lvl1pPr>
              <a:defRPr>
                <a:solidFill>
                  <a:schemeClr val="bg1"/>
                </a:solidFill>
              </a:defRPr>
            </a:lvl1pPr>
          </a:lstStyle>
          <a:p>
            <a:fld id="{247181E5-31FF-4659-B210-336195ADCC45}" type="slidenum">
              <a:rPr lang="fr-CH" smtClean="0"/>
              <a:pPr/>
              <a:t>‹#›</a:t>
            </a:fld>
            <a:endParaRPr lang="fr-CH"/>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260350"/>
            <a:ext cx="11664950" cy="5873750"/>
          </a:xfrm>
          <a:prstGeom prst="rect">
            <a:avLst/>
          </a:prstGeom>
        </p:spPr>
        <p:txBody>
          <a:bodyPr>
            <a:noAutofit/>
          </a:bodyPr>
          <a:lstStyle>
            <a:lvl1pPr marL="432000" indent="-432000">
              <a:buSzPct val="123000"/>
              <a:buFont typeface="Arial" panose="020B0604020202020204" pitchFamily="34" charset="0"/>
              <a:buChar char="•"/>
              <a:defRPr sz="3300">
                <a:solidFill>
                  <a:schemeClr val="bg1"/>
                </a:solidFill>
              </a:defRPr>
            </a:lvl1pPr>
          </a:lstStyle>
          <a:p>
            <a:pPr lvl="0"/>
            <a:r>
              <a:rPr lang="en-US" dirty="0"/>
              <a:t>For regular text, remove the list option or simply delete the bullet.</a:t>
            </a:r>
          </a:p>
          <a:p>
            <a:pPr lvl="0"/>
            <a:r>
              <a:rPr lang="fr-FR" dirty="0" err="1"/>
              <a:t>Text</a:t>
            </a:r>
            <a:endParaRPr lang="fr-FR" dirty="0"/>
          </a:p>
          <a:p>
            <a:pPr lvl="0"/>
            <a:r>
              <a:rPr lang="fr-FR" dirty="0" err="1"/>
              <a:t>Text</a:t>
            </a:r>
            <a:endParaRPr lang="fr-FR" dirty="0"/>
          </a:p>
        </p:txBody>
      </p:sp>
      <p:pic>
        <p:nvPicPr>
          <p:cNvPr id="6" name="Image 2">
            <a:extLst>
              <a:ext uri="{FF2B5EF4-FFF2-40B4-BE49-F238E27FC236}">
                <a16:creationId xmlns:a16="http://schemas.microsoft.com/office/drawing/2014/main" id="{6B743734-5021-BCD4-1884-BE7A0E8F59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Tree>
    <p:extLst>
      <p:ext uri="{BB962C8B-B14F-4D97-AF65-F5344CB8AC3E}">
        <p14:creationId xmlns:p14="http://schemas.microsoft.com/office/powerpoint/2010/main" val="136145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1/2 Ho Neg">
    <p:bg>
      <p:bgPr>
        <a:solidFill>
          <a:schemeClr val="bg2"/>
        </a:solidFill>
        <a:effectLst/>
      </p:bgPr>
    </p:bg>
    <p:spTree>
      <p:nvGrpSpPr>
        <p:cNvPr id="1" name=""/>
        <p:cNvGrpSpPr/>
        <p:nvPr/>
      </p:nvGrpSpPr>
      <p:grpSpPr>
        <a:xfrm>
          <a:off x="0" y="0"/>
          <a:ext cx="0" cy="0"/>
          <a:chOff x="0" y="0"/>
          <a:chExt cx="0" cy="0"/>
        </a:xfrm>
      </p:grpSpPr>
      <p:pic>
        <p:nvPicPr>
          <p:cNvPr id="3" name="UNIL-LOGOTYPE-BLUE-RGB-250513_DO-NOT-SHARE.jpeg">
            <a:extLst>
              <a:ext uri="{FF2B5EF4-FFF2-40B4-BE49-F238E27FC236}">
                <a16:creationId xmlns:a16="http://schemas.microsoft.com/office/drawing/2014/main" id="{CC722378-1B20-BA79-3082-BA85EC53EAF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672" y="2865495"/>
            <a:ext cx="1713740" cy="797088"/>
          </a:xfrm>
          <a:prstGeom prst="rect">
            <a:avLst/>
          </a:prstGeom>
          <a:ln w="12700">
            <a:miter lim="400000"/>
          </a:ln>
        </p:spPr>
      </p:pic>
      <p:sp>
        <p:nvSpPr>
          <p:cNvPr id="5" name="Espace réservé pour une image  11">
            <a:extLst>
              <a:ext uri="{FF2B5EF4-FFF2-40B4-BE49-F238E27FC236}">
                <a16:creationId xmlns:a16="http://schemas.microsoft.com/office/drawing/2014/main" id="{8D864227-C440-DC59-193D-CD877BA6C422}"/>
              </a:ext>
            </a:extLst>
          </p:cNvPr>
          <p:cNvSpPr>
            <a:spLocks noGrp="1"/>
          </p:cNvSpPr>
          <p:nvPr>
            <p:ph type="pic" sz="quarter" idx="11"/>
          </p:nvPr>
        </p:nvSpPr>
        <p:spPr>
          <a:xfrm>
            <a:off x="0" y="3716767"/>
            <a:ext cx="12192000" cy="31412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endParaRPr lang="fr-CH" dirty="0"/>
          </a:p>
        </p:txBody>
      </p:sp>
      <p:sp>
        <p:nvSpPr>
          <p:cNvPr id="7" name="Titre 1">
            <a:extLst>
              <a:ext uri="{FF2B5EF4-FFF2-40B4-BE49-F238E27FC236}">
                <a16:creationId xmlns:a16="http://schemas.microsoft.com/office/drawing/2014/main" id="{C37B0329-FFDE-D4D3-8B66-5D0A6AFF374C}"/>
              </a:ext>
            </a:extLst>
          </p:cNvPr>
          <p:cNvSpPr>
            <a:spLocks noGrp="1"/>
          </p:cNvSpPr>
          <p:nvPr>
            <p:ph type="ctrTitle" hasCustomPrompt="1"/>
          </p:nvPr>
        </p:nvSpPr>
        <p:spPr>
          <a:xfrm>
            <a:off x="265113" y="260350"/>
            <a:ext cx="11664950" cy="2546646"/>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Tree>
    <p:extLst>
      <p:ext uri="{BB962C8B-B14F-4D97-AF65-F5344CB8AC3E}">
        <p14:creationId xmlns:p14="http://schemas.microsoft.com/office/powerpoint/2010/main" val="3058247531"/>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Po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8" name="Espace réservé du texte 7">
            <a:extLst>
              <a:ext uri="{FF2B5EF4-FFF2-40B4-BE49-F238E27FC236}">
                <a16:creationId xmlns:a16="http://schemas.microsoft.com/office/drawing/2014/main" id="{E456B89B-122A-7BBF-FD83-8C54FF073EB8}"/>
              </a:ext>
            </a:extLst>
          </p:cNvPr>
          <p:cNvSpPr>
            <a:spLocks noGrp="1"/>
          </p:cNvSpPr>
          <p:nvPr>
            <p:ph type="body" sz="quarter" idx="13" hasCustomPrompt="1"/>
          </p:nvPr>
        </p:nvSpPr>
        <p:spPr>
          <a:xfrm>
            <a:off x="265113" y="260350"/>
            <a:ext cx="11664950" cy="5344496"/>
          </a:xfrm>
          <a:prstGeom prst="rect">
            <a:avLst/>
          </a:prstGeom>
        </p:spPr>
        <p:txBody>
          <a:bodyPr anchor="ctr" anchorCtr="0">
            <a:noAutofit/>
          </a:bodyPr>
          <a:lstStyle>
            <a:lvl1pPr marL="0" indent="0" algn="ctr">
              <a:buNone/>
              <a:defRPr sz="3200" baseline="0">
                <a:solidFill>
                  <a:schemeClr val="accent4"/>
                </a:solidFill>
              </a:defRPr>
            </a:lvl1pPr>
          </a:lstStyle>
          <a:p>
            <a:pPr lvl="0"/>
            <a:r>
              <a:rPr lang="fr-FR" dirty="0"/>
              <a:t>« </a:t>
            </a:r>
            <a:r>
              <a:rPr lang="fr-FR" dirty="0" err="1"/>
              <a:t>Praesent</a:t>
            </a:r>
            <a:r>
              <a:rPr lang="fr-FR" dirty="0"/>
              <a:t> pretium </a:t>
            </a:r>
            <a:r>
              <a:rPr lang="fr-FR" dirty="0" err="1"/>
              <a:t>consectetur</a:t>
            </a:r>
            <a:r>
              <a:rPr lang="fr-FR" dirty="0"/>
              <a:t> mi a rhoncus. Morbi in commodo </a:t>
            </a:r>
            <a:r>
              <a:rPr lang="fr-FR" dirty="0" err="1"/>
              <a:t>lacus</a:t>
            </a:r>
            <a:r>
              <a:rPr lang="fr-FR" dirty="0"/>
              <a:t>. </a:t>
            </a:r>
            <a:r>
              <a:rPr lang="fr-FR" dirty="0" err="1"/>
              <a:t>Proin</a:t>
            </a:r>
            <a:r>
              <a:rPr lang="fr-FR" dirty="0"/>
              <a:t> vitae </a:t>
            </a:r>
            <a:r>
              <a:rPr lang="fr-FR" dirty="0" err="1"/>
              <a:t>risus</a:t>
            </a:r>
            <a:r>
              <a:rPr lang="fr-FR" dirty="0"/>
              <a:t> </a:t>
            </a:r>
            <a:r>
              <a:rPr lang="fr-FR" dirty="0" err="1"/>
              <a:t>sapien</a:t>
            </a:r>
            <a:r>
              <a:rPr lang="fr-FR" dirty="0"/>
              <a:t>. Cras bibendum </a:t>
            </a:r>
            <a:r>
              <a:rPr lang="fr-FR" dirty="0" err="1"/>
              <a:t>auctor</a:t>
            </a:r>
            <a:r>
              <a:rPr lang="fr-FR" dirty="0"/>
              <a:t> ex at </a:t>
            </a:r>
            <a:r>
              <a:rPr lang="fr-FR" dirty="0" err="1"/>
              <a:t>mattis</a:t>
            </a:r>
            <a:r>
              <a:rPr lang="fr-FR" dirty="0"/>
              <a:t>. </a:t>
            </a:r>
            <a:r>
              <a:rPr lang="fr-FR" dirty="0" err="1"/>
              <a:t>Curabitur</a:t>
            </a:r>
            <a:r>
              <a:rPr lang="fr-FR" dirty="0"/>
              <a:t> </a:t>
            </a:r>
            <a:r>
              <a:rPr lang="fr-FR" dirty="0" err="1"/>
              <a:t>ac</a:t>
            </a:r>
            <a:r>
              <a:rPr lang="fr-FR" dirty="0"/>
              <a:t> </a:t>
            </a:r>
            <a:r>
              <a:rPr lang="fr-FR" dirty="0" err="1"/>
              <a:t>faucibus</a:t>
            </a:r>
            <a:r>
              <a:rPr lang="fr-FR" dirty="0"/>
              <a:t> </a:t>
            </a:r>
            <a:r>
              <a:rPr lang="fr-FR" dirty="0" err="1"/>
              <a:t>sapien</a:t>
            </a:r>
            <a:r>
              <a:rPr lang="fr-FR" dirty="0"/>
              <a:t>. »</a:t>
            </a:r>
          </a:p>
        </p:txBody>
      </p:sp>
      <p:sp>
        <p:nvSpPr>
          <p:cNvPr id="9" name="Espace réservé du texte 7">
            <a:extLst>
              <a:ext uri="{FF2B5EF4-FFF2-40B4-BE49-F238E27FC236}">
                <a16:creationId xmlns:a16="http://schemas.microsoft.com/office/drawing/2014/main" id="{3E2F2582-8622-1E65-6EB9-4267B14C3254}"/>
              </a:ext>
            </a:extLst>
          </p:cNvPr>
          <p:cNvSpPr>
            <a:spLocks noGrp="1"/>
          </p:cNvSpPr>
          <p:nvPr>
            <p:ph type="body" sz="quarter" idx="14" hasCustomPrompt="1"/>
          </p:nvPr>
        </p:nvSpPr>
        <p:spPr>
          <a:xfrm>
            <a:off x="265113" y="5620201"/>
            <a:ext cx="11664950" cy="532503"/>
          </a:xfrm>
          <a:prstGeom prst="rect">
            <a:avLst/>
          </a:prstGeom>
        </p:spPr>
        <p:txBody>
          <a:bodyPr>
            <a:noAutofit/>
          </a:bodyPr>
          <a:lstStyle>
            <a:lvl1pPr marL="0" indent="0" algn="ctr">
              <a:buSzPct val="123000"/>
              <a:buFontTx/>
              <a:buNone/>
              <a:defRPr sz="1800">
                <a:solidFill>
                  <a:schemeClr val="accent4"/>
                </a:solidFill>
              </a:defRPr>
            </a:lvl1pPr>
          </a:lstStyle>
          <a:p>
            <a:pPr lvl="0"/>
            <a:r>
              <a:rPr lang="fr-FR" dirty="0" err="1"/>
              <a:t>Author</a:t>
            </a:r>
            <a:r>
              <a:rPr lang="fr-FR" dirty="0"/>
              <a:t> of </a:t>
            </a:r>
            <a:r>
              <a:rPr lang="fr-FR" dirty="0" err="1"/>
              <a:t>quote</a:t>
            </a:r>
            <a:r>
              <a:rPr lang="fr-FR" dirty="0"/>
              <a:t>, </a:t>
            </a:r>
            <a:r>
              <a:rPr lang="fr-FR" dirty="0" err="1"/>
              <a:t>function</a:t>
            </a:r>
            <a:endParaRPr lang="fr-FR" dirty="0"/>
          </a:p>
        </p:txBody>
      </p:sp>
      <p:pic>
        <p:nvPicPr>
          <p:cNvPr id="2" name="Image 8">
            <a:extLst>
              <a:ext uri="{FF2B5EF4-FFF2-40B4-BE49-F238E27FC236}">
                <a16:creationId xmlns:a16="http://schemas.microsoft.com/office/drawing/2014/main" id="{3282A8A4-9B4B-83AB-0E51-72CEBFAAF9B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2337219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eg">
    <p:bg>
      <p:bgPr>
        <a:solidFill>
          <a:schemeClr val="accent5"/>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C6D6212-14C4-39D5-17CD-3C65F8899608}"/>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4" name="Espace réservé du pied de page 3">
            <a:extLst>
              <a:ext uri="{FF2B5EF4-FFF2-40B4-BE49-F238E27FC236}">
                <a16:creationId xmlns:a16="http://schemas.microsoft.com/office/drawing/2014/main" id="{9CAF1F30-283E-8A59-6817-40131D249985}"/>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5" name="Espace réservé du numéro de diapositive 4">
            <a:extLst>
              <a:ext uri="{FF2B5EF4-FFF2-40B4-BE49-F238E27FC236}">
                <a16:creationId xmlns:a16="http://schemas.microsoft.com/office/drawing/2014/main" id="{B8D34A0B-F7DA-5773-77B9-9FDDEA71B81D}"/>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2" name="Image 2">
            <a:extLst>
              <a:ext uri="{FF2B5EF4-FFF2-40B4-BE49-F238E27FC236}">
                <a16:creationId xmlns:a16="http://schemas.microsoft.com/office/drawing/2014/main" id="{524EBD5B-C3A7-B289-7AD4-3069EA09787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6" name="Espace réservé du texte 7">
            <a:extLst>
              <a:ext uri="{FF2B5EF4-FFF2-40B4-BE49-F238E27FC236}">
                <a16:creationId xmlns:a16="http://schemas.microsoft.com/office/drawing/2014/main" id="{6D2CD8EC-E6CC-70B7-6CB1-9D90A893C2B3}"/>
              </a:ext>
            </a:extLst>
          </p:cNvPr>
          <p:cNvSpPr>
            <a:spLocks noGrp="1"/>
          </p:cNvSpPr>
          <p:nvPr>
            <p:ph type="body" sz="quarter" idx="13" hasCustomPrompt="1"/>
          </p:nvPr>
        </p:nvSpPr>
        <p:spPr>
          <a:xfrm>
            <a:off x="265113" y="260350"/>
            <a:ext cx="11664950" cy="5344496"/>
          </a:xfrm>
          <a:prstGeom prst="rect">
            <a:avLst/>
          </a:prstGeom>
        </p:spPr>
        <p:txBody>
          <a:bodyPr anchor="ctr" anchorCtr="0">
            <a:noAutofit/>
          </a:bodyPr>
          <a:lstStyle>
            <a:lvl1pPr marL="0" indent="0" algn="ctr">
              <a:buNone/>
              <a:defRPr sz="3200">
                <a:solidFill>
                  <a:schemeClr val="bg1"/>
                </a:solidFill>
              </a:defRPr>
            </a:lvl1pPr>
          </a:lstStyle>
          <a:p>
            <a:pPr lvl="0"/>
            <a:r>
              <a:rPr lang="fr-FR" dirty="0"/>
              <a:t>« </a:t>
            </a:r>
            <a:r>
              <a:rPr lang="fr-FR" dirty="0" err="1"/>
              <a:t>Praesent</a:t>
            </a:r>
            <a:r>
              <a:rPr lang="fr-FR" dirty="0"/>
              <a:t> pretium </a:t>
            </a:r>
            <a:r>
              <a:rPr lang="fr-FR" dirty="0" err="1"/>
              <a:t>consectetur</a:t>
            </a:r>
            <a:r>
              <a:rPr lang="fr-FR" dirty="0"/>
              <a:t> mi a rhoncus. Morbi in commodo </a:t>
            </a:r>
            <a:r>
              <a:rPr lang="fr-FR" dirty="0" err="1"/>
              <a:t>lacus</a:t>
            </a:r>
            <a:r>
              <a:rPr lang="fr-FR" dirty="0"/>
              <a:t>. </a:t>
            </a:r>
            <a:r>
              <a:rPr lang="fr-FR" dirty="0" err="1"/>
              <a:t>Proin</a:t>
            </a:r>
            <a:r>
              <a:rPr lang="fr-FR" dirty="0"/>
              <a:t> vitae </a:t>
            </a:r>
            <a:r>
              <a:rPr lang="fr-FR" dirty="0" err="1"/>
              <a:t>risus</a:t>
            </a:r>
            <a:r>
              <a:rPr lang="fr-FR" dirty="0"/>
              <a:t> </a:t>
            </a:r>
            <a:r>
              <a:rPr lang="fr-FR" dirty="0" err="1"/>
              <a:t>sapien</a:t>
            </a:r>
            <a:r>
              <a:rPr lang="fr-FR" dirty="0"/>
              <a:t>. Cras bibendum </a:t>
            </a:r>
            <a:r>
              <a:rPr lang="fr-FR" dirty="0" err="1"/>
              <a:t>auctor</a:t>
            </a:r>
            <a:r>
              <a:rPr lang="fr-FR" dirty="0"/>
              <a:t> ex at </a:t>
            </a:r>
            <a:r>
              <a:rPr lang="fr-FR" dirty="0" err="1"/>
              <a:t>mattis</a:t>
            </a:r>
            <a:r>
              <a:rPr lang="fr-FR" dirty="0"/>
              <a:t>. </a:t>
            </a:r>
            <a:r>
              <a:rPr lang="fr-FR" dirty="0" err="1"/>
              <a:t>Curabitur</a:t>
            </a:r>
            <a:r>
              <a:rPr lang="fr-FR" dirty="0"/>
              <a:t> </a:t>
            </a:r>
            <a:r>
              <a:rPr lang="fr-FR" dirty="0" err="1"/>
              <a:t>ac</a:t>
            </a:r>
            <a:r>
              <a:rPr lang="fr-FR" dirty="0"/>
              <a:t> </a:t>
            </a:r>
            <a:r>
              <a:rPr lang="fr-FR" dirty="0" err="1"/>
              <a:t>faucibus</a:t>
            </a:r>
            <a:r>
              <a:rPr lang="fr-FR" dirty="0"/>
              <a:t> </a:t>
            </a:r>
            <a:r>
              <a:rPr lang="fr-FR" dirty="0" err="1"/>
              <a:t>sapien</a:t>
            </a:r>
            <a:r>
              <a:rPr lang="fr-FR" dirty="0"/>
              <a:t>. »</a:t>
            </a:r>
          </a:p>
        </p:txBody>
      </p:sp>
      <p:sp>
        <p:nvSpPr>
          <p:cNvPr id="7" name="Espace réservé du texte 7">
            <a:extLst>
              <a:ext uri="{FF2B5EF4-FFF2-40B4-BE49-F238E27FC236}">
                <a16:creationId xmlns:a16="http://schemas.microsoft.com/office/drawing/2014/main" id="{8E8F0E76-5E1C-1153-99DB-E661BC34558E}"/>
              </a:ext>
            </a:extLst>
          </p:cNvPr>
          <p:cNvSpPr>
            <a:spLocks noGrp="1"/>
          </p:cNvSpPr>
          <p:nvPr>
            <p:ph type="body" sz="quarter" idx="14" hasCustomPrompt="1"/>
          </p:nvPr>
        </p:nvSpPr>
        <p:spPr>
          <a:xfrm>
            <a:off x="265113" y="5620201"/>
            <a:ext cx="11664950" cy="532503"/>
          </a:xfrm>
          <a:prstGeom prst="rect">
            <a:avLst/>
          </a:prstGeom>
        </p:spPr>
        <p:txBody>
          <a:bodyPr>
            <a:noAutofit/>
          </a:bodyPr>
          <a:lstStyle>
            <a:lvl1pPr marL="0" indent="0" algn="ctr">
              <a:buSzPct val="123000"/>
              <a:buFontTx/>
              <a:buNone/>
              <a:defRPr sz="1800">
                <a:solidFill>
                  <a:schemeClr val="bg1"/>
                </a:solidFill>
              </a:defRPr>
            </a:lvl1pPr>
          </a:lstStyle>
          <a:p>
            <a:pPr lvl="0"/>
            <a:r>
              <a:rPr lang="fr-FR" dirty="0" err="1"/>
              <a:t>Author</a:t>
            </a:r>
            <a:r>
              <a:rPr lang="fr-FR" dirty="0"/>
              <a:t> of </a:t>
            </a:r>
            <a:r>
              <a:rPr lang="fr-FR" dirty="0" err="1"/>
              <a:t>quote</a:t>
            </a:r>
            <a:r>
              <a:rPr lang="fr-FR" dirty="0"/>
              <a:t>, </a:t>
            </a:r>
            <a:r>
              <a:rPr lang="fr-FR" dirty="0" err="1"/>
              <a:t>function</a:t>
            </a:r>
            <a:endParaRPr lang="fr-FR" dirty="0"/>
          </a:p>
        </p:txBody>
      </p:sp>
    </p:spTree>
    <p:extLst>
      <p:ext uri="{BB962C8B-B14F-4D97-AF65-F5344CB8AC3E}">
        <p14:creationId xmlns:p14="http://schemas.microsoft.com/office/powerpoint/2010/main" val="3050009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image 1/2 P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323343"/>
            <a:ext cx="5612199" cy="1166591"/>
          </a:xfrm>
          <a:prstGeom prst="rect">
            <a:avLst/>
          </a:prstGeom>
        </p:spPr>
        <p:txBody>
          <a:bodyPr>
            <a:noAutofit/>
          </a:body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0950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12" name="Espace réservé pour une image  11">
            <a:extLst>
              <a:ext uri="{FF2B5EF4-FFF2-40B4-BE49-F238E27FC236}">
                <a16:creationId xmlns:a16="http://schemas.microsoft.com/office/drawing/2014/main" id="{4342CD0A-5BBD-1791-6CE5-67CDD0AED4FF}"/>
              </a:ext>
            </a:extLst>
          </p:cNvPr>
          <p:cNvSpPr>
            <a:spLocks noGrp="1"/>
          </p:cNvSpPr>
          <p:nvPr>
            <p:ph type="pic" sz="quarter" idx="34"/>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p>
            <a:endParaRPr lang="fr-CH" dirty="0"/>
          </a:p>
        </p:txBody>
      </p:sp>
      <p:pic>
        <p:nvPicPr>
          <p:cNvPr id="3" name="Image 8">
            <a:extLst>
              <a:ext uri="{FF2B5EF4-FFF2-40B4-BE49-F238E27FC236}">
                <a16:creationId xmlns:a16="http://schemas.microsoft.com/office/drawing/2014/main" id="{A7329B36-28C6-970D-8D86-6D2A398C48B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1" name="Espace réservé du contenu 4">
            <a:extLst>
              <a:ext uri="{FF2B5EF4-FFF2-40B4-BE49-F238E27FC236}">
                <a16:creationId xmlns:a16="http://schemas.microsoft.com/office/drawing/2014/main" id="{7223F15C-9E05-DE26-42C3-CF884F3F756A}"/>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Subtitle">
            <a:extLst>
              <a:ext uri="{FF2B5EF4-FFF2-40B4-BE49-F238E27FC236}">
                <a16:creationId xmlns:a16="http://schemas.microsoft.com/office/drawing/2014/main" id="{7805D9C5-2658-229A-80E0-F458F019B9C3}"/>
              </a:ext>
            </a:extLst>
          </p:cNvPr>
          <p:cNvSpPr txBox="1">
            <a:spLocks noGrp="1"/>
          </p:cNvSpPr>
          <p:nvPr>
            <p:ph type="body" sz="quarter" idx="22" hasCustomPrompt="1"/>
          </p:nvPr>
        </p:nvSpPr>
        <p:spPr>
          <a:xfrm>
            <a:off x="265113" y="1850120"/>
            <a:ext cx="5614987"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this block if necessary</a:t>
            </a:r>
            <a:endParaRPr dirty="0"/>
          </a:p>
        </p:txBody>
      </p:sp>
    </p:spTree>
    <p:extLst>
      <p:ext uri="{BB962C8B-B14F-4D97-AF65-F5344CB8AC3E}">
        <p14:creationId xmlns:p14="http://schemas.microsoft.com/office/powerpoint/2010/main" val="869535168"/>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image 1/2 Neg">
    <p:bg>
      <p:bgPr>
        <a:solidFill>
          <a:schemeClr val="accent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260351"/>
            <a:ext cx="5612199"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sp>
        <p:nvSpPr>
          <p:cNvPr id="4" name="Subtitle">
            <a:extLst>
              <a:ext uri="{FF2B5EF4-FFF2-40B4-BE49-F238E27FC236}">
                <a16:creationId xmlns:a16="http://schemas.microsoft.com/office/drawing/2014/main" id="{EEA4B393-0A5E-6BAE-C166-B87BDF1ABE62}"/>
              </a:ext>
            </a:extLst>
          </p:cNvPr>
          <p:cNvSpPr txBox="1">
            <a:spLocks noGrp="1"/>
          </p:cNvSpPr>
          <p:nvPr>
            <p:ph type="body" sz="quarter" idx="22" hasCustomPrompt="1"/>
          </p:nvPr>
        </p:nvSpPr>
        <p:spPr>
          <a:xfrm>
            <a:off x="269418" y="1851583"/>
            <a:ext cx="5590862" cy="318577"/>
          </a:xfrm>
          <a:prstGeom prst="rect">
            <a:avLst/>
          </a:prstGeom>
        </p:spPr>
        <p:txBody>
          <a:bodyPr>
            <a:noAutofit/>
          </a:bodyPr>
          <a:lstStyle>
            <a:lvl1pPr marL="0" indent="0">
              <a:lnSpc>
                <a:spcPct val="80000"/>
              </a:lnSpc>
              <a:buSzTx/>
              <a:buNone/>
              <a:defRPr sz="1900" spc="38">
                <a:solidFill>
                  <a:schemeClr val="bg1"/>
                </a:solidFill>
              </a:defRPr>
            </a:lvl1pPr>
          </a:lstStyle>
          <a:p>
            <a:r>
              <a:rPr lang="en-US" dirty="0"/>
              <a:t>Subtitle. Remove this block if necessary</a:t>
            </a:r>
          </a:p>
        </p:txBody>
      </p:sp>
      <p:sp>
        <p:nvSpPr>
          <p:cNvPr id="13" name="Espace réservé pour une image  11">
            <a:extLst>
              <a:ext uri="{FF2B5EF4-FFF2-40B4-BE49-F238E27FC236}">
                <a16:creationId xmlns:a16="http://schemas.microsoft.com/office/drawing/2014/main" id="{059041A2-7741-4AE1-5E8D-B5E6731DBE76}"/>
              </a:ext>
            </a:extLst>
          </p:cNvPr>
          <p:cNvSpPr>
            <a:spLocks noGrp="1"/>
          </p:cNvSpPr>
          <p:nvPr>
            <p:ph type="pic" sz="quarter" idx="34"/>
          </p:nvPr>
        </p:nvSpPr>
        <p:spPr>
          <a:xfrm>
            <a:off x="6099175" y="0"/>
            <a:ext cx="627221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2">
            <a:extLst>
              <a:ext uri="{FF2B5EF4-FFF2-40B4-BE49-F238E27FC236}">
                <a16:creationId xmlns:a16="http://schemas.microsoft.com/office/drawing/2014/main" id="{3412156D-544D-E44A-DF37-1DF197EC2B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7" y="6352457"/>
            <a:ext cx="690747" cy="321278"/>
          </a:xfrm>
          <a:prstGeom prst="rect">
            <a:avLst/>
          </a:prstGeom>
        </p:spPr>
      </p:pic>
      <p:sp>
        <p:nvSpPr>
          <p:cNvPr id="5" name="Espace réservé du contenu 4">
            <a:extLst>
              <a:ext uri="{FF2B5EF4-FFF2-40B4-BE49-F238E27FC236}">
                <a16:creationId xmlns:a16="http://schemas.microsoft.com/office/drawing/2014/main" id="{90E8AA4B-E519-A78E-8192-51917FA8250F}"/>
              </a:ext>
            </a:extLst>
          </p:cNvPr>
          <p:cNvSpPr>
            <a:spLocks noGrp="1"/>
          </p:cNvSpPr>
          <p:nvPr>
            <p:ph sz="quarter" idx="35" hasCustomPrompt="1"/>
          </p:nvPr>
        </p:nvSpPr>
        <p:spPr>
          <a:xfrm>
            <a:off x="265113" y="2247900"/>
            <a:ext cx="5614987"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331522076"/>
      </p:ext>
    </p:extLst>
  </p:cSld>
  <p:clrMapOvr>
    <a:masterClrMapping/>
  </p:clrMapOvr>
  <p:extLst>
    <p:ext uri="{DCECCB84-F9BA-43D5-87BE-67443E8EF086}">
      <p15:sldGuideLst xmlns:p15="http://schemas.microsoft.com/office/powerpoint/2012/main">
        <p15:guide id="1" pos="3999">
          <p15:clr>
            <a:srgbClr val="FBAE40"/>
          </p15:clr>
        </p15:guide>
        <p15:guide id="2" pos="3704">
          <p15:clr>
            <a:srgbClr val="FBAE40"/>
          </p15:clr>
        </p15:guide>
        <p15:guide id="3" orient="horz" pos="116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image 1/3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50" y="6164546"/>
            <a:ext cx="3066650" cy="459356"/>
          </a:xfrm>
          <a:prstGeom prst="rect">
            <a:avLst/>
          </a:prstGeom>
        </p:spPr>
        <p:txBody>
          <a:bodyPr>
            <a:noAutofit/>
          </a:bodyPr>
          <a:lstStyle/>
          <a:p>
            <a:endParaRPr lang="fr-CH" dirty="0"/>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4" name="Espace réservé pour une image  11">
            <a:extLst>
              <a:ext uri="{FF2B5EF4-FFF2-40B4-BE49-F238E27FC236}">
                <a16:creationId xmlns:a16="http://schemas.microsoft.com/office/drawing/2014/main" id="{F22E5360-32A0-B9BE-978D-98A129285800}"/>
              </a:ext>
            </a:extLst>
          </p:cNvPr>
          <p:cNvSpPr>
            <a:spLocks noGrp="1"/>
          </p:cNvSpPr>
          <p:nvPr>
            <p:ph type="pic" sz="quarter" idx="27"/>
          </p:nvPr>
        </p:nvSpPr>
        <p:spPr>
          <a:xfrm>
            <a:off x="4835525" y="0"/>
            <a:ext cx="753586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p>
            <a:endParaRPr lang="fr-CH" dirty="0"/>
          </a:p>
        </p:txBody>
      </p:sp>
      <p:pic>
        <p:nvPicPr>
          <p:cNvPr id="3" name="Image 8">
            <a:extLst>
              <a:ext uri="{FF2B5EF4-FFF2-40B4-BE49-F238E27FC236}">
                <a16:creationId xmlns:a16="http://schemas.microsoft.com/office/drawing/2014/main" id="{FA645759-8568-EF7F-BBCF-B7E595DE443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1" name="Espace réservé du contenu 4">
            <a:extLst>
              <a:ext uri="{FF2B5EF4-FFF2-40B4-BE49-F238E27FC236}">
                <a16:creationId xmlns:a16="http://schemas.microsoft.com/office/drawing/2014/main" id="{6DD0417E-C663-C1A3-42C0-A3070A2AC8ED}"/>
              </a:ext>
            </a:extLst>
          </p:cNvPr>
          <p:cNvSpPr>
            <a:spLocks noGrp="1"/>
          </p:cNvSpPr>
          <p:nvPr>
            <p:ph sz="quarter" idx="35" hasCustomPrompt="1"/>
          </p:nvPr>
        </p:nvSpPr>
        <p:spPr>
          <a:xfrm>
            <a:off x="265114" y="2247900"/>
            <a:ext cx="4210050"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65AF750E-A41D-F132-66B2-32316F0EB082}"/>
              </a:ext>
            </a:extLst>
          </p:cNvPr>
          <p:cNvSpPr>
            <a:spLocks noGrp="1"/>
          </p:cNvSpPr>
          <p:nvPr>
            <p:ph type="title" hasCustomPrompt="1"/>
          </p:nvPr>
        </p:nvSpPr>
        <p:spPr>
          <a:xfrm>
            <a:off x="267902" y="326411"/>
            <a:ext cx="4207262"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2" name="Subtitle">
            <a:extLst>
              <a:ext uri="{FF2B5EF4-FFF2-40B4-BE49-F238E27FC236}">
                <a16:creationId xmlns:a16="http://schemas.microsoft.com/office/drawing/2014/main" id="{AC0DC66C-40D3-ADF8-1316-C48FD01941B5}"/>
              </a:ext>
            </a:extLst>
          </p:cNvPr>
          <p:cNvSpPr txBox="1">
            <a:spLocks noGrp="1"/>
          </p:cNvSpPr>
          <p:nvPr>
            <p:ph type="body" sz="quarter" idx="22" hasCustomPrompt="1"/>
          </p:nvPr>
        </p:nvSpPr>
        <p:spPr>
          <a:xfrm>
            <a:off x="265114" y="1850120"/>
            <a:ext cx="4210050"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85005322"/>
      </p:ext>
    </p:extLst>
  </p:cSld>
  <p:clrMapOvr>
    <a:masterClrMapping/>
  </p:clrMapOvr>
  <p:extLst>
    <p:ext uri="{DCECCB84-F9BA-43D5-87BE-67443E8EF086}">
      <p15:sldGuideLst xmlns:p15="http://schemas.microsoft.com/office/powerpoint/2012/main">
        <p15:guide id="1" pos="3024">
          <p15:clr>
            <a:srgbClr val="FBAE40"/>
          </p15:clr>
        </p15:guide>
        <p15:guide id="2" pos="2819">
          <p15:clr>
            <a:srgbClr val="FBAE40"/>
          </p15:clr>
        </p15:guide>
        <p15:guide id="3" orient="horz" pos="116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image 1/3 Neg">
    <p:bg>
      <p:bgPr>
        <a:solidFill>
          <a:schemeClr val="accent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2" y="260351"/>
            <a:ext cx="4207286"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lvl1pPr>
              <a:defRPr>
                <a:solidFill>
                  <a:schemeClr val="bg1"/>
                </a:solidFill>
              </a:defRPr>
            </a:lvl1p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50" y="6164546"/>
            <a:ext cx="3050476"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sp>
        <p:nvSpPr>
          <p:cNvPr id="14" name="Espace réservé pour une image  11">
            <a:extLst>
              <a:ext uri="{FF2B5EF4-FFF2-40B4-BE49-F238E27FC236}">
                <a16:creationId xmlns:a16="http://schemas.microsoft.com/office/drawing/2014/main" id="{5606DBC5-A758-5358-727F-E4ABB89EC248}"/>
              </a:ext>
            </a:extLst>
          </p:cNvPr>
          <p:cNvSpPr>
            <a:spLocks noGrp="1"/>
          </p:cNvSpPr>
          <p:nvPr>
            <p:ph type="pic" sz="quarter" idx="27"/>
          </p:nvPr>
        </p:nvSpPr>
        <p:spPr>
          <a:xfrm>
            <a:off x="4835525" y="0"/>
            <a:ext cx="753586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2">
            <a:extLst>
              <a:ext uri="{FF2B5EF4-FFF2-40B4-BE49-F238E27FC236}">
                <a16:creationId xmlns:a16="http://schemas.microsoft.com/office/drawing/2014/main" id="{26720415-2E62-1C3A-29C3-09C25859F59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7" y="6352457"/>
            <a:ext cx="690747" cy="321278"/>
          </a:xfrm>
          <a:prstGeom prst="rect">
            <a:avLst/>
          </a:prstGeom>
        </p:spPr>
      </p:pic>
      <p:sp>
        <p:nvSpPr>
          <p:cNvPr id="4" name="Espace réservé du contenu 4">
            <a:extLst>
              <a:ext uri="{FF2B5EF4-FFF2-40B4-BE49-F238E27FC236}">
                <a16:creationId xmlns:a16="http://schemas.microsoft.com/office/drawing/2014/main" id="{57B25D63-4424-3D8B-7861-CF6B86F55856}"/>
              </a:ext>
            </a:extLst>
          </p:cNvPr>
          <p:cNvSpPr>
            <a:spLocks noGrp="1"/>
          </p:cNvSpPr>
          <p:nvPr>
            <p:ph sz="quarter" idx="35" hasCustomPrompt="1"/>
          </p:nvPr>
        </p:nvSpPr>
        <p:spPr>
          <a:xfrm>
            <a:off x="265114" y="2247900"/>
            <a:ext cx="4210050"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Subtitle">
            <a:extLst>
              <a:ext uri="{FF2B5EF4-FFF2-40B4-BE49-F238E27FC236}">
                <a16:creationId xmlns:a16="http://schemas.microsoft.com/office/drawing/2014/main" id="{668382B5-65BD-B1BB-69D0-20BD9E47BDA3}"/>
              </a:ext>
            </a:extLst>
          </p:cNvPr>
          <p:cNvSpPr txBox="1">
            <a:spLocks noGrp="1"/>
          </p:cNvSpPr>
          <p:nvPr>
            <p:ph type="body" sz="quarter" idx="22" hasCustomPrompt="1"/>
          </p:nvPr>
        </p:nvSpPr>
        <p:spPr>
          <a:xfrm>
            <a:off x="265114" y="1850120"/>
            <a:ext cx="4210050"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443145709"/>
      </p:ext>
    </p:extLst>
  </p:cSld>
  <p:clrMapOvr>
    <a:masterClrMapping/>
  </p:clrMapOvr>
  <p:extLst>
    <p:ext uri="{DCECCB84-F9BA-43D5-87BE-67443E8EF086}">
      <p15:sldGuideLst xmlns:p15="http://schemas.microsoft.com/office/powerpoint/2012/main">
        <p15:guide id="1" pos="3046">
          <p15:clr>
            <a:srgbClr val="FBAE40"/>
          </p15:clr>
        </p15:guide>
        <p15:guide id="2" pos="2819">
          <p15:clr>
            <a:srgbClr val="FBAE40"/>
          </p15:clr>
        </p15:guide>
        <p15:guide id="3" orient="horz" pos="116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image 4/5 Po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p>
            <a:fld id="{247181E5-31FF-4659-B210-336195ADCC45}" type="slidenum">
              <a:rPr lang="fr-CH" smtClean="0"/>
              <a:t>‹#›</a:t>
            </a:fld>
            <a:endParaRPr lang="fr-CH"/>
          </a:p>
        </p:txBody>
      </p:sp>
      <p:sp>
        <p:nvSpPr>
          <p:cNvPr id="5" name="Espace réservé pour une image  11">
            <a:extLst>
              <a:ext uri="{FF2B5EF4-FFF2-40B4-BE49-F238E27FC236}">
                <a16:creationId xmlns:a16="http://schemas.microsoft.com/office/drawing/2014/main" id="{7312C287-FE98-0C0F-E0D4-CD26B3F45D04}"/>
              </a:ext>
            </a:extLst>
          </p:cNvPr>
          <p:cNvSpPr>
            <a:spLocks noGrp="1"/>
          </p:cNvSpPr>
          <p:nvPr>
            <p:ph type="pic" sz="quarter" idx="29"/>
          </p:nvPr>
        </p:nvSpPr>
        <p:spPr>
          <a:xfrm>
            <a:off x="9391426" y="0"/>
            <a:ext cx="2979962"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pic>
        <p:nvPicPr>
          <p:cNvPr id="3" name="Image 8">
            <a:extLst>
              <a:ext uri="{FF2B5EF4-FFF2-40B4-BE49-F238E27FC236}">
                <a16:creationId xmlns:a16="http://schemas.microsoft.com/office/drawing/2014/main" id="{ED3E85D9-82BC-2765-3BF6-2996DAA30AF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56" y="6352457"/>
            <a:ext cx="690749" cy="321278"/>
          </a:xfrm>
          <a:prstGeom prst="rect">
            <a:avLst/>
          </a:prstGeom>
        </p:spPr>
      </p:pic>
      <p:sp>
        <p:nvSpPr>
          <p:cNvPr id="17" name="Espace réservé du contenu 4">
            <a:extLst>
              <a:ext uri="{FF2B5EF4-FFF2-40B4-BE49-F238E27FC236}">
                <a16:creationId xmlns:a16="http://schemas.microsoft.com/office/drawing/2014/main" id="{FBD72B35-EB71-7508-D659-909C6F3D36CE}"/>
              </a:ext>
            </a:extLst>
          </p:cNvPr>
          <p:cNvSpPr>
            <a:spLocks noGrp="1"/>
          </p:cNvSpPr>
          <p:nvPr>
            <p:ph sz="quarter" idx="35" hasCustomPrompt="1"/>
          </p:nvPr>
        </p:nvSpPr>
        <p:spPr>
          <a:xfrm>
            <a:off x="265114" y="2247900"/>
            <a:ext cx="4077092"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8" name="Espace réservé du contenu 4">
            <a:extLst>
              <a:ext uri="{FF2B5EF4-FFF2-40B4-BE49-F238E27FC236}">
                <a16:creationId xmlns:a16="http://schemas.microsoft.com/office/drawing/2014/main" id="{E3A5C59E-C3FB-9CCC-E6EF-F312FF39ED4A}"/>
              </a:ext>
            </a:extLst>
          </p:cNvPr>
          <p:cNvSpPr>
            <a:spLocks noGrp="1"/>
          </p:cNvSpPr>
          <p:nvPr>
            <p:ph sz="quarter" idx="36" hasCustomPrompt="1"/>
          </p:nvPr>
        </p:nvSpPr>
        <p:spPr>
          <a:xfrm>
            <a:off x="4800600" y="2240992"/>
            <a:ext cx="4090951" cy="3902529"/>
          </a:xfrm>
          <a:prstGeom prst="rect">
            <a:avLst/>
          </a:prstGeom>
        </p:spPr>
        <p:txBody>
          <a:bodyPr>
            <a:noAutofit/>
          </a:bodyPr>
          <a:lstStyle>
            <a:lvl1pPr>
              <a:defRPr/>
            </a:lvl1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Titre 1">
            <a:extLst>
              <a:ext uri="{FF2B5EF4-FFF2-40B4-BE49-F238E27FC236}">
                <a16:creationId xmlns:a16="http://schemas.microsoft.com/office/drawing/2014/main" id="{2351545F-F47D-A484-7524-B0513DDCBFD1}"/>
              </a:ext>
            </a:extLst>
          </p:cNvPr>
          <p:cNvSpPr>
            <a:spLocks noGrp="1"/>
          </p:cNvSpPr>
          <p:nvPr>
            <p:ph type="title" hasCustomPrompt="1"/>
          </p:nvPr>
        </p:nvSpPr>
        <p:spPr>
          <a:xfrm>
            <a:off x="267902" y="326411"/>
            <a:ext cx="8636386" cy="1144063"/>
          </a:xfrm>
          <a:prstGeom prst="rect">
            <a:avLst/>
          </a:prstGeom>
        </p:spPr>
        <p:txBody>
          <a:bodyPr>
            <a:noAutofit/>
          </a:bodyPr>
          <a:lstStyle>
            <a:lvl1pPr>
              <a:defRPr sz="3200" spc="0" baseline="0"/>
            </a:lvl1pPr>
          </a:lstStyle>
          <a:p>
            <a:r>
              <a:rPr lang="fr-FR" dirty="0" err="1"/>
              <a:t>Title</a:t>
            </a:r>
            <a:r>
              <a:rPr lang="fr-FR" dirty="0"/>
              <a:t> of slide</a:t>
            </a:r>
            <a:endParaRPr lang="fr-CH" dirty="0"/>
          </a:p>
        </p:txBody>
      </p:sp>
      <p:sp>
        <p:nvSpPr>
          <p:cNvPr id="10" name="Subtitle">
            <a:extLst>
              <a:ext uri="{FF2B5EF4-FFF2-40B4-BE49-F238E27FC236}">
                <a16:creationId xmlns:a16="http://schemas.microsoft.com/office/drawing/2014/main" id="{EA7F6DED-7D40-3DE2-E30E-48195358FAA4}"/>
              </a:ext>
            </a:extLst>
          </p:cNvPr>
          <p:cNvSpPr txBox="1">
            <a:spLocks noGrp="1"/>
          </p:cNvSpPr>
          <p:nvPr>
            <p:ph type="body" sz="quarter" idx="22" hasCustomPrompt="1"/>
          </p:nvPr>
        </p:nvSpPr>
        <p:spPr>
          <a:xfrm>
            <a:off x="265114" y="1850120"/>
            <a:ext cx="4067174"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if necessary</a:t>
            </a:r>
            <a:endParaRPr dirty="0"/>
          </a:p>
        </p:txBody>
      </p:sp>
      <p:sp>
        <p:nvSpPr>
          <p:cNvPr id="12" name="Subtitle">
            <a:extLst>
              <a:ext uri="{FF2B5EF4-FFF2-40B4-BE49-F238E27FC236}">
                <a16:creationId xmlns:a16="http://schemas.microsoft.com/office/drawing/2014/main" id="{69ED2F2B-A591-40D1-45D0-4685F0627CA0}"/>
              </a:ext>
            </a:extLst>
          </p:cNvPr>
          <p:cNvSpPr txBox="1">
            <a:spLocks noGrp="1"/>
          </p:cNvSpPr>
          <p:nvPr>
            <p:ph type="body" sz="quarter" idx="37" hasCustomPrompt="1"/>
          </p:nvPr>
        </p:nvSpPr>
        <p:spPr>
          <a:xfrm>
            <a:off x="4800600" y="1844675"/>
            <a:ext cx="4067174" cy="315661"/>
          </a:xfrm>
          <a:prstGeom prst="rect">
            <a:avLst/>
          </a:prstGeom>
        </p:spPr>
        <p:txBody>
          <a:bodyPr>
            <a:noAutofit/>
          </a:bodyPr>
          <a:lstStyle>
            <a:lvl1pPr marL="0" indent="0">
              <a:lnSpc>
                <a:spcPct val="80000"/>
              </a:lnSpc>
              <a:buSzTx/>
              <a:buNone/>
              <a:defRPr sz="1800" spc="0" baseline="0">
                <a:solidFill>
                  <a:schemeClr val="accent4"/>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563870879"/>
      </p:ext>
    </p:extLst>
  </p:cSld>
  <p:clrMapOvr>
    <a:masterClrMapping/>
  </p:clrMapOvr>
  <p:extLst>
    <p:ext uri="{DCECCB84-F9BA-43D5-87BE-67443E8EF086}">
      <p15:sldGuideLst xmlns:p15="http://schemas.microsoft.com/office/powerpoint/2012/main">
        <p15:guide id="1" pos="3024">
          <p15:clr>
            <a:srgbClr val="FBAE40"/>
          </p15:clr>
        </p15:guide>
        <p15:guide id="2" pos="2729">
          <p15:clr>
            <a:srgbClr val="FBAE40"/>
          </p15:clr>
        </p15:guide>
        <p15:guide id="3" orient="horz" pos="1162">
          <p15:clr>
            <a:srgbClr val="FBAE40"/>
          </p15:clr>
        </p15:guide>
        <p15:guide id="4" pos="5609">
          <p15:clr>
            <a:srgbClr val="FBAE40"/>
          </p15:clr>
        </p15:guide>
        <p15:guide id="5" pos="592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image 4/5 Neg">
    <p:bg>
      <p:bgPr>
        <a:solidFill>
          <a:schemeClr val="accent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71BDB-6364-4BD6-924A-E75703C42D43}"/>
              </a:ext>
            </a:extLst>
          </p:cNvPr>
          <p:cNvSpPr>
            <a:spLocks noGrp="1"/>
          </p:cNvSpPr>
          <p:nvPr>
            <p:ph type="title" hasCustomPrompt="1"/>
          </p:nvPr>
        </p:nvSpPr>
        <p:spPr>
          <a:xfrm>
            <a:off x="267901" y="260351"/>
            <a:ext cx="8612537" cy="1144063"/>
          </a:xfrm>
          <a:prstGeom prst="rect">
            <a:avLst/>
          </a:prstGeom>
        </p:spPr>
        <p:txBody>
          <a:bodyPr>
            <a:noAutofit/>
          </a:bodyPr>
          <a:lstStyle>
            <a:lvl1pPr>
              <a:defRPr>
                <a:solidFill>
                  <a:schemeClr val="bg1"/>
                </a:solidFill>
              </a:defRPr>
            </a:lvl1pPr>
          </a:lstStyle>
          <a:p>
            <a:r>
              <a:rPr lang="fr-FR" dirty="0" err="1"/>
              <a:t>Title</a:t>
            </a:r>
            <a:r>
              <a:rPr lang="fr-FR" dirty="0"/>
              <a:t> of slide</a:t>
            </a:r>
            <a:endParaRPr lang="fr-CH" dirty="0"/>
          </a:p>
        </p:txBody>
      </p:sp>
      <p:sp>
        <p:nvSpPr>
          <p:cNvPr id="7" name="Espace réservé de la date 6">
            <a:extLst>
              <a:ext uri="{FF2B5EF4-FFF2-40B4-BE49-F238E27FC236}">
                <a16:creationId xmlns:a16="http://schemas.microsoft.com/office/drawing/2014/main" id="{AFEF1D3A-7217-E409-56F5-E2D00DAB73F1}"/>
              </a:ext>
            </a:extLst>
          </p:cNvPr>
          <p:cNvSpPr>
            <a:spLocks noGrp="1"/>
          </p:cNvSpPr>
          <p:nvPr>
            <p:ph type="dt" sz="half" idx="10"/>
          </p:nvPr>
        </p:nvSpPr>
        <p:spPr>
          <a:xfrm>
            <a:off x="10907172" y="6256421"/>
            <a:ext cx="1025677" cy="358731"/>
          </a:xfrm>
          <a:prstGeom prst="rect">
            <a:avLst/>
          </a:prstGeom>
        </p:spPr>
        <p:txBody>
          <a:bodyPr>
            <a:noAutofit/>
          </a:bodyPr>
          <a:lstStyle/>
          <a:p>
            <a:r>
              <a:rPr lang="de-CH"/>
              <a:t>27.03.26</a:t>
            </a:r>
            <a:endParaRPr lang="fr-CH"/>
          </a:p>
        </p:txBody>
      </p:sp>
      <p:sp>
        <p:nvSpPr>
          <p:cNvPr id="8" name="Espace réservé du pied de page 7">
            <a:extLst>
              <a:ext uri="{FF2B5EF4-FFF2-40B4-BE49-F238E27FC236}">
                <a16:creationId xmlns:a16="http://schemas.microsoft.com/office/drawing/2014/main" id="{8E990C1C-D90E-4C38-74CB-0AC0E34C00C0}"/>
              </a:ext>
            </a:extLst>
          </p:cNvPr>
          <p:cNvSpPr>
            <a:spLocks noGrp="1"/>
          </p:cNvSpPr>
          <p:nvPr>
            <p:ph type="ftr" sz="quarter" idx="11"/>
          </p:nvPr>
        </p:nvSpPr>
        <p:spPr>
          <a:xfrm>
            <a:off x="1785049" y="6164546"/>
            <a:ext cx="4598251" cy="459356"/>
          </a:xfrm>
          <a:prstGeom prst="rect">
            <a:avLst/>
          </a:prstGeom>
        </p:spPr>
        <p:txBody>
          <a:bodyPr>
            <a:noAutofit/>
          </a:bodyPr>
          <a:lstStyle>
            <a:lvl1pPr>
              <a:defRPr>
                <a:solidFill>
                  <a:schemeClr val="bg1"/>
                </a:solidFill>
              </a:defRPr>
            </a:lvl1pPr>
          </a:lstStyle>
          <a:p>
            <a:endParaRPr lang="fr-CH"/>
          </a:p>
        </p:txBody>
      </p:sp>
      <p:sp>
        <p:nvSpPr>
          <p:cNvPr id="9" name="Espace réservé du numéro de diapositive 8">
            <a:extLst>
              <a:ext uri="{FF2B5EF4-FFF2-40B4-BE49-F238E27FC236}">
                <a16:creationId xmlns:a16="http://schemas.microsoft.com/office/drawing/2014/main" id="{5C1659C0-E6FF-A0AB-8433-9654CE67D9B7}"/>
              </a:ext>
            </a:extLst>
          </p:cNvPr>
          <p:cNvSpPr>
            <a:spLocks noGrp="1"/>
          </p:cNvSpPr>
          <p:nvPr>
            <p:ph type="sldNum" sz="quarter" idx="12"/>
          </p:nvPr>
        </p:nvSpPr>
        <p:spPr>
          <a:xfrm>
            <a:off x="7625829" y="6326423"/>
            <a:ext cx="634392" cy="293103"/>
          </a:xfrm>
          <a:prstGeom prst="rect">
            <a:avLst/>
          </a:prstGeom>
        </p:spPr>
        <p:txBody>
          <a:bodyPr>
            <a:noAutofit/>
          </a:bodyPr>
          <a:lstStyle>
            <a:lvl1pPr>
              <a:defRPr>
                <a:solidFill>
                  <a:schemeClr val="bg1"/>
                </a:solidFill>
              </a:defRPr>
            </a:lvl1pPr>
          </a:lstStyle>
          <a:p>
            <a:fld id="{247181E5-31FF-4659-B210-336195ADCC45}" type="slidenum">
              <a:rPr lang="fr-CH" smtClean="0"/>
              <a:pPr/>
              <a:t>‹#›</a:t>
            </a:fld>
            <a:endParaRPr lang="fr-CH"/>
          </a:p>
        </p:txBody>
      </p:sp>
      <p:pic>
        <p:nvPicPr>
          <p:cNvPr id="3" name="Image 2">
            <a:extLst>
              <a:ext uri="{FF2B5EF4-FFF2-40B4-BE49-F238E27FC236}">
                <a16:creationId xmlns:a16="http://schemas.microsoft.com/office/drawing/2014/main" id="{201DC1F6-26D1-33C3-F257-5D0752BD733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7" y="6352457"/>
            <a:ext cx="690747" cy="321278"/>
          </a:xfrm>
          <a:prstGeom prst="rect">
            <a:avLst/>
          </a:prstGeom>
        </p:spPr>
      </p:pic>
      <p:sp>
        <p:nvSpPr>
          <p:cNvPr id="25" name="Espace réservé pour une image  11">
            <a:extLst>
              <a:ext uri="{FF2B5EF4-FFF2-40B4-BE49-F238E27FC236}">
                <a16:creationId xmlns:a16="http://schemas.microsoft.com/office/drawing/2014/main" id="{7350FC0F-7112-49D3-617C-3BABC1FDE468}"/>
              </a:ext>
            </a:extLst>
          </p:cNvPr>
          <p:cNvSpPr>
            <a:spLocks noGrp="1"/>
          </p:cNvSpPr>
          <p:nvPr>
            <p:ph type="pic" sz="quarter" idx="29"/>
          </p:nvPr>
        </p:nvSpPr>
        <p:spPr>
          <a:xfrm>
            <a:off x="9391426" y="0"/>
            <a:ext cx="2979962"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a:noAutofit/>
          </a:bodyPr>
          <a:lstStyle>
            <a:lvl1pPr marL="0" indent="0">
              <a:buNone/>
              <a:defRPr/>
            </a:lvl1pPr>
          </a:lstStyle>
          <a:p>
            <a:endParaRPr lang="fr-CH" dirty="0"/>
          </a:p>
        </p:txBody>
      </p:sp>
      <p:sp>
        <p:nvSpPr>
          <p:cNvPr id="4" name="Espace réservé du contenu 4">
            <a:extLst>
              <a:ext uri="{FF2B5EF4-FFF2-40B4-BE49-F238E27FC236}">
                <a16:creationId xmlns:a16="http://schemas.microsoft.com/office/drawing/2014/main" id="{BD01BE96-A8D9-FF76-D87C-50167E5710A9}"/>
              </a:ext>
            </a:extLst>
          </p:cNvPr>
          <p:cNvSpPr>
            <a:spLocks noGrp="1"/>
          </p:cNvSpPr>
          <p:nvPr>
            <p:ph sz="quarter" idx="35" hasCustomPrompt="1"/>
          </p:nvPr>
        </p:nvSpPr>
        <p:spPr>
          <a:xfrm>
            <a:off x="265114" y="2247900"/>
            <a:ext cx="4077092"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contenu 4">
            <a:extLst>
              <a:ext uri="{FF2B5EF4-FFF2-40B4-BE49-F238E27FC236}">
                <a16:creationId xmlns:a16="http://schemas.microsoft.com/office/drawing/2014/main" id="{D08614B4-DAD8-DB71-B8A4-CCA1BEAB5999}"/>
              </a:ext>
            </a:extLst>
          </p:cNvPr>
          <p:cNvSpPr>
            <a:spLocks noGrp="1"/>
          </p:cNvSpPr>
          <p:nvPr>
            <p:ph sz="quarter" idx="36" hasCustomPrompt="1"/>
          </p:nvPr>
        </p:nvSpPr>
        <p:spPr>
          <a:xfrm>
            <a:off x="4800600" y="2240992"/>
            <a:ext cx="4090951" cy="39025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Here text or infographics. For regular text, remove the list option or simply delete the bullet.</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0" name="Subtitle">
            <a:extLst>
              <a:ext uri="{FF2B5EF4-FFF2-40B4-BE49-F238E27FC236}">
                <a16:creationId xmlns:a16="http://schemas.microsoft.com/office/drawing/2014/main" id="{21CC2BE5-9457-6FC5-0F73-D27D72A2016E}"/>
              </a:ext>
            </a:extLst>
          </p:cNvPr>
          <p:cNvSpPr txBox="1">
            <a:spLocks noGrp="1"/>
          </p:cNvSpPr>
          <p:nvPr>
            <p:ph type="body" sz="quarter" idx="22" hasCustomPrompt="1"/>
          </p:nvPr>
        </p:nvSpPr>
        <p:spPr>
          <a:xfrm>
            <a:off x="265114" y="1850120"/>
            <a:ext cx="4067174"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
        <p:nvSpPr>
          <p:cNvPr id="12" name="Subtitle">
            <a:extLst>
              <a:ext uri="{FF2B5EF4-FFF2-40B4-BE49-F238E27FC236}">
                <a16:creationId xmlns:a16="http://schemas.microsoft.com/office/drawing/2014/main" id="{9A96F71D-E9CF-94D4-59FE-5022B64564EE}"/>
              </a:ext>
            </a:extLst>
          </p:cNvPr>
          <p:cNvSpPr txBox="1">
            <a:spLocks noGrp="1"/>
          </p:cNvSpPr>
          <p:nvPr>
            <p:ph type="body" sz="quarter" idx="37" hasCustomPrompt="1"/>
          </p:nvPr>
        </p:nvSpPr>
        <p:spPr>
          <a:xfrm>
            <a:off x="4800600" y="1844675"/>
            <a:ext cx="4067174" cy="315661"/>
          </a:xfrm>
          <a:prstGeom prst="rect">
            <a:avLst/>
          </a:prstGeom>
        </p:spPr>
        <p:txBody>
          <a:bodyPr>
            <a:noAutofit/>
          </a:bodyPr>
          <a:lstStyle>
            <a:lvl1pPr marL="0" indent="0">
              <a:lnSpc>
                <a:spcPct val="80000"/>
              </a:lnSpc>
              <a:buSzTx/>
              <a:buNone/>
              <a:defRPr sz="1800" spc="0" baseline="0">
                <a:solidFill>
                  <a:schemeClr val="bg1"/>
                </a:solidFill>
              </a:defRPr>
            </a:lvl1pPr>
          </a:lstStyle>
          <a:p>
            <a:r>
              <a:rPr dirty="0"/>
              <a:t>Subtitle</a:t>
            </a:r>
            <a:r>
              <a:rPr lang="fr-CH" dirty="0"/>
              <a:t>. R</a:t>
            </a:r>
            <a:r>
              <a:rPr lang="en-US" dirty="0" err="1"/>
              <a:t>emove</a:t>
            </a:r>
            <a:r>
              <a:rPr lang="en-US" dirty="0"/>
              <a:t> if necessary</a:t>
            </a:r>
            <a:endParaRPr dirty="0"/>
          </a:p>
        </p:txBody>
      </p:sp>
    </p:spTree>
    <p:extLst>
      <p:ext uri="{BB962C8B-B14F-4D97-AF65-F5344CB8AC3E}">
        <p14:creationId xmlns:p14="http://schemas.microsoft.com/office/powerpoint/2010/main" val="521524782"/>
      </p:ext>
    </p:extLst>
  </p:cSld>
  <p:clrMapOvr>
    <a:masterClrMapping/>
  </p:clrMapOvr>
  <p:extLst>
    <p:ext uri="{DCECCB84-F9BA-43D5-87BE-67443E8EF086}">
      <p15:sldGuideLst xmlns:p15="http://schemas.microsoft.com/office/powerpoint/2012/main">
        <p15:guide id="1" pos="3024">
          <p15:clr>
            <a:srgbClr val="FBAE40"/>
          </p15:clr>
        </p15:guide>
        <p15:guide id="2" pos="2729">
          <p15:clr>
            <a:srgbClr val="FBAE40"/>
          </p15:clr>
        </p15:guide>
        <p15:guide id="3" orient="horz" pos="1162">
          <p15:clr>
            <a:srgbClr val="FBAE40"/>
          </p15:clr>
        </p15:guide>
        <p15:guide id="4" pos="5609">
          <p15:clr>
            <a:srgbClr val="FBAE40"/>
          </p15:clr>
        </p15:guide>
        <p15:guide id="5" pos="592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D4ADB7-46D3-BF65-2961-7DDC1CE32161}"/>
              </a:ext>
            </a:extLst>
          </p:cNvPr>
          <p:cNvSpPr>
            <a:spLocks noGrp="1"/>
          </p:cNvSpPr>
          <p:nvPr>
            <p:ph type="dt" sz="half" idx="10"/>
          </p:nvPr>
        </p:nvSpPr>
        <p:spPr>
          <a:xfrm>
            <a:off x="10907172" y="6256421"/>
            <a:ext cx="1025677" cy="358731"/>
          </a:xfrm>
          <a:prstGeom prst="rect">
            <a:avLst/>
          </a:prstGeom>
        </p:spPr>
        <p:txBody>
          <a:bodyPr/>
          <a:lstStyle/>
          <a:p>
            <a:r>
              <a:rPr lang="de-CH"/>
              <a:t>27.03.26</a:t>
            </a:r>
            <a:endParaRPr lang="fr-CH"/>
          </a:p>
        </p:txBody>
      </p:sp>
      <p:sp>
        <p:nvSpPr>
          <p:cNvPr id="3" name="Espace réservé du pied de page 2">
            <a:extLst>
              <a:ext uri="{FF2B5EF4-FFF2-40B4-BE49-F238E27FC236}">
                <a16:creationId xmlns:a16="http://schemas.microsoft.com/office/drawing/2014/main" id="{58E53127-EF86-42FE-7B26-3709AE26AD85}"/>
              </a:ext>
            </a:extLst>
          </p:cNvPr>
          <p:cNvSpPr>
            <a:spLocks noGrp="1"/>
          </p:cNvSpPr>
          <p:nvPr>
            <p:ph type="ftr" sz="quarter" idx="11"/>
          </p:nvPr>
        </p:nvSpPr>
        <p:spPr>
          <a:xfrm>
            <a:off x="1785049" y="6164546"/>
            <a:ext cx="4598251" cy="459356"/>
          </a:xfrm>
          <a:prstGeom prst="rect">
            <a:avLst/>
          </a:prstGeom>
        </p:spPr>
        <p:txBody>
          <a:bodyPr/>
          <a:lstStyle/>
          <a:p>
            <a:endParaRPr lang="fr-CH"/>
          </a:p>
        </p:txBody>
      </p:sp>
      <p:sp>
        <p:nvSpPr>
          <p:cNvPr id="4" name="Espace réservé du numéro de diapositive 3">
            <a:extLst>
              <a:ext uri="{FF2B5EF4-FFF2-40B4-BE49-F238E27FC236}">
                <a16:creationId xmlns:a16="http://schemas.microsoft.com/office/drawing/2014/main" id="{9743B954-BAB0-2613-AE67-F4130A3AB3C5}"/>
              </a:ext>
            </a:extLst>
          </p:cNvPr>
          <p:cNvSpPr>
            <a:spLocks noGrp="1"/>
          </p:cNvSpPr>
          <p:nvPr>
            <p:ph type="sldNum" sz="quarter" idx="12"/>
          </p:nvPr>
        </p:nvSpPr>
        <p:spPr>
          <a:xfrm>
            <a:off x="7625829" y="6326423"/>
            <a:ext cx="634392" cy="293103"/>
          </a:xfrm>
          <a:prstGeom prst="rect">
            <a:avLst/>
          </a:prstGeom>
        </p:spPr>
        <p:txBody>
          <a:bodyPr/>
          <a:lstStyle/>
          <a:p>
            <a:fld id="{247181E5-31FF-4659-B210-336195ADCC45}" type="slidenum">
              <a:rPr lang="fr-CH" smtClean="0"/>
              <a:t>‹#›</a:t>
            </a:fld>
            <a:endParaRPr lang="fr-CH"/>
          </a:p>
        </p:txBody>
      </p:sp>
      <p:pic>
        <p:nvPicPr>
          <p:cNvPr id="6" name="Image 8">
            <a:extLst>
              <a:ext uri="{FF2B5EF4-FFF2-40B4-BE49-F238E27FC236}">
                <a16:creationId xmlns:a16="http://schemas.microsoft.com/office/drawing/2014/main" id="{E9C35F45-79D6-A609-53E8-75C3828987E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80424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2 Ho Neg+ Uni">
    <p:bg>
      <p:bgPr>
        <a:solidFill>
          <a:schemeClr val="bg2"/>
        </a:solidFill>
        <a:effectLst/>
      </p:bgPr>
    </p:bg>
    <p:spTree>
      <p:nvGrpSpPr>
        <p:cNvPr id="1" name=""/>
        <p:cNvGrpSpPr/>
        <p:nvPr/>
      </p:nvGrpSpPr>
      <p:grpSpPr>
        <a:xfrm>
          <a:off x="0" y="0"/>
          <a:ext cx="0" cy="0"/>
          <a:chOff x="0" y="0"/>
          <a:chExt cx="0" cy="0"/>
        </a:xfrm>
      </p:grpSpPr>
      <p:sp>
        <p:nvSpPr>
          <p:cNvPr id="6" name="Espace réservé pour une image  11">
            <a:extLst>
              <a:ext uri="{FF2B5EF4-FFF2-40B4-BE49-F238E27FC236}">
                <a16:creationId xmlns:a16="http://schemas.microsoft.com/office/drawing/2014/main" id="{BEEAEB4B-F05A-3B69-3902-07E19EBFE903}"/>
              </a:ext>
            </a:extLst>
          </p:cNvPr>
          <p:cNvSpPr>
            <a:spLocks noGrp="1"/>
          </p:cNvSpPr>
          <p:nvPr>
            <p:ph type="pic" sz="quarter" idx="11" hasCustomPrompt="1"/>
          </p:nvPr>
        </p:nvSpPr>
        <p:spPr>
          <a:xfrm>
            <a:off x="0" y="3716767"/>
            <a:ext cx="12192000" cy="31412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fr-CH" dirty="0"/>
              <a:t> </a:t>
            </a:r>
          </a:p>
        </p:txBody>
      </p:sp>
      <p:pic>
        <p:nvPicPr>
          <p:cNvPr id="7" name="UNIL-LOGOTYPE-BLUE-RGB-250513_DO-NOT-SHARE.jpeg">
            <a:extLst>
              <a:ext uri="{FF2B5EF4-FFF2-40B4-BE49-F238E27FC236}">
                <a16:creationId xmlns:a16="http://schemas.microsoft.com/office/drawing/2014/main" id="{BB3678B5-EEEE-4295-D37F-46A5E7C4340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5672" y="2865495"/>
            <a:ext cx="1713740" cy="797088"/>
          </a:xfrm>
          <a:prstGeom prst="rect">
            <a:avLst/>
          </a:prstGeom>
          <a:ln w="12700">
            <a:miter lim="400000"/>
          </a:ln>
        </p:spPr>
      </p:pic>
      <p:sp>
        <p:nvSpPr>
          <p:cNvPr id="2" name="Titre 1">
            <a:extLst>
              <a:ext uri="{FF2B5EF4-FFF2-40B4-BE49-F238E27FC236}">
                <a16:creationId xmlns:a16="http://schemas.microsoft.com/office/drawing/2014/main" id="{0D908CC5-8BFB-0CA5-4975-C8B1DE049240}"/>
              </a:ext>
            </a:extLst>
          </p:cNvPr>
          <p:cNvSpPr>
            <a:spLocks noGrp="1"/>
          </p:cNvSpPr>
          <p:nvPr>
            <p:ph type="ctrTitle" hasCustomPrompt="1"/>
          </p:nvPr>
        </p:nvSpPr>
        <p:spPr>
          <a:xfrm>
            <a:off x="265113" y="835844"/>
            <a:ext cx="11664950" cy="1971152"/>
          </a:xfrm>
          <a:prstGeom prst="rect">
            <a:avLst/>
          </a:prstGeom>
        </p:spPr>
        <p:txBody>
          <a:bodyPr anchor="t" anchorCtr="0">
            <a:noAutofit/>
          </a:bodyPr>
          <a:lstStyle>
            <a:lvl1pPr algn="l">
              <a:lnSpc>
                <a:spcPct val="80000"/>
              </a:lnSpc>
              <a:defRPr sz="6500" spc="100" baseline="0">
                <a:solidFill>
                  <a:schemeClr val="bg1"/>
                </a:solidFill>
              </a:defRPr>
            </a:lvl1pPr>
          </a:lstStyle>
          <a:p>
            <a:r>
              <a:rPr lang="fr-FR" dirty="0" err="1"/>
              <a:t>Title</a:t>
            </a:r>
            <a:r>
              <a:rPr lang="fr-FR" dirty="0"/>
              <a:t> of document</a:t>
            </a:r>
            <a:endParaRPr lang="fr-CH" dirty="0"/>
          </a:p>
        </p:txBody>
      </p:sp>
      <p:sp>
        <p:nvSpPr>
          <p:cNvPr id="8" name="Université de Lausanne">
            <a:extLst>
              <a:ext uri="{FF2B5EF4-FFF2-40B4-BE49-F238E27FC236}">
                <a16:creationId xmlns:a16="http://schemas.microsoft.com/office/drawing/2014/main" id="{97F547C6-2551-BCEE-F9EF-E8255D89E651}"/>
              </a:ext>
            </a:extLst>
          </p:cNvPr>
          <p:cNvSpPr txBox="1"/>
          <p:nvPr userDrawn="1"/>
        </p:nvSpPr>
        <p:spPr>
          <a:xfrm>
            <a:off x="247752" y="202586"/>
            <a:ext cx="2510303"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defTabSz="825500">
              <a:defRPr sz="4000" spc="119">
                <a:latin typeface="+mn-lt"/>
                <a:ea typeface="+mn-ea"/>
                <a:cs typeface="+mn-cs"/>
                <a:sym typeface="Helvetica Neue"/>
              </a:defRPr>
            </a:lvl1pPr>
          </a:lstStyle>
          <a:p>
            <a:pPr algn="l"/>
            <a:r>
              <a:rPr sz="1600" b="1" spc="0" baseline="0" dirty="0">
                <a:solidFill>
                  <a:schemeClr val="bg1"/>
                </a:solidFill>
              </a:rPr>
              <a:t>Université de Lausanne</a:t>
            </a:r>
          </a:p>
        </p:txBody>
      </p:sp>
      <p:sp>
        <p:nvSpPr>
          <p:cNvPr id="3" name="Date Placeholder 2">
            <a:extLst>
              <a:ext uri="{FF2B5EF4-FFF2-40B4-BE49-F238E27FC236}">
                <a16:creationId xmlns:a16="http://schemas.microsoft.com/office/drawing/2014/main" id="{1C91DFEA-F118-5335-EE59-B296777B00AE}"/>
              </a:ext>
            </a:extLst>
          </p:cNvPr>
          <p:cNvSpPr>
            <a:spLocks noGrp="1"/>
          </p:cNvSpPr>
          <p:nvPr>
            <p:ph type="dt" sz="half" idx="12"/>
          </p:nvPr>
        </p:nvSpPr>
        <p:spPr/>
        <p:txBody>
          <a:bodyPr/>
          <a:lstStyle/>
          <a:p>
            <a:r>
              <a:rPr lang="de-CH"/>
              <a:t>27.03.26</a:t>
            </a:r>
            <a:endParaRPr lang="fr-CH" dirty="0"/>
          </a:p>
        </p:txBody>
      </p:sp>
      <p:sp>
        <p:nvSpPr>
          <p:cNvPr id="4" name="Footer Placeholder 3">
            <a:extLst>
              <a:ext uri="{FF2B5EF4-FFF2-40B4-BE49-F238E27FC236}">
                <a16:creationId xmlns:a16="http://schemas.microsoft.com/office/drawing/2014/main" id="{3DE868EA-6B87-55A6-5A49-C873ECC62DD2}"/>
              </a:ext>
            </a:extLst>
          </p:cNvPr>
          <p:cNvSpPr>
            <a:spLocks noGrp="1"/>
          </p:cNvSpPr>
          <p:nvPr>
            <p:ph type="ftr" sz="quarter" idx="13"/>
          </p:nvPr>
        </p:nvSpPr>
        <p:spPr/>
        <p:txBody>
          <a:bodyPr/>
          <a:lstStyle/>
          <a:p>
            <a:endParaRPr lang="fr-CH" dirty="0"/>
          </a:p>
        </p:txBody>
      </p:sp>
      <p:sp>
        <p:nvSpPr>
          <p:cNvPr id="5" name="Slide Number Placeholder 4">
            <a:extLst>
              <a:ext uri="{FF2B5EF4-FFF2-40B4-BE49-F238E27FC236}">
                <a16:creationId xmlns:a16="http://schemas.microsoft.com/office/drawing/2014/main" id="{06D9BA66-ADD9-4DB0-A364-C800B2AA8F8F}"/>
              </a:ext>
            </a:extLst>
          </p:cNvPr>
          <p:cNvSpPr>
            <a:spLocks noGrp="1"/>
          </p:cNvSpPr>
          <p:nvPr>
            <p:ph type="sldNum" sz="quarter" idx="14"/>
          </p:nvPr>
        </p:nvSpPr>
        <p:spPr/>
        <p:txBody>
          <a:bodyPr/>
          <a:lstStyle/>
          <a:p>
            <a:fld id="{247181E5-31FF-4659-B210-336195ADCC45}" type="slidenum">
              <a:rPr lang="fr-CH" smtClean="0"/>
              <a:pPr/>
              <a:t>‹#›</a:t>
            </a:fld>
            <a:endParaRPr lang="fr-CH" dirty="0"/>
          </a:p>
        </p:txBody>
      </p:sp>
    </p:spTree>
    <p:extLst>
      <p:ext uri="{BB962C8B-B14F-4D97-AF65-F5344CB8AC3E}">
        <p14:creationId xmlns:p14="http://schemas.microsoft.com/office/powerpoint/2010/main" val="4018200079"/>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nd TITLE Po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6063424-4E44-A1B9-84A8-BC77DEF26F6F}"/>
              </a:ext>
            </a:extLst>
          </p:cNvPr>
          <p:cNvSpPr>
            <a:spLocks noGrp="1"/>
          </p:cNvSpPr>
          <p:nvPr>
            <p:ph type="dt" sz="half" idx="10"/>
          </p:nvPr>
        </p:nvSpPr>
        <p:spPr>
          <a:xfrm>
            <a:off x="10907172" y="6256421"/>
            <a:ext cx="1025677" cy="358731"/>
          </a:xfrm>
          <a:prstGeom prst="rect">
            <a:avLst/>
          </a:prstGeom>
        </p:spPr>
        <p:txBody>
          <a:bodyPr/>
          <a:lstStyle>
            <a:lvl1pPr>
              <a:defRPr sz="1000"/>
            </a:lvl1pPr>
          </a:lstStyle>
          <a:p>
            <a:r>
              <a:rPr lang="de-CH"/>
              <a:t>27.03.26</a:t>
            </a:r>
            <a:endParaRPr lang="fr-CH"/>
          </a:p>
        </p:txBody>
      </p:sp>
      <p:sp>
        <p:nvSpPr>
          <p:cNvPr id="5" name="Espace réservé du pied de page 4">
            <a:extLst>
              <a:ext uri="{FF2B5EF4-FFF2-40B4-BE49-F238E27FC236}">
                <a16:creationId xmlns:a16="http://schemas.microsoft.com/office/drawing/2014/main" id="{5DD1611A-FE9A-6859-A4C4-A45CB350746B}"/>
              </a:ext>
            </a:extLst>
          </p:cNvPr>
          <p:cNvSpPr>
            <a:spLocks noGrp="1"/>
          </p:cNvSpPr>
          <p:nvPr>
            <p:ph type="ftr" sz="quarter" idx="11"/>
          </p:nvPr>
        </p:nvSpPr>
        <p:spPr>
          <a:xfrm>
            <a:off x="1785049" y="6164546"/>
            <a:ext cx="4598251" cy="459356"/>
          </a:xfrm>
          <a:prstGeom prst="rect">
            <a:avLst/>
          </a:prstGeom>
        </p:spPr>
        <p:txBody>
          <a:bodyPr/>
          <a:lstStyle>
            <a:lvl1pPr>
              <a:defRPr sz="1000"/>
            </a:lvl1pPr>
          </a:lstStyle>
          <a:p>
            <a:endParaRPr lang="fr-CH"/>
          </a:p>
        </p:txBody>
      </p:sp>
      <p:sp>
        <p:nvSpPr>
          <p:cNvPr id="6" name="Espace réservé du numéro de diapositive 5">
            <a:extLst>
              <a:ext uri="{FF2B5EF4-FFF2-40B4-BE49-F238E27FC236}">
                <a16:creationId xmlns:a16="http://schemas.microsoft.com/office/drawing/2014/main" id="{F15C3B72-7CE9-7C5F-EE1D-A6AAEC6BF3F7}"/>
              </a:ext>
            </a:extLst>
          </p:cNvPr>
          <p:cNvSpPr>
            <a:spLocks noGrp="1"/>
          </p:cNvSpPr>
          <p:nvPr>
            <p:ph type="sldNum" sz="quarter" idx="12"/>
          </p:nvPr>
        </p:nvSpPr>
        <p:spPr>
          <a:xfrm>
            <a:off x="7625829" y="6326423"/>
            <a:ext cx="634392" cy="293103"/>
          </a:xfrm>
          <a:prstGeom prst="rect">
            <a:avLst/>
          </a:prstGeom>
        </p:spPr>
        <p:txBody>
          <a:bodyPr/>
          <a:lstStyle>
            <a:lvl1pPr>
              <a:defRPr sz="1000"/>
            </a:lvl1pPr>
          </a:lstStyle>
          <a:p>
            <a:fld id="{247181E5-31FF-4659-B210-336195ADCC45}" type="slidenum">
              <a:rPr lang="fr-CH" smtClean="0"/>
              <a:pPr/>
              <a:t>‹#›</a:t>
            </a:fld>
            <a:endParaRPr lang="fr-CH"/>
          </a:p>
        </p:txBody>
      </p:sp>
      <p:sp>
        <p:nvSpPr>
          <p:cNvPr id="7" name="Title of slide">
            <a:extLst>
              <a:ext uri="{FF2B5EF4-FFF2-40B4-BE49-F238E27FC236}">
                <a16:creationId xmlns:a16="http://schemas.microsoft.com/office/drawing/2014/main" id="{F50CA6B7-F0F9-87C9-1B8F-DCE47F7FCE7C}"/>
              </a:ext>
            </a:extLst>
          </p:cNvPr>
          <p:cNvSpPr txBox="1">
            <a:spLocks noGrp="1"/>
          </p:cNvSpPr>
          <p:nvPr>
            <p:ph type="body" sz="half" idx="21" hasCustomPrompt="1"/>
          </p:nvPr>
        </p:nvSpPr>
        <p:spPr>
          <a:xfrm>
            <a:off x="265750" y="268766"/>
            <a:ext cx="11685900" cy="2669552"/>
          </a:xfrm>
          <a:prstGeom prst="rect">
            <a:avLst/>
          </a:prstGeom>
        </p:spPr>
        <p:txBody>
          <a:bodyPr anchor="ctr">
            <a:noAutofit/>
          </a:bodyPr>
          <a:lstStyle>
            <a:lvl1pPr marL="0" indent="0" algn="ctr">
              <a:lnSpc>
                <a:spcPct val="80000"/>
              </a:lnSpc>
              <a:buSzTx/>
              <a:buNone/>
              <a:defRPr sz="4800" spc="0" baseline="0">
                <a:solidFill>
                  <a:srgbClr val="0066FF"/>
                </a:solidFill>
              </a:defRPr>
            </a:lvl1pPr>
          </a:lstStyle>
          <a:p>
            <a:r>
              <a:rPr dirty="0"/>
              <a:t>Title of slide</a:t>
            </a:r>
          </a:p>
        </p:txBody>
      </p:sp>
      <p:sp>
        <p:nvSpPr>
          <p:cNvPr id="8" name="Lorem ipsum dolor sit amet, consectetur adipiscing elit.">
            <a:extLst>
              <a:ext uri="{FF2B5EF4-FFF2-40B4-BE49-F238E27FC236}">
                <a16:creationId xmlns:a16="http://schemas.microsoft.com/office/drawing/2014/main" id="{2C65465B-D788-54BF-6489-55FAB104B190}"/>
              </a:ext>
            </a:extLst>
          </p:cNvPr>
          <p:cNvSpPr txBox="1">
            <a:spLocks noGrp="1"/>
          </p:cNvSpPr>
          <p:nvPr>
            <p:ph type="body" sz="half" idx="22" hasCustomPrompt="1"/>
          </p:nvPr>
        </p:nvSpPr>
        <p:spPr>
          <a:xfrm>
            <a:off x="265750" y="3426097"/>
            <a:ext cx="11685900" cy="2669552"/>
          </a:xfrm>
          <a:prstGeom prst="rect">
            <a:avLst/>
          </a:prstGeom>
        </p:spPr>
        <p:txBody>
          <a:bodyPr anchor="ctr">
            <a:noAutofit/>
          </a:bodyPr>
          <a:lstStyle>
            <a:lvl1pPr marL="0" indent="0" algn="ctr">
              <a:lnSpc>
                <a:spcPct val="80000"/>
              </a:lnSpc>
              <a:buSzTx/>
              <a:buNone/>
              <a:defRPr sz="2400" spc="0" baseline="0">
                <a:solidFill>
                  <a:srgbClr val="0066FF"/>
                </a:solidFil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p>
        </p:txBody>
      </p:sp>
      <p:pic>
        <p:nvPicPr>
          <p:cNvPr id="9" name="Image 8">
            <a:extLst>
              <a:ext uri="{FF2B5EF4-FFF2-40B4-BE49-F238E27FC236}">
                <a16:creationId xmlns:a16="http://schemas.microsoft.com/office/drawing/2014/main" id="{EFA7D8F2-2461-7F48-F151-91A649D9F26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66556" y="6352457"/>
            <a:ext cx="690749" cy="321278"/>
          </a:xfrm>
          <a:prstGeom prst="rect">
            <a:avLst/>
          </a:prstGeom>
        </p:spPr>
      </p:pic>
    </p:spTree>
    <p:extLst>
      <p:ext uri="{BB962C8B-B14F-4D97-AF65-F5344CB8AC3E}">
        <p14:creationId xmlns:p14="http://schemas.microsoft.com/office/powerpoint/2010/main" val="203561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A41D4EE8-1CCD-878F-C355-F9B43BB86687}"/>
              </a:ext>
            </a:extLst>
          </p:cNvPr>
          <p:cNvSpPr>
            <a:spLocks noGrp="1"/>
          </p:cNvSpPr>
          <p:nvPr>
            <p:ph type="dt" sz="half" idx="2"/>
          </p:nvPr>
        </p:nvSpPr>
        <p:spPr>
          <a:xfrm>
            <a:off x="10907172" y="6256421"/>
            <a:ext cx="1025677" cy="358731"/>
          </a:xfrm>
          <a:prstGeom prst="rect">
            <a:avLst/>
          </a:prstGeom>
        </p:spPr>
        <p:txBody>
          <a:bodyPr vert="horz" lIns="0" tIns="0" rIns="0" bIns="0" rtlCol="0" anchor="b" anchorCtr="0"/>
          <a:lstStyle>
            <a:lvl1pPr algn="r">
              <a:defRPr sz="800" baseline="0">
                <a:solidFill>
                  <a:schemeClr val="tx1"/>
                </a:solidFill>
              </a:defRPr>
            </a:lvl1pPr>
          </a:lstStyle>
          <a:p>
            <a:r>
              <a:rPr lang="de-CH"/>
              <a:t>27.03.26</a:t>
            </a:r>
            <a:endParaRPr lang="fr-CH" dirty="0"/>
          </a:p>
        </p:txBody>
      </p:sp>
      <p:sp>
        <p:nvSpPr>
          <p:cNvPr id="3" name="Espace réservé du pied de page 4">
            <a:extLst>
              <a:ext uri="{FF2B5EF4-FFF2-40B4-BE49-F238E27FC236}">
                <a16:creationId xmlns:a16="http://schemas.microsoft.com/office/drawing/2014/main" id="{BB61CF59-9516-0F3D-9818-FB7ABCEB625D}"/>
              </a:ext>
            </a:extLst>
          </p:cNvPr>
          <p:cNvSpPr>
            <a:spLocks noGrp="1"/>
          </p:cNvSpPr>
          <p:nvPr>
            <p:ph type="ftr" sz="quarter" idx="3"/>
          </p:nvPr>
        </p:nvSpPr>
        <p:spPr>
          <a:xfrm>
            <a:off x="1785049" y="6164546"/>
            <a:ext cx="4598251" cy="459356"/>
          </a:xfrm>
          <a:prstGeom prst="rect">
            <a:avLst/>
          </a:prstGeom>
        </p:spPr>
        <p:txBody>
          <a:bodyPr vert="horz" lIns="0" tIns="0" rIns="0" bIns="0" rtlCol="0" anchor="b" anchorCtr="0"/>
          <a:lstStyle>
            <a:lvl1pPr algn="l">
              <a:defRPr sz="800" baseline="0">
                <a:solidFill>
                  <a:schemeClr val="tx1"/>
                </a:solidFill>
              </a:defRPr>
            </a:lvl1pPr>
          </a:lstStyle>
          <a:p>
            <a:endParaRPr lang="fr-CH" dirty="0"/>
          </a:p>
        </p:txBody>
      </p:sp>
      <p:sp>
        <p:nvSpPr>
          <p:cNvPr id="9" name="Espace réservé du numéro de diapositive 5">
            <a:extLst>
              <a:ext uri="{FF2B5EF4-FFF2-40B4-BE49-F238E27FC236}">
                <a16:creationId xmlns:a16="http://schemas.microsoft.com/office/drawing/2014/main" id="{A169F498-44B9-C2B1-44B2-4241DDDBD4F1}"/>
              </a:ext>
            </a:extLst>
          </p:cNvPr>
          <p:cNvSpPr>
            <a:spLocks noGrp="1"/>
          </p:cNvSpPr>
          <p:nvPr>
            <p:ph type="sldNum" sz="quarter" idx="4"/>
          </p:nvPr>
        </p:nvSpPr>
        <p:spPr>
          <a:xfrm>
            <a:off x="7625829" y="6326423"/>
            <a:ext cx="634392" cy="293103"/>
          </a:xfrm>
          <a:prstGeom prst="rect">
            <a:avLst/>
          </a:prstGeom>
        </p:spPr>
        <p:txBody>
          <a:bodyPr vert="horz" lIns="0" tIns="0" rIns="0" bIns="0" rtlCol="0" anchor="b" anchorCtr="0"/>
          <a:lstStyle>
            <a:lvl1pPr algn="ctr">
              <a:defRPr sz="800" baseline="0">
                <a:solidFill>
                  <a:schemeClr val="tx1"/>
                </a:solidFill>
              </a:defRPr>
            </a:lvl1pPr>
          </a:lstStyle>
          <a:p>
            <a:fld id="{247181E5-31FF-4659-B210-336195ADCC45}" type="slidenum">
              <a:rPr lang="fr-CH" smtClean="0"/>
              <a:pPr/>
              <a:t>‹#›</a:t>
            </a:fld>
            <a:endParaRPr lang="fr-CH" dirty="0"/>
          </a:p>
        </p:txBody>
      </p:sp>
      <p:sp>
        <p:nvSpPr>
          <p:cNvPr id="10" name="Espace réservé du titre 6">
            <a:extLst>
              <a:ext uri="{FF2B5EF4-FFF2-40B4-BE49-F238E27FC236}">
                <a16:creationId xmlns:a16="http://schemas.microsoft.com/office/drawing/2014/main" id="{723B1AC7-1EC3-9102-75BC-6173D71045FA}"/>
              </a:ext>
            </a:extLst>
          </p:cNvPr>
          <p:cNvSpPr>
            <a:spLocks noGrp="1"/>
          </p:cNvSpPr>
          <p:nvPr>
            <p:ph type="title"/>
          </p:nvPr>
        </p:nvSpPr>
        <p:spPr>
          <a:xfrm>
            <a:off x="270029" y="309436"/>
            <a:ext cx="11660034" cy="1345502"/>
          </a:xfrm>
          <a:prstGeom prst="rect">
            <a:avLst/>
          </a:prstGeom>
        </p:spPr>
        <p:txBody>
          <a:bodyPr vert="horz" lIns="0" tIns="0" rIns="0" bIns="0" rtlCol="0" anchor="t" anchorCtr="0">
            <a:noAutofit/>
          </a:bodyPr>
          <a:lstStyle/>
          <a:p>
            <a:r>
              <a:rPr lang="fr-FR" dirty="0"/>
              <a:t>Modifiez le style du titre</a:t>
            </a:r>
            <a:endParaRPr lang="fr-CH" dirty="0"/>
          </a:p>
        </p:txBody>
      </p:sp>
      <p:sp>
        <p:nvSpPr>
          <p:cNvPr id="11" name="Espace réservé du texte 7">
            <a:extLst>
              <a:ext uri="{FF2B5EF4-FFF2-40B4-BE49-F238E27FC236}">
                <a16:creationId xmlns:a16="http://schemas.microsoft.com/office/drawing/2014/main" id="{AAF4ED45-AFB2-6D63-E23F-8C46B0BF3B1F}"/>
              </a:ext>
            </a:extLst>
          </p:cNvPr>
          <p:cNvSpPr>
            <a:spLocks noGrp="1"/>
          </p:cNvSpPr>
          <p:nvPr>
            <p:ph type="body" idx="1"/>
          </p:nvPr>
        </p:nvSpPr>
        <p:spPr>
          <a:xfrm>
            <a:off x="265113" y="1818368"/>
            <a:ext cx="11664949" cy="4175566"/>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43694547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sldNum="0" hdr="0" ftr="0"/>
  <p:txStyles>
    <p:titleStyle>
      <a:lvl1pPr algn="l" defTabSz="914377" rtl="0" eaLnBrk="1" latinLnBrk="0" hangingPunct="1">
        <a:lnSpc>
          <a:spcPct val="90000"/>
        </a:lnSpc>
        <a:spcBef>
          <a:spcPct val="0"/>
        </a:spcBef>
        <a:buNone/>
        <a:defRPr sz="3600" kern="1200" spc="100" baseline="0">
          <a:solidFill>
            <a:schemeClr val="bg2"/>
          </a:solidFill>
          <a:latin typeface="+mj-lt"/>
          <a:ea typeface="+mj-ea"/>
          <a:cs typeface="+mj-cs"/>
        </a:defRPr>
      </a:lvl1pPr>
    </p:titleStyle>
    <p:bodyStyle>
      <a:lvl1pPr marL="180000" indent="-18000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1300" kern="120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5">
          <p15:clr>
            <a:srgbClr val="F26B43"/>
          </p15:clr>
        </p15:guide>
        <p15:guide id="2" pos="167">
          <p15:clr>
            <a:srgbClr val="F26B43"/>
          </p15:clr>
        </p15:guide>
        <p15:guide id="3" orient="horz" pos="164">
          <p15:clr>
            <a:srgbClr val="F26B43"/>
          </p15:clr>
        </p15:guide>
        <p15:guide id="4" orient="horz" pos="41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Espace réservé de la date 3">
            <a:extLst>
              <a:ext uri="{FF2B5EF4-FFF2-40B4-BE49-F238E27FC236}">
                <a16:creationId xmlns:a16="http://schemas.microsoft.com/office/drawing/2014/main" id="{E46811F5-23FC-B61E-BBC2-C07D8E29737A}"/>
              </a:ext>
            </a:extLst>
          </p:cNvPr>
          <p:cNvSpPr>
            <a:spLocks noGrp="1"/>
          </p:cNvSpPr>
          <p:nvPr>
            <p:ph type="dt" sz="half" idx="2"/>
          </p:nvPr>
        </p:nvSpPr>
        <p:spPr>
          <a:xfrm>
            <a:off x="10907172" y="6256421"/>
            <a:ext cx="1025677" cy="358731"/>
          </a:xfrm>
          <a:prstGeom prst="rect">
            <a:avLst/>
          </a:prstGeom>
        </p:spPr>
        <p:txBody>
          <a:bodyPr vert="horz" lIns="0" tIns="0" rIns="0" bIns="0" rtlCol="0" anchor="b" anchorCtr="0"/>
          <a:lstStyle>
            <a:lvl1pPr algn="r">
              <a:defRPr sz="800" baseline="0">
                <a:solidFill>
                  <a:schemeClr val="tx1"/>
                </a:solidFill>
              </a:defRPr>
            </a:lvl1pPr>
          </a:lstStyle>
          <a:p>
            <a:r>
              <a:rPr lang="de-CH"/>
              <a:t>27.03.26</a:t>
            </a:r>
            <a:endParaRPr lang="fr-CH" dirty="0"/>
          </a:p>
        </p:txBody>
      </p:sp>
      <p:sp>
        <p:nvSpPr>
          <p:cNvPr id="13" name="Espace réservé du pied de page 4">
            <a:extLst>
              <a:ext uri="{FF2B5EF4-FFF2-40B4-BE49-F238E27FC236}">
                <a16:creationId xmlns:a16="http://schemas.microsoft.com/office/drawing/2014/main" id="{B6FDDC86-AFF4-4F06-27F1-482B8D5C95AA}"/>
              </a:ext>
            </a:extLst>
          </p:cNvPr>
          <p:cNvSpPr>
            <a:spLocks noGrp="1"/>
          </p:cNvSpPr>
          <p:nvPr>
            <p:ph type="ftr" sz="quarter" idx="3"/>
          </p:nvPr>
        </p:nvSpPr>
        <p:spPr>
          <a:xfrm>
            <a:off x="1785049" y="6164546"/>
            <a:ext cx="4598251" cy="459356"/>
          </a:xfrm>
          <a:prstGeom prst="rect">
            <a:avLst/>
          </a:prstGeom>
        </p:spPr>
        <p:txBody>
          <a:bodyPr vert="horz" lIns="0" tIns="0" rIns="0" bIns="0" rtlCol="0" anchor="b" anchorCtr="0"/>
          <a:lstStyle>
            <a:lvl1pPr algn="l">
              <a:defRPr sz="800" baseline="0">
                <a:solidFill>
                  <a:schemeClr val="tx1"/>
                </a:solidFill>
              </a:defRPr>
            </a:lvl1pPr>
          </a:lstStyle>
          <a:p>
            <a:endParaRPr lang="fr-CH" dirty="0"/>
          </a:p>
        </p:txBody>
      </p:sp>
      <p:sp>
        <p:nvSpPr>
          <p:cNvPr id="14" name="Espace réservé du numéro de diapositive 5">
            <a:extLst>
              <a:ext uri="{FF2B5EF4-FFF2-40B4-BE49-F238E27FC236}">
                <a16:creationId xmlns:a16="http://schemas.microsoft.com/office/drawing/2014/main" id="{CF4365FD-86C0-2728-8430-424513FE47D2}"/>
              </a:ext>
            </a:extLst>
          </p:cNvPr>
          <p:cNvSpPr>
            <a:spLocks noGrp="1"/>
          </p:cNvSpPr>
          <p:nvPr>
            <p:ph type="sldNum" sz="quarter" idx="4"/>
          </p:nvPr>
        </p:nvSpPr>
        <p:spPr>
          <a:xfrm>
            <a:off x="7625829" y="6326423"/>
            <a:ext cx="634392" cy="293103"/>
          </a:xfrm>
          <a:prstGeom prst="rect">
            <a:avLst/>
          </a:prstGeom>
        </p:spPr>
        <p:txBody>
          <a:bodyPr vert="horz" lIns="0" tIns="0" rIns="0" bIns="0" rtlCol="0" anchor="b" anchorCtr="0"/>
          <a:lstStyle>
            <a:lvl1pPr algn="ctr">
              <a:defRPr sz="800" baseline="0">
                <a:solidFill>
                  <a:schemeClr val="tx1"/>
                </a:solidFill>
              </a:defRPr>
            </a:lvl1pPr>
          </a:lstStyle>
          <a:p>
            <a:fld id="{247181E5-31FF-4659-B210-336195ADCC45}" type="slidenum">
              <a:rPr lang="fr-CH" smtClean="0"/>
              <a:pPr/>
              <a:t>‹#›</a:t>
            </a:fld>
            <a:endParaRPr lang="fr-CH" dirty="0"/>
          </a:p>
        </p:txBody>
      </p:sp>
      <p:sp>
        <p:nvSpPr>
          <p:cNvPr id="15" name="Espace réservé du titre 6">
            <a:extLst>
              <a:ext uri="{FF2B5EF4-FFF2-40B4-BE49-F238E27FC236}">
                <a16:creationId xmlns:a16="http://schemas.microsoft.com/office/drawing/2014/main" id="{84A6E0F5-3F41-336C-CD7D-07AA8751515C}"/>
              </a:ext>
            </a:extLst>
          </p:cNvPr>
          <p:cNvSpPr>
            <a:spLocks noGrp="1"/>
          </p:cNvSpPr>
          <p:nvPr>
            <p:ph type="title"/>
          </p:nvPr>
        </p:nvSpPr>
        <p:spPr>
          <a:xfrm>
            <a:off x="270029" y="309436"/>
            <a:ext cx="11660034" cy="1345502"/>
          </a:xfrm>
          <a:prstGeom prst="rect">
            <a:avLst/>
          </a:prstGeom>
        </p:spPr>
        <p:txBody>
          <a:bodyPr vert="horz" lIns="0" tIns="0" rIns="0" bIns="0" rtlCol="0" anchor="t" anchorCtr="0">
            <a:noAutofit/>
          </a:bodyPr>
          <a:lstStyle/>
          <a:p>
            <a:r>
              <a:rPr lang="fr-FR" dirty="0"/>
              <a:t>Modifiez le style du titre</a:t>
            </a:r>
            <a:endParaRPr lang="fr-CH" dirty="0"/>
          </a:p>
        </p:txBody>
      </p:sp>
      <p:sp>
        <p:nvSpPr>
          <p:cNvPr id="16" name="Espace réservé du texte 7">
            <a:extLst>
              <a:ext uri="{FF2B5EF4-FFF2-40B4-BE49-F238E27FC236}">
                <a16:creationId xmlns:a16="http://schemas.microsoft.com/office/drawing/2014/main" id="{6C9BBF33-EC8C-3708-B46B-CF277BC9ED53}"/>
              </a:ext>
            </a:extLst>
          </p:cNvPr>
          <p:cNvSpPr>
            <a:spLocks noGrp="1"/>
          </p:cNvSpPr>
          <p:nvPr>
            <p:ph type="body" idx="1"/>
          </p:nvPr>
        </p:nvSpPr>
        <p:spPr>
          <a:xfrm>
            <a:off x="265113" y="1818368"/>
            <a:ext cx="11664949" cy="4082201"/>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00155318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Lst>
  <p:hf sldNum="0" hdr="0" ftr="0"/>
  <p:txStyles>
    <p:titleStyle>
      <a:lvl1pPr algn="l" defTabSz="914377" rtl="0" eaLnBrk="1" latinLnBrk="0" hangingPunct="1">
        <a:lnSpc>
          <a:spcPct val="90000"/>
        </a:lnSpc>
        <a:spcBef>
          <a:spcPct val="0"/>
        </a:spcBef>
        <a:buNone/>
        <a:defRPr sz="4000" kern="1200" spc="0" baseline="0">
          <a:solidFill>
            <a:schemeClr val="bg2"/>
          </a:solidFill>
          <a:latin typeface="+mj-lt"/>
          <a:ea typeface="+mj-ea"/>
          <a:cs typeface="+mj-cs"/>
        </a:defRPr>
      </a:lvl1pPr>
    </p:titleStyle>
    <p:bodyStyle>
      <a:lvl1pPr marL="18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2500" kern="1200" baseline="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5">
          <p15:clr>
            <a:srgbClr val="F26B43"/>
          </p15:clr>
        </p15:guide>
        <p15:guide id="2" pos="167">
          <p15:clr>
            <a:srgbClr val="F26B43"/>
          </p15:clr>
        </p15:guide>
        <p15:guide id="3" orient="horz" pos="164">
          <p15:clr>
            <a:srgbClr val="F26B43"/>
          </p15:clr>
        </p15:guide>
        <p15:guide id="4" orient="horz" pos="4156">
          <p15:clr>
            <a:srgbClr val="F26B43"/>
          </p15:clr>
        </p15:guide>
        <p15:guide id="5"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A41D4EE8-1CCD-878F-C355-F9B43BB86687}"/>
              </a:ext>
            </a:extLst>
          </p:cNvPr>
          <p:cNvSpPr>
            <a:spLocks noGrp="1"/>
          </p:cNvSpPr>
          <p:nvPr>
            <p:ph type="dt" sz="half" idx="2"/>
          </p:nvPr>
        </p:nvSpPr>
        <p:spPr>
          <a:xfrm>
            <a:off x="10907172" y="6256421"/>
            <a:ext cx="1025677" cy="358731"/>
          </a:xfrm>
          <a:prstGeom prst="rect">
            <a:avLst/>
          </a:prstGeom>
        </p:spPr>
        <p:txBody>
          <a:bodyPr vert="horz" lIns="0" tIns="0" rIns="0" bIns="0" rtlCol="0" anchor="b" anchorCtr="0"/>
          <a:lstStyle>
            <a:lvl1pPr algn="r">
              <a:defRPr sz="800" baseline="0">
                <a:solidFill>
                  <a:schemeClr val="tx1"/>
                </a:solidFill>
              </a:defRPr>
            </a:lvl1pPr>
          </a:lstStyle>
          <a:p>
            <a:r>
              <a:rPr lang="de-CH"/>
              <a:t>27.03.26</a:t>
            </a:r>
            <a:endParaRPr lang="fr-CH" dirty="0"/>
          </a:p>
        </p:txBody>
      </p:sp>
      <p:sp>
        <p:nvSpPr>
          <p:cNvPr id="3" name="Espace réservé du pied de page 4">
            <a:extLst>
              <a:ext uri="{FF2B5EF4-FFF2-40B4-BE49-F238E27FC236}">
                <a16:creationId xmlns:a16="http://schemas.microsoft.com/office/drawing/2014/main" id="{BB61CF59-9516-0F3D-9818-FB7ABCEB625D}"/>
              </a:ext>
            </a:extLst>
          </p:cNvPr>
          <p:cNvSpPr>
            <a:spLocks noGrp="1"/>
          </p:cNvSpPr>
          <p:nvPr>
            <p:ph type="ftr" sz="quarter" idx="3"/>
          </p:nvPr>
        </p:nvSpPr>
        <p:spPr>
          <a:xfrm>
            <a:off x="1785049" y="6164546"/>
            <a:ext cx="4598251" cy="459356"/>
          </a:xfrm>
          <a:prstGeom prst="rect">
            <a:avLst/>
          </a:prstGeom>
        </p:spPr>
        <p:txBody>
          <a:bodyPr vert="horz" lIns="0" tIns="0" rIns="0" bIns="0" rtlCol="0" anchor="b" anchorCtr="0"/>
          <a:lstStyle>
            <a:lvl1pPr algn="l">
              <a:defRPr sz="800" baseline="0">
                <a:solidFill>
                  <a:schemeClr val="tx1"/>
                </a:solidFill>
              </a:defRPr>
            </a:lvl1pPr>
          </a:lstStyle>
          <a:p>
            <a:endParaRPr lang="fr-CH" dirty="0"/>
          </a:p>
        </p:txBody>
      </p:sp>
      <p:sp>
        <p:nvSpPr>
          <p:cNvPr id="9" name="Espace réservé du numéro de diapositive 5">
            <a:extLst>
              <a:ext uri="{FF2B5EF4-FFF2-40B4-BE49-F238E27FC236}">
                <a16:creationId xmlns:a16="http://schemas.microsoft.com/office/drawing/2014/main" id="{A169F498-44B9-C2B1-44B2-4241DDDBD4F1}"/>
              </a:ext>
            </a:extLst>
          </p:cNvPr>
          <p:cNvSpPr>
            <a:spLocks noGrp="1"/>
          </p:cNvSpPr>
          <p:nvPr>
            <p:ph type="sldNum" sz="quarter" idx="4"/>
          </p:nvPr>
        </p:nvSpPr>
        <p:spPr>
          <a:xfrm>
            <a:off x="7625829" y="6326423"/>
            <a:ext cx="634392" cy="293103"/>
          </a:xfrm>
          <a:prstGeom prst="rect">
            <a:avLst/>
          </a:prstGeom>
        </p:spPr>
        <p:txBody>
          <a:bodyPr vert="horz" lIns="0" tIns="0" rIns="0" bIns="0" rtlCol="0" anchor="b" anchorCtr="0"/>
          <a:lstStyle>
            <a:lvl1pPr algn="ctr">
              <a:defRPr sz="800" baseline="0">
                <a:solidFill>
                  <a:schemeClr val="tx1"/>
                </a:solidFill>
              </a:defRPr>
            </a:lvl1pPr>
          </a:lstStyle>
          <a:p>
            <a:fld id="{247181E5-31FF-4659-B210-336195ADCC45}" type="slidenum">
              <a:rPr lang="fr-CH" smtClean="0"/>
              <a:pPr/>
              <a:t>‹#›</a:t>
            </a:fld>
            <a:endParaRPr lang="fr-CH" dirty="0"/>
          </a:p>
        </p:txBody>
      </p:sp>
      <p:sp>
        <p:nvSpPr>
          <p:cNvPr id="10" name="Espace réservé du titre 6">
            <a:extLst>
              <a:ext uri="{FF2B5EF4-FFF2-40B4-BE49-F238E27FC236}">
                <a16:creationId xmlns:a16="http://schemas.microsoft.com/office/drawing/2014/main" id="{723B1AC7-1EC3-9102-75BC-6173D71045FA}"/>
              </a:ext>
            </a:extLst>
          </p:cNvPr>
          <p:cNvSpPr>
            <a:spLocks noGrp="1"/>
          </p:cNvSpPr>
          <p:nvPr>
            <p:ph type="title"/>
          </p:nvPr>
        </p:nvSpPr>
        <p:spPr>
          <a:xfrm>
            <a:off x="270029" y="309436"/>
            <a:ext cx="11660034" cy="1345502"/>
          </a:xfrm>
          <a:prstGeom prst="rect">
            <a:avLst/>
          </a:prstGeom>
        </p:spPr>
        <p:txBody>
          <a:bodyPr vert="horz" lIns="0" tIns="0" rIns="0" bIns="0" rtlCol="0" anchor="t" anchorCtr="0">
            <a:noAutofit/>
          </a:bodyPr>
          <a:lstStyle/>
          <a:p>
            <a:r>
              <a:rPr lang="fr-FR" dirty="0"/>
              <a:t>Modifiez le style du titre</a:t>
            </a:r>
            <a:endParaRPr lang="fr-CH" dirty="0"/>
          </a:p>
        </p:txBody>
      </p:sp>
      <p:sp>
        <p:nvSpPr>
          <p:cNvPr id="11" name="Espace réservé du texte 7">
            <a:extLst>
              <a:ext uri="{FF2B5EF4-FFF2-40B4-BE49-F238E27FC236}">
                <a16:creationId xmlns:a16="http://schemas.microsoft.com/office/drawing/2014/main" id="{AAF4ED45-AFB2-6D63-E23F-8C46B0BF3B1F}"/>
              </a:ext>
            </a:extLst>
          </p:cNvPr>
          <p:cNvSpPr>
            <a:spLocks noGrp="1"/>
          </p:cNvSpPr>
          <p:nvPr>
            <p:ph type="body" idx="1"/>
          </p:nvPr>
        </p:nvSpPr>
        <p:spPr>
          <a:xfrm>
            <a:off x="265113" y="1818368"/>
            <a:ext cx="11664949" cy="4175566"/>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2635615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sldNum="0" hdr="0" ftr="0"/>
  <p:txStyles>
    <p:titleStyle>
      <a:lvl1pPr algn="l" defTabSz="914377" rtl="0" eaLnBrk="1" latinLnBrk="0" hangingPunct="1">
        <a:lnSpc>
          <a:spcPct val="90000"/>
        </a:lnSpc>
        <a:spcBef>
          <a:spcPct val="0"/>
        </a:spcBef>
        <a:buNone/>
        <a:defRPr sz="3600" kern="1200" spc="100" baseline="0">
          <a:solidFill>
            <a:schemeClr val="accent4"/>
          </a:solidFill>
          <a:latin typeface="+mj-lt"/>
          <a:ea typeface="+mj-ea"/>
          <a:cs typeface="+mj-cs"/>
        </a:defRPr>
      </a:lvl1pPr>
    </p:titleStyle>
    <p:bodyStyle>
      <a:lvl1pPr marL="180000" indent="-18000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1300" kern="120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5">
          <p15:clr>
            <a:srgbClr val="F26B43"/>
          </p15:clr>
        </p15:guide>
        <p15:guide id="2" pos="167">
          <p15:clr>
            <a:srgbClr val="F26B43"/>
          </p15:clr>
        </p15:guide>
        <p15:guide id="3" orient="horz" pos="164">
          <p15:clr>
            <a:srgbClr val="F26B43"/>
          </p15:clr>
        </p15:guide>
        <p15:guide id="4" orient="horz" pos="41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Espace réservé de la date 3">
            <a:extLst>
              <a:ext uri="{FF2B5EF4-FFF2-40B4-BE49-F238E27FC236}">
                <a16:creationId xmlns:a16="http://schemas.microsoft.com/office/drawing/2014/main" id="{E46811F5-23FC-B61E-BBC2-C07D8E29737A}"/>
              </a:ext>
            </a:extLst>
          </p:cNvPr>
          <p:cNvSpPr>
            <a:spLocks noGrp="1"/>
          </p:cNvSpPr>
          <p:nvPr>
            <p:ph type="dt" sz="half" idx="2"/>
          </p:nvPr>
        </p:nvSpPr>
        <p:spPr>
          <a:xfrm>
            <a:off x="10907172" y="6256421"/>
            <a:ext cx="1025677" cy="358731"/>
          </a:xfrm>
          <a:prstGeom prst="rect">
            <a:avLst/>
          </a:prstGeom>
        </p:spPr>
        <p:txBody>
          <a:bodyPr vert="horz" lIns="0" tIns="0" rIns="0" bIns="0" rtlCol="0" anchor="b" anchorCtr="0"/>
          <a:lstStyle>
            <a:lvl1pPr algn="r">
              <a:defRPr sz="800" baseline="0">
                <a:solidFill>
                  <a:schemeClr val="tx1"/>
                </a:solidFill>
              </a:defRPr>
            </a:lvl1pPr>
          </a:lstStyle>
          <a:p>
            <a:r>
              <a:rPr lang="de-CH"/>
              <a:t>27.03.26</a:t>
            </a:r>
            <a:endParaRPr lang="fr-CH" dirty="0"/>
          </a:p>
        </p:txBody>
      </p:sp>
      <p:sp>
        <p:nvSpPr>
          <p:cNvPr id="13" name="Espace réservé du pied de page 4">
            <a:extLst>
              <a:ext uri="{FF2B5EF4-FFF2-40B4-BE49-F238E27FC236}">
                <a16:creationId xmlns:a16="http://schemas.microsoft.com/office/drawing/2014/main" id="{B6FDDC86-AFF4-4F06-27F1-482B8D5C95AA}"/>
              </a:ext>
            </a:extLst>
          </p:cNvPr>
          <p:cNvSpPr>
            <a:spLocks noGrp="1"/>
          </p:cNvSpPr>
          <p:nvPr>
            <p:ph type="ftr" sz="quarter" idx="3"/>
          </p:nvPr>
        </p:nvSpPr>
        <p:spPr>
          <a:xfrm>
            <a:off x="1785049" y="6164546"/>
            <a:ext cx="4598251" cy="459356"/>
          </a:xfrm>
          <a:prstGeom prst="rect">
            <a:avLst/>
          </a:prstGeom>
        </p:spPr>
        <p:txBody>
          <a:bodyPr vert="horz" lIns="0" tIns="0" rIns="0" bIns="0" rtlCol="0" anchor="b" anchorCtr="0"/>
          <a:lstStyle>
            <a:lvl1pPr algn="l">
              <a:defRPr sz="800" baseline="0">
                <a:solidFill>
                  <a:schemeClr val="tx1"/>
                </a:solidFill>
              </a:defRPr>
            </a:lvl1pPr>
          </a:lstStyle>
          <a:p>
            <a:endParaRPr lang="fr-CH" dirty="0"/>
          </a:p>
        </p:txBody>
      </p:sp>
      <p:sp>
        <p:nvSpPr>
          <p:cNvPr id="14" name="Espace réservé du numéro de diapositive 5">
            <a:extLst>
              <a:ext uri="{FF2B5EF4-FFF2-40B4-BE49-F238E27FC236}">
                <a16:creationId xmlns:a16="http://schemas.microsoft.com/office/drawing/2014/main" id="{CF4365FD-86C0-2728-8430-424513FE47D2}"/>
              </a:ext>
            </a:extLst>
          </p:cNvPr>
          <p:cNvSpPr>
            <a:spLocks noGrp="1"/>
          </p:cNvSpPr>
          <p:nvPr>
            <p:ph type="sldNum" sz="quarter" idx="4"/>
          </p:nvPr>
        </p:nvSpPr>
        <p:spPr>
          <a:xfrm>
            <a:off x="7625829" y="6326423"/>
            <a:ext cx="634392" cy="293103"/>
          </a:xfrm>
          <a:prstGeom prst="rect">
            <a:avLst/>
          </a:prstGeom>
        </p:spPr>
        <p:txBody>
          <a:bodyPr vert="horz" lIns="0" tIns="0" rIns="0" bIns="0" rtlCol="0" anchor="b" anchorCtr="0"/>
          <a:lstStyle>
            <a:lvl1pPr algn="ctr">
              <a:defRPr sz="800" baseline="0">
                <a:solidFill>
                  <a:schemeClr val="tx1"/>
                </a:solidFill>
              </a:defRPr>
            </a:lvl1pPr>
          </a:lstStyle>
          <a:p>
            <a:fld id="{247181E5-31FF-4659-B210-336195ADCC45}" type="slidenum">
              <a:rPr lang="fr-CH" smtClean="0"/>
              <a:pPr/>
              <a:t>‹#›</a:t>
            </a:fld>
            <a:endParaRPr lang="fr-CH" dirty="0"/>
          </a:p>
        </p:txBody>
      </p:sp>
      <p:sp>
        <p:nvSpPr>
          <p:cNvPr id="15" name="Espace réservé du titre 6">
            <a:extLst>
              <a:ext uri="{FF2B5EF4-FFF2-40B4-BE49-F238E27FC236}">
                <a16:creationId xmlns:a16="http://schemas.microsoft.com/office/drawing/2014/main" id="{84A6E0F5-3F41-336C-CD7D-07AA8751515C}"/>
              </a:ext>
            </a:extLst>
          </p:cNvPr>
          <p:cNvSpPr>
            <a:spLocks noGrp="1"/>
          </p:cNvSpPr>
          <p:nvPr>
            <p:ph type="title"/>
          </p:nvPr>
        </p:nvSpPr>
        <p:spPr>
          <a:xfrm>
            <a:off x="270029" y="309436"/>
            <a:ext cx="11660034" cy="1345502"/>
          </a:xfrm>
          <a:prstGeom prst="rect">
            <a:avLst/>
          </a:prstGeom>
        </p:spPr>
        <p:txBody>
          <a:bodyPr vert="horz" lIns="0" tIns="0" rIns="0" bIns="0" rtlCol="0" anchor="t" anchorCtr="0">
            <a:noAutofit/>
          </a:bodyPr>
          <a:lstStyle/>
          <a:p>
            <a:r>
              <a:rPr lang="fr-FR" dirty="0"/>
              <a:t>Modifiez le style du titre</a:t>
            </a:r>
            <a:endParaRPr lang="fr-CH" dirty="0"/>
          </a:p>
        </p:txBody>
      </p:sp>
      <p:sp>
        <p:nvSpPr>
          <p:cNvPr id="16" name="Espace réservé du texte 7">
            <a:extLst>
              <a:ext uri="{FF2B5EF4-FFF2-40B4-BE49-F238E27FC236}">
                <a16:creationId xmlns:a16="http://schemas.microsoft.com/office/drawing/2014/main" id="{6C9BBF33-EC8C-3708-B46B-CF277BC9ED53}"/>
              </a:ext>
            </a:extLst>
          </p:cNvPr>
          <p:cNvSpPr>
            <a:spLocks noGrp="1"/>
          </p:cNvSpPr>
          <p:nvPr>
            <p:ph type="body" idx="1"/>
          </p:nvPr>
        </p:nvSpPr>
        <p:spPr>
          <a:xfrm>
            <a:off x="265113" y="1818368"/>
            <a:ext cx="11664949" cy="4082201"/>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9786714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Lst>
  <p:hf sldNum="0" hdr="0" ftr="0"/>
  <p:txStyles>
    <p:titleStyle>
      <a:lvl1pPr algn="l" defTabSz="914377" rtl="0" eaLnBrk="1" latinLnBrk="0" hangingPunct="1">
        <a:lnSpc>
          <a:spcPct val="90000"/>
        </a:lnSpc>
        <a:spcBef>
          <a:spcPct val="0"/>
        </a:spcBef>
        <a:buNone/>
        <a:defRPr sz="4000" kern="1200" spc="0" baseline="0">
          <a:solidFill>
            <a:schemeClr val="bg2"/>
          </a:solidFill>
          <a:latin typeface="+mj-lt"/>
          <a:ea typeface="+mj-ea"/>
          <a:cs typeface="+mj-cs"/>
        </a:defRPr>
      </a:lvl1pPr>
    </p:titleStyle>
    <p:bodyStyle>
      <a:lvl1pPr marL="18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2500" kern="1200" baseline="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5">
          <p15:clr>
            <a:srgbClr val="F26B43"/>
          </p15:clr>
        </p15:guide>
        <p15:guide id="2" pos="167">
          <p15:clr>
            <a:srgbClr val="F26B43"/>
          </p15:clr>
        </p15:guide>
        <p15:guide id="3" orient="horz" pos="164">
          <p15:clr>
            <a:srgbClr val="F26B43"/>
          </p15:clr>
        </p15:guide>
        <p15:guide id="4" orient="horz" pos="4156">
          <p15:clr>
            <a:srgbClr val="F26B43"/>
          </p15:clr>
        </p15:guide>
        <p15:guide id="5"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Espace réservé de la date 3">
            <a:extLst>
              <a:ext uri="{FF2B5EF4-FFF2-40B4-BE49-F238E27FC236}">
                <a16:creationId xmlns:a16="http://schemas.microsoft.com/office/drawing/2014/main" id="{E46811F5-23FC-B61E-BBC2-C07D8E29737A}"/>
              </a:ext>
            </a:extLst>
          </p:cNvPr>
          <p:cNvSpPr>
            <a:spLocks noGrp="1"/>
          </p:cNvSpPr>
          <p:nvPr>
            <p:ph type="dt" sz="half" idx="2"/>
          </p:nvPr>
        </p:nvSpPr>
        <p:spPr>
          <a:xfrm>
            <a:off x="10907172" y="6256421"/>
            <a:ext cx="1025677" cy="358731"/>
          </a:xfrm>
          <a:prstGeom prst="rect">
            <a:avLst/>
          </a:prstGeom>
        </p:spPr>
        <p:txBody>
          <a:bodyPr vert="horz" lIns="0" tIns="0" rIns="0" bIns="0" rtlCol="0" anchor="b" anchorCtr="0"/>
          <a:lstStyle>
            <a:lvl1pPr algn="r">
              <a:defRPr sz="800" baseline="0">
                <a:solidFill>
                  <a:schemeClr val="tx1"/>
                </a:solidFill>
              </a:defRPr>
            </a:lvl1pPr>
          </a:lstStyle>
          <a:p>
            <a:r>
              <a:rPr lang="de-CH"/>
              <a:t>27.03.26</a:t>
            </a:r>
            <a:endParaRPr lang="fr-CH" dirty="0"/>
          </a:p>
        </p:txBody>
      </p:sp>
      <p:sp>
        <p:nvSpPr>
          <p:cNvPr id="13" name="Espace réservé du pied de page 4">
            <a:extLst>
              <a:ext uri="{FF2B5EF4-FFF2-40B4-BE49-F238E27FC236}">
                <a16:creationId xmlns:a16="http://schemas.microsoft.com/office/drawing/2014/main" id="{B6FDDC86-AFF4-4F06-27F1-482B8D5C95AA}"/>
              </a:ext>
            </a:extLst>
          </p:cNvPr>
          <p:cNvSpPr>
            <a:spLocks noGrp="1"/>
          </p:cNvSpPr>
          <p:nvPr>
            <p:ph type="ftr" sz="quarter" idx="3"/>
          </p:nvPr>
        </p:nvSpPr>
        <p:spPr>
          <a:xfrm>
            <a:off x="1785049" y="6164546"/>
            <a:ext cx="4598251" cy="459356"/>
          </a:xfrm>
          <a:prstGeom prst="rect">
            <a:avLst/>
          </a:prstGeom>
        </p:spPr>
        <p:txBody>
          <a:bodyPr vert="horz" lIns="0" tIns="0" rIns="0" bIns="0" rtlCol="0" anchor="b" anchorCtr="0"/>
          <a:lstStyle>
            <a:lvl1pPr algn="l">
              <a:defRPr sz="800" baseline="0">
                <a:solidFill>
                  <a:schemeClr val="tx1"/>
                </a:solidFill>
              </a:defRPr>
            </a:lvl1pPr>
          </a:lstStyle>
          <a:p>
            <a:endParaRPr lang="fr-CH" dirty="0"/>
          </a:p>
        </p:txBody>
      </p:sp>
      <p:sp>
        <p:nvSpPr>
          <p:cNvPr id="14" name="Espace réservé du numéro de diapositive 5">
            <a:extLst>
              <a:ext uri="{FF2B5EF4-FFF2-40B4-BE49-F238E27FC236}">
                <a16:creationId xmlns:a16="http://schemas.microsoft.com/office/drawing/2014/main" id="{CF4365FD-86C0-2728-8430-424513FE47D2}"/>
              </a:ext>
            </a:extLst>
          </p:cNvPr>
          <p:cNvSpPr>
            <a:spLocks noGrp="1"/>
          </p:cNvSpPr>
          <p:nvPr>
            <p:ph type="sldNum" sz="quarter" idx="4"/>
          </p:nvPr>
        </p:nvSpPr>
        <p:spPr>
          <a:xfrm>
            <a:off x="7625829" y="6326423"/>
            <a:ext cx="634392" cy="293103"/>
          </a:xfrm>
          <a:prstGeom prst="rect">
            <a:avLst/>
          </a:prstGeom>
        </p:spPr>
        <p:txBody>
          <a:bodyPr vert="horz" lIns="0" tIns="0" rIns="0" bIns="0" rtlCol="0" anchor="b" anchorCtr="0"/>
          <a:lstStyle>
            <a:lvl1pPr algn="ctr">
              <a:defRPr sz="800" baseline="0">
                <a:solidFill>
                  <a:schemeClr val="tx1"/>
                </a:solidFill>
              </a:defRPr>
            </a:lvl1pPr>
          </a:lstStyle>
          <a:p>
            <a:fld id="{247181E5-31FF-4659-B210-336195ADCC45}" type="slidenum">
              <a:rPr lang="fr-CH" smtClean="0"/>
              <a:pPr/>
              <a:t>‹#›</a:t>
            </a:fld>
            <a:endParaRPr lang="fr-CH" dirty="0"/>
          </a:p>
        </p:txBody>
      </p:sp>
      <p:sp>
        <p:nvSpPr>
          <p:cNvPr id="15" name="Espace réservé du titre 6">
            <a:extLst>
              <a:ext uri="{FF2B5EF4-FFF2-40B4-BE49-F238E27FC236}">
                <a16:creationId xmlns:a16="http://schemas.microsoft.com/office/drawing/2014/main" id="{84A6E0F5-3F41-336C-CD7D-07AA8751515C}"/>
              </a:ext>
            </a:extLst>
          </p:cNvPr>
          <p:cNvSpPr>
            <a:spLocks noGrp="1"/>
          </p:cNvSpPr>
          <p:nvPr>
            <p:ph type="title"/>
          </p:nvPr>
        </p:nvSpPr>
        <p:spPr>
          <a:xfrm>
            <a:off x="270029" y="309436"/>
            <a:ext cx="11660034" cy="1345502"/>
          </a:xfrm>
          <a:prstGeom prst="rect">
            <a:avLst/>
          </a:prstGeom>
        </p:spPr>
        <p:txBody>
          <a:bodyPr vert="horz" lIns="0" tIns="0" rIns="0" bIns="0" rtlCol="0" anchor="t" anchorCtr="0">
            <a:noAutofit/>
          </a:bodyPr>
          <a:lstStyle/>
          <a:p>
            <a:r>
              <a:rPr lang="fr-FR" dirty="0"/>
              <a:t>Modifiez le style du titre</a:t>
            </a:r>
            <a:endParaRPr lang="fr-CH" dirty="0"/>
          </a:p>
        </p:txBody>
      </p:sp>
      <p:sp>
        <p:nvSpPr>
          <p:cNvPr id="16" name="Espace réservé du texte 7">
            <a:extLst>
              <a:ext uri="{FF2B5EF4-FFF2-40B4-BE49-F238E27FC236}">
                <a16:creationId xmlns:a16="http://schemas.microsoft.com/office/drawing/2014/main" id="{6C9BBF33-EC8C-3708-B46B-CF277BC9ED53}"/>
              </a:ext>
            </a:extLst>
          </p:cNvPr>
          <p:cNvSpPr>
            <a:spLocks noGrp="1"/>
          </p:cNvSpPr>
          <p:nvPr>
            <p:ph type="body" idx="1"/>
          </p:nvPr>
        </p:nvSpPr>
        <p:spPr>
          <a:xfrm>
            <a:off x="265113" y="1818368"/>
            <a:ext cx="11664949" cy="4082201"/>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251381248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8" r:id="rId16"/>
  </p:sldLayoutIdLst>
  <p:hf sldNum="0" hdr="0" ftr="0"/>
  <p:txStyles>
    <p:titleStyle>
      <a:lvl1pPr algn="l" defTabSz="914377" rtl="0" eaLnBrk="1" latinLnBrk="0" hangingPunct="1">
        <a:lnSpc>
          <a:spcPct val="90000"/>
        </a:lnSpc>
        <a:spcBef>
          <a:spcPct val="0"/>
        </a:spcBef>
        <a:buNone/>
        <a:defRPr sz="3200" kern="1200" spc="0" baseline="0">
          <a:solidFill>
            <a:schemeClr val="accent4"/>
          </a:solidFill>
          <a:latin typeface="+mj-lt"/>
          <a:ea typeface="+mj-ea"/>
          <a:cs typeface="+mj-cs"/>
        </a:defRPr>
      </a:lvl1pPr>
    </p:titleStyle>
    <p:bodyStyle>
      <a:lvl1pPr marL="180000" indent="-18000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1300" kern="120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13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5">
          <p15:clr>
            <a:srgbClr val="F26B43"/>
          </p15:clr>
        </p15:guide>
        <p15:guide id="2" pos="167">
          <p15:clr>
            <a:srgbClr val="F26B43"/>
          </p15:clr>
        </p15:guide>
        <p15:guide id="3" orient="horz" pos="164">
          <p15:clr>
            <a:srgbClr val="F26B43"/>
          </p15:clr>
        </p15:guide>
        <p15:guide id="4" orient="horz" pos="4156">
          <p15:clr>
            <a:srgbClr val="F26B43"/>
          </p15:clr>
        </p15:guide>
        <p15:guide id="5"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hbr.org/2016/09/why-more-american-men-feel-discriminated-against"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www.bbc.com/news/articles/c24110m30dd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57_6B2D17BB.xm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https://doi.org/10.3389/fpsyg.2022.810569" TargetMode="External"/><Relationship Id="rId4" Type="http://schemas.openxmlformats.org/officeDocument/2006/relationships/hyperlink" Target="applewebdata://FA7B6B76-0BA0-41DF-A94E-CB7B692C14C4/#_ftnref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applewebdata://FA7B6B76-0BA0-41DF-A94E-CB7B692C14C4/#_ftnref1"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doi.org/10.3389/fpsyg.2022.810569"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applewebdata://FA7B6B76-0BA0-41DF-A94E-CB7B692C14C4/#_ftnref1"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oi.org/10.3389/fpsyg.2022.81056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unil.ch/files/live/sites/unil/files/02-universite/0210-enseignement/plan-intentions-unil-21-26.pdf"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26538A5-D750-B827-FFDE-1E167316C129}"/>
              </a:ext>
            </a:extLst>
          </p:cNvPr>
          <p:cNvSpPr>
            <a:spLocks noGrp="1"/>
          </p:cNvSpPr>
          <p:nvPr>
            <p:ph type="ctrTitle"/>
          </p:nvPr>
        </p:nvSpPr>
        <p:spPr>
          <a:xfrm>
            <a:off x="265113" y="1261648"/>
            <a:ext cx="11664950" cy="1971152"/>
          </a:xfrm>
        </p:spPr>
        <p:txBody>
          <a:bodyPr/>
          <a:lstStyle/>
          <a:p>
            <a:r>
              <a:rPr lang="fr-CH" sz="3600"/>
              <a:t>Does Perceived Discrimination Moderate the Impact of Diversity Statements on Pro-Diversity Attitudes and Behaviours?</a:t>
            </a:r>
          </a:p>
        </p:txBody>
      </p:sp>
      <p:sp>
        <p:nvSpPr>
          <p:cNvPr id="6" name="Rectangle 5">
            <a:extLst>
              <a:ext uri="{FF2B5EF4-FFF2-40B4-BE49-F238E27FC236}">
                <a16:creationId xmlns:a16="http://schemas.microsoft.com/office/drawing/2014/main" id="{262A6D11-12D2-1A01-CC89-46554FA741B0}"/>
              </a:ext>
            </a:extLst>
          </p:cNvPr>
          <p:cNvSpPr/>
          <p:nvPr/>
        </p:nvSpPr>
        <p:spPr>
          <a:xfrm>
            <a:off x="0" y="3622431"/>
            <a:ext cx="12192000" cy="3235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BED3049-EAC1-2FD9-2B32-E34975F9F9FD}"/>
              </a:ext>
            </a:extLst>
          </p:cNvPr>
          <p:cNvSpPr txBox="1"/>
          <p:nvPr/>
        </p:nvSpPr>
        <p:spPr>
          <a:xfrm>
            <a:off x="3130062" y="-1951892"/>
            <a:ext cx="184731" cy="369332"/>
          </a:xfrm>
          <a:prstGeom prst="rect">
            <a:avLst/>
          </a:prstGeom>
          <a:solidFill>
            <a:schemeClr val="bg1"/>
          </a:solidFill>
        </p:spPr>
        <p:txBody>
          <a:bodyPr wrap="none" rtlCol="0">
            <a:spAutoFit/>
          </a:bodyPr>
          <a:lstStyle/>
          <a:p>
            <a:endParaRPr lang="en-GB"/>
          </a:p>
        </p:txBody>
      </p:sp>
      <p:sp>
        <p:nvSpPr>
          <p:cNvPr id="9" name="Espace réservé de la date 2">
            <a:extLst>
              <a:ext uri="{FF2B5EF4-FFF2-40B4-BE49-F238E27FC236}">
                <a16:creationId xmlns:a16="http://schemas.microsoft.com/office/drawing/2014/main" id="{B410B15B-161F-AC7D-319B-0BA941431AC4}"/>
              </a:ext>
            </a:extLst>
          </p:cNvPr>
          <p:cNvSpPr txBox="1">
            <a:spLocks/>
          </p:cNvSpPr>
          <p:nvPr/>
        </p:nvSpPr>
        <p:spPr>
          <a:xfrm>
            <a:off x="4284716" y="3176984"/>
            <a:ext cx="8172397" cy="618044"/>
          </a:xfrm>
          <a:prstGeom prst="rect">
            <a:avLst/>
          </a:prstGeom>
        </p:spPr>
        <p:txBody>
          <a:bodyPr/>
          <a:lst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de-CH" b="1"/>
              <a:t>47th International Conference on Gender, Justice and Futures – ICMS 47 Brussels</a:t>
            </a:r>
            <a:endParaRPr lang="fr-CH" b="1" dirty="0"/>
          </a:p>
        </p:txBody>
      </p:sp>
      <p:sp>
        <p:nvSpPr>
          <p:cNvPr id="12" name="Titre 2">
            <a:extLst>
              <a:ext uri="{FF2B5EF4-FFF2-40B4-BE49-F238E27FC236}">
                <a16:creationId xmlns:a16="http://schemas.microsoft.com/office/drawing/2014/main" id="{18CADED3-786B-4B25-BCC0-509E35345701}"/>
              </a:ext>
            </a:extLst>
          </p:cNvPr>
          <p:cNvSpPr txBox="1">
            <a:spLocks/>
          </p:cNvSpPr>
          <p:nvPr/>
        </p:nvSpPr>
        <p:spPr>
          <a:xfrm>
            <a:off x="265113" y="3762391"/>
            <a:ext cx="11664950" cy="1971152"/>
          </a:xfrm>
          <a:prstGeom prst="rect">
            <a:avLst/>
          </a:prstGeom>
        </p:spPr>
        <p:txBody>
          <a:bodyPr vert="horz" lIns="0" tIns="0" rIns="0" bIns="0" rtlCol="0" anchor="t" anchorCtr="0">
            <a:noAutofit/>
          </a:bodyPr>
          <a:lstStyle>
            <a:lvl1pPr algn="l" defTabSz="914377" rtl="0" eaLnBrk="1" latinLnBrk="0" hangingPunct="1">
              <a:lnSpc>
                <a:spcPct val="80000"/>
              </a:lnSpc>
              <a:spcBef>
                <a:spcPct val="0"/>
              </a:spcBef>
              <a:buNone/>
              <a:defRPr sz="6500" kern="1200" spc="100" baseline="0">
                <a:solidFill>
                  <a:schemeClr val="bg1"/>
                </a:solidFill>
                <a:latin typeface="+mj-lt"/>
                <a:ea typeface="+mj-ea"/>
                <a:cs typeface="+mj-cs"/>
              </a:defRPr>
            </a:lvl1pPr>
          </a:lstStyle>
          <a:p>
            <a:pPr>
              <a:lnSpc>
                <a:spcPct val="100000"/>
              </a:lnSpc>
            </a:pPr>
            <a:r>
              <a:rPr lang="fr-CH" sz="2000" dirty="0" err="1">
                <a:solidFill>
                  <a:schemeClr val="bg2"/>
                </a:solidFill>
              </a:rPr>
              <a:t>Ottilie</a:t>
            </a:r>
            <a:r>
              <a:rPr lang="fr-CH" sz="2000" dirty="0">
                <a:solidFill>
                  <a:schemeClr val="bg2"/>
                </a:solidFill>
              </a:rPr>
              <a:t> Tilston</a:t>
            </a:r>
            <a:r>
              <a:rPr lang="fr-CH" sz="2000" baseline="30000" dirty="0">
                <a:solidFill>
                  <a:schemeClr val="bg2"/>
                </a:solidFill>
              </a:rPr>
              <a:t>1</a:t>
            </a:r>
            <a:r>
              <a:rPr lang="fr-CH" sz="2000" dirty="0">
                <a:solidFill>
                  <a:schemeClr val="bg2"/>
                </a:solidFill>
              </a:rPr>
              <a:t>, Julia Oberlin</a:t>
            </a:r>
            <a:r>
              <a:rPr lang="fr-CH" sz="2000" baseline="30000" dirty="0">
                <a:solidFill>
                  <a:schemeClr val="bg2"/>
                </a:solidFill>
              </a:rPr>
              <a:t>2</a:t>
            </a:r>
            <a:r>
              <a:rPr lang="fr-CH" sz="2000" dirty="0">
                <a:solidFill>
                  <a:schemeClr val="bg2"/>
                </a:solidFill>
              </a:rPr>
              <a:t> &amp; Soha Abboud</a:t>
            </a:r>
            <a:r>
              <a:rPr lang="fr-CH" sz="2000" baseline="30000" dirty="0">
                <a:solidFill>
                  <a:schemeClr val="bg2"/>
                </a:solidFill>
              </a:rPr>
              <a:t>2</a:t>
            </a:r>
          </a:p>
          <a:p>
            <a:pPr>
              <a:lnSpc>
                <a:spcPct val="100000"/>
              </a:lnSpc>
            </a:pPr>
            <a:r>
              <a:rPr lang="fr-CH" sz="1800" baseline="30000" dirty="0">
                <a:solidFill>
                  <a:schemeClr val="bg2"/>
                </a:solidFill>
              </a:rPr>
              <a:t>1 </a:t>
            </a:r>
            <a:r>
              <a:rPr lang="fr-CH" sz="1800" dirty="0" err="1">
                <a:solidFill>
                  <a:schemeClr val="bg2"/>
                </a:solidFill>
              </a:rPr>
              <a:t>University</a:t>
            </a:r>
            <a:r>
              <a:rPr lang="fr-CH" sz="1800" dirty="0">
                <a:solidFill>
                  <a:schemeClr val="bg2"/>
                </a:solidFill>
              </a:rPr>
              <a:t> of Lausanne, </a:t>
            </a:r>
            <a:r>
              <a:rPr lang="fr-CH" sz="1800" dirty="0" err="1">
                <a:solidFill>
                  <a:schemeClr val="bg2"/>
                </a:solidFill>
              </a:rPr>
              <a:t>Switzerland</a:t>
            </a:r>
            <a:r>
              <a:rPr lang="fr-CH" sz="1800" dirty="0">
                <a:solidFill>
                  <a:schemeClr val="bg2"/>
                </a:solidFill>
              </a:rPr>
              <a:t>, </a:t>
            </a:r>
          </a:p>
          <a:p>
            <a:pPr>
              <a:lnSpc>
                <a:spcPct val="100000"/>
              </a:lnSpc>
            </a:pPr>
            <a:r>
              <a:rPr lang="fr-CH" sz="1800" baseline="30000" dirty="0">
                <a:solidFill>
                  <a:schemeClr val="bg2"/>
                </a:solidFill>
              </a:rPr>
              <a:t>2 </a:t>
            </a:r>
            <a:r>
              <a:rPr lang="fr-CH" sz="1800" dirty="0">
                <a:solidFill>
                  <a:schemeClr val="bg2"/>
                </a:solidFill>
              </a:rPr>
              <a:t>Université Libre de Bruxelles, </a:t>
            </a:r>
            <a:r>
              <a:rPr lang="fr-CH" sz="1800" dirty="0" err="1">
                <a:solidFill>
                  <a:schemeClr val="bg2"/>
                </a:solidFill>
              </a:rPr>
              <a:t>Belgium</a:t>
            </a:r>
            <a:r>
              <a:rPr lang="fr-CH" sz="1800" dirty="0">
                <a:solidFill>
                  <a:schemeClr val="bg2"/>
                </a:solidFill>
              </a:rPr>
              <a:t> </a:t>
            </a:r>
          </a:p>
        </p:txBody>
      </p:sp>
      <p:pic>
        <p:nvPicPr>
          <p:cNvPr id="2" name="Picture 1" descr="A group of people in line&#10;&#10;AI-generated content may be incorrect.">
            <a:extLst>
              <a:ext uri="{FF2B5EF4-FFF2-40B4-BE49-F238E27FC236}">
                <a16:creationId xmlns:a16="http://schemas.microsoft.com/office/drawing/2014/main" id="{928DE61C-E21C-7471-24B5-871C3B7BB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611" y="4729788"/>
            <a:ext cx="3581561" cy="2032511"/>
          </a:xfrm>
          <a:prstGeom prst="rect">
            <a:avLst/>
          </a:prstGeom>
        </p:spPr>
      </p:pic>
      <p:sp>
        <p:nvSpPr>
          <p:cNvPr id="4" name="Date Placeholder 3">
            <a:extLst>
              <a:ext uri="{FF2B5EF4-FFF2-40B4-BE49-F238E27FC236}">
                <a16:creationId xmlns:a16="http://schemas.microsoft.com/office/drawing/2014/main" id="{4C73109F-F35A-AA39-C826-516E8CB30FA1}"/>
              </a:ext>
            </a:extLst>
          </p:cNvPr>
          <p:cNvSpPr>
            <a:spLocks noGrp="1"/>
          </p:cNvSpPr>
          <p:nvPr>
            <p:ph type="dt" sz="half" idx="12"/>
          </p:nvPr>
        </p:nvSpPr>
        <p:spPr/>
        <p:txBody>
          <a:bodyPr/>
          <a:lstStyle/>
          <a:p>
            <a:r>
              <a:rPr lang="de-CH"/>
              <a:t>27.03.26</a:t>
            </a:r>
            <a:endParaRPr lang="fr-CH" dirty="0"/>
          </a:p>
        </p:txBody>
      </p:sp>
    </p:spTree>
    <p:extLst>
      <p:ext uri="{BB962C8B-B14F-4D97-AF65-F5344CB8AC3E}">
        <p14:creationId xmlns:p14="http://schemas.microsoft.com/office/powerpoint/2010/main" val="2540507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23183E-73F2-8828-0C96-D7EB8558483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BAF3EF1-1096-4D33-00AB-5A970EAE302E}"/>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52BD85C1-09CB-A3E9-BCA2-ED116D26B73C}"/>
              </a:ext>
            </a:extLst>
          </p:cNvPr>
          <p:cNvSpPr>
            <a:spLocks noGrp="1"/>
          </p:cNvSpPr>
          <p:nvPr>
            <p:ph type="title"/>
          </p:nvPr>
        </p:nvSpPr>
        <p:spPr/>
        <p:txBody>
          <a:bodyPr anchor="b"/>
          <a:lstStyle/>
          <a:p>
            <a:r>
              <a:rPr lang="fr-CH" sz="4800"/>
              <a:t>Perceived discrimination: </a:t>
            </a:r>
            <a:r>
              <a:rPr lang="fr-CH" sz="2800"/>
              <a:t>Advantaged group members (cont.) </a:t>
            </a:r>
            <a:endParaRPr lang="en-GB" sz="4800"/>
          </a:p>
        </p:txBody>
      </p:sp>
      <p:sp>
        <p:nvSpPr>
          <p:cNvPr id="4" name="Content Placeholder 3">
            <a:extLst>
              <a:ext uri="{FF2B5EF4-FFF2-40B4-BE49-F238E27FC236}">
                <a16:creationId xmlns:a16="http://schemas.microsoft.com/office/drawing/2014/main" id="{8A271A30-A3B1-2DA6-2583-C4DA54067BF3}"/>
              </a:ext>
            </a:extLst>
          </p:cNvPr>
          <p:cNvSpPr>
            <a:spLocks noGrp="1"/>
          </p:cNvSpPr>
          <p:nvPr>
            <p:ph idx="1"/>
          </p:nvPr>
        </p:nvSpPr>
        <p:spPr>
          <a:xfrm>
            <a:off x="265113" y="1708198"/>
            <a:ext cx="11664949" cy="1883301"/>
          </a:xfrm>
        </p:spPr>
        <p:txBody>
          <a:bodyPr/>
          <a:lstStyle/>
          <a:p>
            <a:endParaRPr lang="fr-CH" sz="2000">
              <a:solidFill>
                <a:schemeClr val="bg2"/>
              </a:solidFill>
            </a:endParaRPr>
          </a:p>
          <a:p>
            <a:pPr marL="0" indent="0">
              <a:buNone/>
            </a:pPr>
            <a:endParaRPr lang="fr-CH" sz="2400"/>
          </a:p>
          <a:p>
            <a:pPr marL="0" indent="0">
              <a:buNone/>
            </a:pPr>
            <a:endParaRPr lang="fr-CH" sz="2400"/>
          </a:p>
          <a:p>
            <a:pPr marL="0" indent="0">
              <a:buNone/>
            </a:pPr>
            <a:endParaRPr lang="en-GB"/>
          </a:p>
          <a:p>
            <a:pPr lvl="2"/>
            <a:endParaRPr lang="fr-CH" sz="2800"/>
          </a:p>
        </p:txBody>
      </p:sp>
      <p:pic>
        <p:nvPicPr>
          <p:cNvPr id="5122" name="Picture 2" descr="Less stress: why I always board an airplane as soon as possible - The  Points Guy">
            <a:extLst>
              <a:ext uri="{FF2B5EF4-FFF2-40B4-BE49-F238E27FC236}">
                <a16:creationId xmlns:a16="http://schemas.microsoft.com/office/drawing/2014/main" id="{4FEE5570-9F93-8397-4E10-B5000C1AE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248" y="3636132"/>
            <a:ext cx="3916284" cy="2611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3F9C1D-9523-81F9-C727-F98F759687BA}"/>
              </a:ext>
            </a:extLst>
          </p:cNvPr>
          <p:cNvSpPr txBox="1"/>
          <p:nvPr/>
        </p:nvSpPr>
        <p:spPr>
          <a:xfrm>
            <a:off x="214905" y="1708198"/>
            <a:ext cx="12129495" cy="4462760"/>
          </a:xfrm>
          <a:prstGeom prst="rect">
            <a:avLst/>
          </a:prstGeom>
          <a:noFill/>
        </p:spPr>
        <p:txBody>
          <a:bodyPr wrap="square">
            <a:spAutoFit/>
          </a:bodyPr>
          <a:lstStyle/>
          <a:p>
            <a:pPr>
              <a:buSzPct val="123000"/>
              <a:defRPr/>
            </a:pPr>
            <a:r>
              <a:rPr lang="en-GB" sz="2400" dirty="0">
                <a:solidFill>
                  <a:prstClr val="black"/>
                </a:solidFill>
                <a:latin typeface="Unil Sans"/>
              </a:rPr>
              <a:t>Why might advantaged group members perceive discrimination differently?</a:t>
            </a:r>
            <a:endParaRPr kumimoji="0" lang="en-GB" sz="2400" b="0" i="0" u="none" strike="noStrike" kern="1200" cap="none" spc="0" normalizeH="0" baseline="0" noProof="0" dirty="0">
              <a:ln>
                <a:noFill/>
              </a:ln>
              <a:solidFill>
                <a:prstClr val="black"/>
              </a:solidFill>
              <a:effectLst/>
              <a:uLnTx/>
              <a:uFillTx/>
              <a:latin typeface="Unil Sans"/>
              <a:ea typeface="+mn-ea"/>
              <a:cs typeface="+mn-cs"/>
            </a:endParaRPr>
          </a:p>
          <a:p>
            <a:pPr marL="180000" indent="-180000">
              <a:buSzPct val="123000"/>
              <a:buFont typeface="Arial" panose="020B0604020202020204" pitchFamily="34" charset="0"/>
              <a:buChar char="•"/>
              <a:defRPr/>
            </a:pPr>
            <a:endParaRPr lang="en-GB" sz="2400" dirty="0">
              <a:solidFill>
                <a:prstClr val="black"/>
              </a:solidFill>
              <a:latin typeface="Unil Sans"/>
            </a:endParaRPr>
          </a:p>
          <a:p>
            <a:pPr marL="180000" indent="-180000">
              <a:buSzPct val="1230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Unil Sans"/>
                <a:ea typeface="+mn-ea"/>
                <a:cs typeface="+mn-cs"/>
              </a:rPr>
              <a:t> H</a:t>
            </a:r>
            <a:r>
              <a:rPr lang="en-GB" sz="2400" dirty="0" err="1">
                <a:solidFill>
                  <a:prstClr val="black"/>
                </a:solidFill>
                <a:latin typeface="Unil Sans"/>
              </a:rPr>
              <a:t>igher</a:t>
            </a:r>
            <a:r>
              <a:rPr lang="en-GB" sz="2400" dirty="0">
                <a:solidFill>
                  <a:prstClr val="black"/>
                </a:solidFill>
                <a:latin typeface="Unil Sans"/>
              </a:rPr>
              <a:t> levels of psychological entitlement </a:t>
            </a:r>
            <a:r>
              <a:rPr kumimoji="0" lang="en-GB" sz="2000" b="0" i="0" u="none" strike="noStrike" kern="1200" cap="none" spc="0" normalizeH="0" baseline="0" noProof="0" dirty="0">
                <a:ln>
                  <a:noFill/>
                </a:ln>
                <a:solidFill>
                  <a:srgbClr val="0066FF"/>
                </a:solidFill>
                <a:effectLst/>
                <a:uLnTx/>
                <a:uFillTx/>
                <a:latin typeface="Unil Sans"/>
                <a:ea typeface="+mn-ea"/>
                <a:cs typeface="+mn-cs"/>
              </a:rPr>
              <a:t>(Campbell et al., 2004)</a:t>
            </a:r>
          </a:p>
          <a:p>
            <a:pPr>
              <a:buSzPct val="123000"/>
              <a:defRPr/>
            </a:pPr>
            <a:r>
              <a:rPr lang="en-GB" sz="2000" dirty="0">
                <a:solidFill>
                  <a:prstClr val="black"/>
                </a:solidFill>
                <a:sym typeface="Wingdings" pitchFamily="2" charset="2"/>
              </a:rPr>
              <a:t>	 may lead to </a:t>
            </a:r>
            <a:r>
              <a:rPr lang="en-GB" sz="2000" dirty="0">
                <a:solidFill>
                  <a:prstClr val="black"/>
                </a:solidFill>
              </a:rPr>
              <a:t>detection of higher levels of discrimination</a:t>
            </a:r>
            <a:r>
              <a:rPr lang="en-CH" sz="2000"/>
              <a:t> </a:t>
            </a:r>
            <a:r>
              <a:rPr lang="en-CH" sz="2000">
                <a:solidFill>
                  <a:srgbClr val="0066FF"/>
                </a:solidFill>
              </a:rPr>
              <a:t>(</a:t>
            </a:r>
            <a:r>
              <a:rPr lang="en-GB" sz="2000" dirty="0">
                <a:solidFill>
                  <a:srgbClr val="0066FF"/>
                </a:solidFill>
              </a:rPr>
              <a:t>Steel &amp; Paier, 2022)</a:t>
            </a:r>
          </a:p>
          <a:p>
            <a:pPr>
              <a:buSzPct val="123000"/>
              <a:defRPr/>
            </a:pPr>
            <a:r>
              <a:rPr lang="en-GB" sz="2400" dirty="0">
                <a:solidFill>
                  <a:prstClr val="black"/>
                </a:solidFill>
                <a:latin typeface="Unil Sans"/>
                <a:sym typeface="Wingdings" pitchFamily="2" charset="2"/>
              </a:rPr>
              <a:t>	</a:t>
            </a:r>
            <a:endParaRPr lang="en-GB" dirty="0">
              <a:solidFill>
                <a:srgbClr val="0066FF"/>
              </a:solidFill>
            </a:endParaRPr>
          </a:p>
          <a:p>
            <a:pPr marL="342900" indent="-342900">
              <a:buSzPct val="123000"/>
              <a:buFont typeface="Arial" panose="020B0604020202020204" pitchFamily="34" charset="0"/>
              <a:buChar char="•"/>
              <a:defRPr/>
            </a:pPr>
            <a:r>
              <a:rPr lang="en-GB" sz="2400" dirty="0">
                <a:solidFill>
                  <a:prstClr val="black"/>
                </a:solidFill>
                <a:latin typeface="Unil Sans"/>
              </a:rPr>
              <a:t>Beliefs about meritocracy </a:t>
            </a:r>
          </a:p>
          <a:p>
            <a:pPr marL="342900" indent="-342900">
              <a:buSzPct val="123000"/>
              <a:buFont typeface="Arial" panose="020B0604020202020204" pitchFamily="34" charset="0"/>
              <a:buChar char="•"/>
              <a:defRPr/>
            </a:pPr>
            <a:endParaRPr lang="en-GB" sz="2400" dirty="0">
              <a:solidFill>
                <a:prstClr val="black"/>
              </a:solidFill>
              <a:latin typeface="Unil Sans"/>
            </a:endParaRPr>
          </a:p>
          <a:p>
            <a:pPr>
              <a:buSzPct val="123000"/>
              <a:defRPr/>
            </a:pPr>
            <a:r>
              <a:rPr lang="en-GB" sz="2400" dirty="0">
                <a:solidFill>
                  <a:prstClr val="black"/>
                </a:solidFill>
                <a:latin typeface="Unil Sans"/>
              </a:rPr>
              <a:t>Experience of discrimination itself psychological mechanism:</a:t>
            </a:r>
          </a:p>
          <a:p>
            <a:pPr marL="457200" indent="-457200">
              <a:buSzPct val="123000"/>
              <a:buAutoNum type="alphaLcParenR"/>
              <a:defRPr/>
            </a:pPr>
            <a:r>
              <a:rPr lang="en-GB" sz="2400" dirty="0"/>
              <a:t>to alleviate guilt </a:t>
            </a:r>
            <a:r>
              <a:rPr lang="en-GB" sz="2000" dirty="0">
                <a:solidFill>
                  <a:srgbClr val="0066FF"/>
                </a:solidFill>
              </a:rPr>
              <a:t>(Phillips &amp; Lowery, 2020)</a:t>
            </a:r>
          </a:p>
          <a:p>
            <a:pPr marL="457200" indent="-457200">
              <a:buSzPct val="123000"/>
              <a:buAutoNum type="alphaLcParenR"/>
              <a:defRPr/>
            </a:pPr>
            <a:r>
              <a:rPr lang="en-GB" sz="2400" dirty="0"/>
              <a:t>to externalise blame </a:t>
            </a:r>
            <a:r>
              <a:rPr lang="en-GB" sz="2000" dirty="0">
                <a:solidFill>
                  <a:srgbClr val="0066FF"/>
                </a:solidFill>
              </a:rPr>
              <a:t>(Crocker &amp; Major, 1989)</a:t>
            </a:r>
          </a:p>
          <a:p>
            <a:pPr>
              <a:buSzPct val="123000"/>
              <a:defRPr/>
            </a:pPr>
            <a:r>
              <a:rPr lang="en-GB" sz="2400" dirty="0">
                <a:solidFill>
                  <a:prstClr val="black"/>
                </a:solidFill>
                <a:latin typeface="Unil Sans"/>
              </a:rPr>
              <a:t> 				</a:t>
            </a:r>
            <a:r>
              <a:rPr lang="en-GB" sz="2400" dirty="0"/>
              <a:t>about social equalities</a:t>
            </a:r>
          </a:p>
          <a:p>
            <a:pPr>
              <a:buSzPct val="123000"/>
              <a:defRPr/>
            </a:pPr>
            <a:r>
              <a:rPr lang="en-GB" sz="2400" dirty="0">
                <a:solidFill>
                  <a:prstClr val="black"/>
                </a:solidFill>
                <a:latin typeface="Unil Sans"/>
              </a:rPr>
              <a:t>Intergroup threat </a:t>
            </a:r>
            <a:r>
              <a:rPr lang="en-GB" sz="2000" dirty="0">
                <a:solidFill>
                  <a:srgbClr val="0066FF"/>
                </a:solidFill>
              </a:rPr>
              <a:t>(Iyer, 2002)</a:t>
            </a:r>
          </a:p>
        </p:txBody>
      </p:sp>
      <p:sp>
        <p:nvSpPr>
          <p:cNvPr id="8" name="TextBox 7">
            <a:extLst>
              <a:ext uri="{FF2B5EF4-FFF2-40B4-BE49-F238E27FC236}">
                <a16:creationId xmlns:a16="http://schemas.microsoft.com/office/drawing/2014/main" id="{672F3F53-8486-265A-7E46-4AC8A6EC46DF}"/>
              </a:ext>
            </a:extLst>
          </p:cNvPr>
          <p:cNvSpPr txBox="1"/>
          <p:nvPr/>
        </p:nvSpPr>
        <p:spPr>
          <a:xfrm>
            <a:off x="9118294" y="6236739"/>
            <a:ext cx="6147412" cy="400110"/>
          </a:xfrm>
          <a:prstGeom prst="rect">
            <a:avLst/>
          </a:prstGeom>
          <a:noFill/>
        </p:spPr>
        <p:txBody>
          <a:bodyPr wrap="square">
            <a:spAutoFit/>
          </a:bodyPr>
          <a:lstStyle/>
          <a:p>
            <a:r>
              <a:rPr lang="en-CH" sz="2000">
                <a:solidFill>
                  <a:srgbClr val="0066FF"/>
                </a:solidFill>
                <a:latin typeface="Unil Sans"/>
              </a:rPr>
              <a:t>(Steel &amp; Paier, 2022) </a:t>
            </a:r>
            <a:endParaRPr lang="en-GB" sz="2000">
              <a:solidFill>
                <a:srgbClr val="0066FF"/>
              </a:solidFill>
              <a:latin typeface="Unil Sans"/>
            </a:endParaRPr>
          </a:p>
        </p:txBody>
      </p:sp>
    </p:spTree>
    <p:extLst>
      <p:ext uri="{BB962C8B-B14F-4D97-AF65-F5344CB8AC3E}">
        <p14:creationId xmlns:p14="http://schemas.microsoft.com/office/powerpoint/2010/main" val="2450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9277-ED47-8228-FB4F-58045076AAF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6EEEE85-95BF-F918-3989-BFEE52B786FA}"/>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D40B1848-E740-344B-3F0D-2088432FC18B}"/>
              </a:ext>
            </a:extLst>
          </p:cNvPr>
          <p:cNvSpPr>
            <a:spLocks noGrp="1"/>
          </p:cNvSpPr>
          <p:nvPr>
            <p:ph type="title"/>
          </p:nvPr>
        </p:nvSpPr>
        <p:spPr/>
        <p:txBody>
          <a:bodyPr anchor="b"/>
          <a:lstStyle/>
          <a:p>
            <a:r>
              <a:rPr lang="fr-CH" sz="4800"/>
              <a:t>Model</a:t>
            </a:r>
            <a:endParaRPr lang="en-GB" sz="4800"/>
          </a:p>
        </p:txBody>
      </p:sp>
      <p:sp>
        <p:nvSpPr>
          <p:cNvPr id="4" name="Content Placeholder 3">
            <a:extLst>
              <a:ext uri="{FF2B5EF4-FFF2-40B4-BE49-F238E27FC236}">
                <a16:creationId xmlns:a16="http://schemas.microsoft.com/office/drawing/2014/main" id="{827ADA21-08E8-47D6-1A2D-7E475BF3F1A9}"/>
              </a:ext>
            </a:extLst>
          </p:cNvPr>
          <p:cNvSpPr>
            <a:spLocks noGrp="1"/>
          </p:cNvSpPr>
          <p:nvPr>
            <p:ph idx="1"/>
          </p:nvPr>
        </p:nvSpPr>
        <p:spPr>
          <a:xfrm>
            <a:off x="265113" y="1708198"/>
            <a:ext cx="11664949" cy="4890904"/>
          </a:xfrm>
        </p:spPr>
        <p:txBody>
          <a:bodyPr/>
          <a:lstStyle/>
          <a:p>
            <a:pPr marL="0" indent="0">
              <a:buNone/>
            </a:pPr>
            <a:r>
              <a:rPr lang="en-GB" sz="2400" dirty="0">
                <a:sym typeface="Wingdings" pitchFamily="2" charset="2"/>
              </a:rPr>
              <a:t> </a:t>
            </a:r>
            <a:r>
              <a:rPr lang="en-GB" sz="2400" dirty="0"/>
              <a:t>We therefore propose that the attitudes and behaviour an individual shows in response to a diversity statement is moderated by group membership and this relationship is moderated by perceived discrimination</a:t>
            </a:r>
            <a:endParaRPr lang="fr-CH" sz="2000" dirty="0">
              <a:solidFill>
                <a:schemeClr val="bg2"/>
              </a:solidFill>
            </a:endParaRPr>
          </a:p>
          <a:p>
            <a:pPr marL="0" indent="0">
              <a:buNone/>
            </a:pPr>
            <a:endParaRPr lang="fr-CH" sz="2400" dirty="0"/>
          </a:p>
          <a:p>
            <a:pPr marL="0" indent="0">
              <a:buNone/>
            </a:pPr>
            <a:endParaRPr lang="fr-CH" sz="2400" dirty="0"/>
          </a:p>
          <a:p>
            <a:pPr marL="0" indent="0">
              <a:buNone/>
            </a:pPr>
            <a:endParaRPr lang="en-GB" dirty="0"/>
          </a:p>
          <a:p>
            <a:pPr lvl="2"/>
            <a:endParaRPr lang="fr-CH" sz="2800" dirty="0"/>
          </a:p>
        </p:txBody>
      </p:sp>
      <p:sp>
        <p:nvSpPr>
          <p:cNvPr id="5" name="Rectangle 4">
            <a:extLst>
              <a:ext uri="{FF2B5EF4-FFF2-40B4-BE49-F238E27FC236}">
                <a16:creationId xmlns:a16="http://schemas.microsoft.com/office/drawing/2014/main" id="{BD52466C-07AB-CF04-6D94-091065ED107D}"/>
              </a:ext>
            </a:extLst>
          </p:cNvPr>
          <p:cNvSpPr/>
          <p:nvPr/>
        </p:nvSpPr>
        <p:spPr>
          <a:xfrm>
            <a:off x="8903069" y="5713342"/>
            <a:ext cx="2488372" cy="6908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Bembo" panose="02020502050201020203" pitchFamily="18" charset="0"/>
                <a:cs typeface="Times New Roman" panose="02020603050405020304" pitchFamily="18" charset="0"/>
              </a:rPr>
              <a:t>Pro-DEI Attitudes and Behaviors</a:t>
            </a:r>
            <a:endParaRPr lang="nl-BE" sz="1400" dirty="0">
              <a:solidFill>
                <a:schemeClr val="tx1"/>
              </a:solidFill>
              <a:latin typeface="Bembo" panose="02020502050201020203" pitchFamily="18" charset="0"/>
              <a:cs typeface="Times New Roman" panose="02020603050405020304" pitchFamily="18" charset="0"/>
            </a:endParaRPr>
          </a:p>
        </p:txBody>
      </p:sp>
      <p:cxnSp>
        <p:nvCxnSpPr>
          <p:cNvPr id="6" name="Connecteur droit avec flèche 4">
            <a:extLst>
              <a:ext uri="{FF2B5EF4-FFF2-40B4-BE49-F238E27FC236}">
                <a16:creationId xmlns:a16="http://schemas.microsoft.com/office/drawing/2014/main" id="{E4D42C1C-7CE9-5AB3-CC30-B14D71D3F2AA}"/>
              </a:ext>
            </a:extLst>
          </p:cNvPr>
          <p:cNvCxnSpPr>
            <a:cxnSpLocks/>
          </p:cNvCxnSpPr>
          <p:nvPr/>
        </p:nvCxnSpPr>
        <p:spPr>
          <a:xfrm>
            <a:off x="2980458" y="6060827"/>
            <a:ext cx="59226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5">
            <a:extLst>
              <a:ext uri="{FF2B5EF4-FFF2-40B4-BE49-F238E27FC236}">
                <a16:creationId xmlns:a16="http://schemas.microsoft.com/office/drawing/2014/main" id="{73BEE5D0-66FB-E7C7-3EAB-1D8C984B474E}"/>
              </a:ext>
            </a:extLst>
          </p:cNvPr>
          <p:cNvCxnSpPr>
            <a:cxnSpLocks/>
          </p:cNvCxnSpPr>
          <p:nvPr/>
        </p:nvCxnSpPr>
        <p:spPr>
          <a:xfrm>
            <a:off x="6076872" y="3831754"/>
            <a:ext cx="0" cy="22269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0EBD6E5-34BF-1832-F4CF-558A1D6DE71E}"/>
              </a:ext>
            </a:extLst>
          </p:cNvPr>
          <p:cNvSpPr/>
          <p:nvPr/>
        </p:nvSpPr>
        <p:spPr>
          <a:xfrm>
            <a:off x="2851893" y="4178503"/>
            <a:ext cx="1802061" cy="6172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Bembo" panose="02020502050201020203" pitchFamily="18" charset="0"/>
                <a:cs typeface="Times New Roman" panose="02020603050405020304" pitchFamily="18" charset="0"/>
              </a:rPr>
              <a:t>Perceived Discrimination</a:t>
            </a:r>
          </a:p>
        </p:txBody>
      </p:sp>
      <p:cxnSp>
        <p:nvCxnSpPr>
          <p:cNvPr id="9" name="Connecteur droit avec flèche 7">
            <a:extLst>
              <a:ext uri="{FF2B5EF4-FFF2-40B4-BE49-F238E27FC236}">
                <a16:creationId xmlns:a16="http://schemas.microsoft.com/office/drawing/2014/main" id="{D267F550-71D5-A7F4-7A1C-A5F0528A8385}"/>
              </a:ext>
            </a:extLst>
          </p:cNvPr>
          <p:cNvCxnSpPr>
            <a:cxnSpLocks/>
          </p:cNvCxnSpPr>
          <p:nvPr/>
        </p:nvCxnSpPr>
        <p:spPr>
          <a:xfrm>
            <a:off x="4658541" y="4526180"/>
            <a:ext cx="1418330" cy="301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D9181A-1C41-890D-F18F-4D3E94614A16}"/>
              </a:ext>
            </a:extLst>
          </p:cNvPr>
          <p:cNvSpPr/>
          <p:nvPr/>
        </p:nvSpPr>
        <p:spPr>
          <a:xfrm>
            <a:off x="1056916" y="5724532"/>
            <a:ext cx="1906122" cy="69082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latin typeface="Bembo" panose="02020502050201020203" pitchFamily="18" charset="0"/>
                <a:cs typeface="Times New Roman" panose="02020603050405020304" pitchFamily="18" charset="0"/>
              </a:rPr>
              <a:t>DEI Communication</a:t>
            </a:r>
          </a:p>
          <a:p>
            <a:pPr algn="ctr"/>
            <a:r>
              <a:rPr lang="nl-BE" sz="2000" baseline="30000" dirty="0">
                <a:solidFill>
                  <a:schemeClr val="tx1"/>
                </a:solidFill>
                <a:latin typeface="Bembo" panose="02020502050201020203" pitchFamily="18" charset="0"/>
                <a:cs typeface="Times New Roman" panose="02020603050405020304" pitchFamily="18" charset="0"/>
              </a:rPr>
              <a:t>(diversity statement)</a:t>
            </a:r>
          </a:p>
        </p:txBody>
      </p:sp>
      <p:sp>
        <p:nvSpPr>
          <p:cNvPr id="11" name="Rectangle 10">
            <a:extLst>
              <a:ext uri="{FF2B5EF4-FFF2-40B4-BE49-F238E27FC236}">
                <a16:creationId xmlns:a16="http://schemas.microsoft.com/office/drawing/2014/main" id="{E9524D0C-10C9-40E9-DAC7-B3CFF7FF6C33}"/>
              </a:ext>
            </a:extLst>
          </p:cNvPr>
          <p:cNvSpPr/>
          <p:nvPr/>
        </p:nvSpPr>
        <p:spPr>
          <a:xfrm>
            <a:off x="4383454" y="3120263"/>
            <a:ext cx="3386833" cy="7285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00" dirty="0">
                <a:solidFill>
                  <a:schemeClr val="tx1"/>
                </a:solidFill>
                <a:latin typeface="Bembo" panose="02020502050201020203" pitchFamily="18" charset="0"/>
                <a:cs typeface="Times New Roman" panose="02020603050405020304" pitchFamily="18" charset="0"/>
              </a:rPr>
              <a:t>Membership to advantaged vs disadvantaged group</a:t>
            </a:r>
          </a:p>
        </p:txBody>
      </p:sp>
      <p:sp>
        <p:nvSpPr>
          <p:cNvPr id="12" name="Ellipse 14">
            <a:extLst>
              <a:ext uri="{FF2B5EF4-FFF2-40B4-BE49-F238E27FC236}">
                <a16:creationId xmlns:a16="http://schemas.microsoft.com/office/drawing/2014/main" id="{6FE8DA04-5397-9C4F-DD3D-901DE0500DC6}"/>
              </a:ext>
            </a:extLst>
          </p:cNvPr>
          <p:cNvSpPr/>
          <p:nvPr/>
        </p:nvSpPr>
        <p:spPr>
          <a:xfrm>
            <a:off x="2272794" y="2875414"/>
            <a:ext cx="6210187" cy="2581740"/>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2718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F46D1-B500-3EAE-2051-1855393A1F8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AAE19EB-59C2-8A21-07D4-ADDE4EB01F95}"/>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DA36EC4F-B7AB-0D4F-0D2D-66BAA390CA20}"/>
              </a:ext>
            </a:extLst>
          </p:cNvPr>
          <p:cNvSpPr>
            <a:spLocks noGrp="1"/>
          </p:cNvSpPr>
          <p:nvPr>
            <p:ph type="title"/>
          </p:nvPr>
        </p:nvSpPr>
        <p:spPr/>
        <p:txBody>
          <a:bodyPr anchor="b"/>
          <a:lstStyle/>
          <a:p>
            <a:r>
              <a:rPr lang="fr-CH" sz="4800"/>
              <a:t>Hypotheses</a:t>
            </a:r>
            <a:endParaRPr lang="en-GB" sz="4800"/>
          </a:p>
        </p:txBody>
      </p:sp>
      <p:sp>
        <p:nvSpPr>
          <p:cNvPr id="4" name="Content Placeholder 3">
            <a:extLst>
              <a:ext uri="{FF2B5EF4-FFF2-40B4-BE49-F238E27FC236}">
                <a16:creationId xmlns:a16="http://schemas.microsoft.com/office/drawing/2014/main" id="{6D81180F-8455-1CCC-F46F-EE82864F2FFE}"/>
              </a:ext>
            </a:extLst>
          </p:cNvPr>
          <p:cNvSpPr>
            <a:spLocks noGrp="1"/>
          </p:cNvSpPr>
          <p:nvPr>
            <p:ph idx="1"/>
          </p:nvPr>
        </p:nvSpPr>
        <p:spPr>
          <a:xfrm>
            <a:off x="265113" y="1708198"/>
            <a:ext cx="11796899" cy="4890904"/>
          </a:xfrm>
        </p:spPr>
        <p:txBody>
          <a:bodyPr/>
          <a:lstStyle/>
          <a:p>
            <a:pPr>
              <a:buFont typeface="Wingdings" pitchFamily="2" charset="2"/>
              <a:buChar char="à"/>
            </a:pPr>
            <a:r>
              <a:rPr lang="en-GB" sz="1800">
                <a:sym typeface="Wingdings" pitchFamily="2" charset="2"/>
              </a:rPr>
              <a:t>Hypothesis 1:</a:t>
            </a:r>
          </a:p>
          <a:p>
            <a:pPr marL="0" indent="0">
              <a:buNone/>
            </a:pPr>
            <a:r>
              <a:rPr lang="en-GB" sz="1800">
                <a:sym typeface="Wingdings" pitchFamily="2" charset="2"/>
              </a:rPr>
              <a:t>	Disadvantaged group members will demonstrate more positive pro-diversity attitudes and behaviours after reading the diversity statement than advantaged group members. </a:t>
            </a:r>
          </a:p>
          <a:p>
            <a:pPr marL="0" indent="0">
              <a:buNone/>
            </a:pPr>
            <a:endParaRPr lang="en-GB" sz="1800">
              <a:sym typeface="Wingdings" pitchFamily="2" charset="2"/>
            </a:endParaRPr>
          </a:p>
          <a:p>
            <a:pPr>
              <a:buFont typeface="Wingdings" pitchFamily="2" charset="2"/>
              <a:buChar char="à"/>
            </a:pPr>
            <a:r>
              <a:rPr lang="en-GB" sz="1800">
                <a:sym typeface="Wingdings" pitchFamily="2" charset="2"/>
              </a:rPr>
              <a:t>Hypothesis 2:</a:t>
            </a:r>
          </a:p>
          <a:p>
            <a:pPr marL="0" indent="0">
              <a:buNone/>
            </a:pPr>
            <a:r>
              <a:rPr lang="en-GB" sz="1800">
                <a:sym typeface="Wingdings" pitchFamily="2" charset="2"/>
              </a:rPr>
              <a:t>	Pervasiveness of perceived discrimination felt will interact with pro-diversity attitudes and behaviour 	</a:t>
            </a:r>
          </a:p>
          <a:p>
            <a:pPr marL="0" indent="0">
              <a:buNone/>
            </a:pPr>
            <a:endParaRPr lang="en-GB" sz="1800">
              <a:sym typeface="Wingdings" pitchFamily="2" charset="2"/>
            </a:endParaRPr>
          </a:p>
          <a:p>
            <a:pPr>
              <a:buFont typeface="Wingdings" pitchFamily="2" charset="2"/>
              <a:buChar char="à"/>
            </a:pPr>
            <a:r>
              <a:rPr lang="en-GB" sz="1800">
                <a:sym typeface="Wingdings" pitchFamily="2" charset="2"/>
              </a:rPr>
              <a:t>Hypothesis 3: </a:t>
            </a:r>
            <a:br>
              <a:rPr lang="en-GB" sz="1800">
                <a:sym typeface="Wingdings" pitchFamily="2" charset="2"/>
              </a:rPr>
            </a:br>
            <a:r>
              <a:rPr lang="en-GB" sz="1800">
                <a:sym typeface="Wingdings" pitchFamily="2" charset="2"/>
              </a:rPr>
              <a:t>	</a:t>
            </a:r>
            <a:r>
              <a:rPr lang="en-GB" sz="1800"/>
              <a:t>Advantaged group members who perceive high discrimination will exhibit more negative pro-diversity attitudes and behaviours after reading the diversity statement compared to advantaged group members who perceive low discrimination.</a:t>
            </a:r>
          </a:p>
          <a:p>
            <a:pPr marL="0" indent="0">
              <a:buNone/>
            </a:pPr>
            <a:endParaRPr lang="en-GB" sz="1800"/>
          </a:p>
          <a:p>
            <a:pPr>
              <a:buFont typeface="Wingdings" pitchFamily="2" charset="2"/>
              <a:buChar char="à"/>
            </a:pPr>
            <a:r>
              <a:rPr lang="en-GB" sz="1800">
                <a:sym typeface="Wingdings" pitchFamily="2" charset="2"/>
              </a:rPr>
              <a:t>Hypothesis 4: </a:t>
            </a:r>
            <a:br>
              <a:rPr lang="en-GB" sz="1800">
                <a:sym typeface="Wingdings" pitchFamily="2" charset="2"/>
              </a:rPr>
            </a:br>
            <a:r>
              <a:rPr lang="en-GB" sz="1800">
                <a:sym typeface="Wingdings" pitchFamily="2" charset="2"/>
              </a:rPr>
              <a:t>	</a:t>
            </a:r>
            <a:r>
              <a:rPr lang="en-GB" sz="1800"/>
              <a:t>Disadvantaged group members who perceive high discrimination will demonstrate more positive pro-diversity attitudes and behaviours after reading the diversity statement compared to disadvantaged group members who perceive low discrimination.</a:t>
            </a:r>
            <a:endParaRPr lang="en-GB" sz="1400">
              <a:sym typeface="Wingdings" pitchFamily="2" charset="2"/>
            </a:endParaRPr>
          </a:p>
          <a:p>
            <a:pPr>
              <a:buFont typeface="Wingdings" pitchFamily="2" charset="2"/>
              <a:buChar char="à"/>
            </a:pPr>
            <a:endParaRPr lang="en-GB" sz="1600">
              <a:sym typeface="Wingdings" pitchFamily="2" charset="2"/>
            </a:endParaRPr>
          </a:p>
          <a:p>
            <a:pPr>
              <a:buFont typeface="Wingdings" pitchFamily="2" charset="2"/>
              <a:buChar char="à"/>
            </a:pPr>
            <a:endParaRPr lang="en-GB" sz="1800">
              <a:sym typeface="Wingdings" pitchFamily="2" charset="2"/>
            </a:endParaRPr>
          </a:p>
          <a:p>
            <a:pPr>
              <a:buFont typeface="Wingdings" pitchFamily="2" charset="2"/>
              <a:buChar char="à"/>
            </a:pPr>
            <a:endParaRPr lang="en-GB" sz="1800">
              <a:sym typeface="Wingdings" pitchFamily="2" charset="2"/>
            </a:endParaRPr>
          </a:p>
          <a:p>
            <a:pPr>
              <a:buFont typeface="Wingdings" pitchFamily="2" charset="2"/>
              <a:buChar char="à"/>
            </a:pPr>
            <a:endParaRPr lang="en-GB" sz="1800"/>
          </a:p>
          <a:p>
            <a:endParaRPr lang="fr-CH" sz="1800"/>
          </a:p>
          <a:p>
            <a:pPr marL="0" indent="0">
              <a:buNone/>
            </a:pPr>
            <a:endParaRPr lang="fr-CH" sz="1800"/>
          </a:p>
          <a:p>
            <a:pPr marL="0" indent="0">
              <a:buNone/>
            </a:pPr>
            <a:endParaRPr lang="fr-CH" sz="1800"/>
          </a:p>
          <a:p>
            <a:pPr marL="0" indent="0">
              <a:buNone/>
            </a:pPr>
            <a:endParaRPr lang="en-GB" sz="1800"/>
          </a:p>
          <a:p>
            <a:pPr lvl="2"/>
            <a:endParaRPr lang="fr-CH" sz="2000"/>
          </a:p>
        </p:txBody>
      </p:sp>
    </p:spTree>
    <p:extLst>
      <p:ext uri="{BB962C8B-B14F-4D97-AF65-F5344CB8AC3E}">
        <p14:creationId xmlns:p14="http://schemas.microsoft.com/office/powerpoint/2010/main" val="34259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6550-4311-4002-A360-AA6C60F9044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AC86C8D-2BB2-7AB7-E77A-B3175F9E07F5}"/>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64336060-F2CC-1BD7-2404-92A2A6DFB361}"/>
              </a:ext>
            </a:extLst>
          </p:cNvPr>
          <p:cNvSpPr>
            <a:spLocks noGrp="1"/>
          </p:cNvSpPr>
          <p:nvPr>
            <p:ph type="title"/>
          </p:nvPr>
        </p:nvSpPr>
        <p:spPr/>
        <p:txBody>
          <a:bodyPr anchor="b"/>
          <a:lstStyle/>
          <a:p>
            <a:r>
              <a:rPr lang="fr-CH" sz="4800"/>
              <a:t>Study design</a:t>
            </a:r>
            <a:endParaRPr lang="en-GB" sz="4800"/>
          </a:p>
        </p:txBody>
      </p:sp>
      <p:sp>
        <p:nvSpPr>
          <p:cNvPr id="4" name="Content Placeholder 3">
            <a:extLst>
              <a:ext uri="{FF2B5EF4-FFF2-40B4-BE49-F238E27FC236}">
                <a16:creationId xmlns:a16="http://schemas.microsoft.com/office/drawing/2014/main" id="{976FD203-2A84-0212-2ECA-0844FE675E5A}"/>
              </a:ext>
            </a:extLst>
          </p:cNvPr>
          <p:cNvSpPr>
            <a:spLocks noGrp="1"/>
          </p:cNvSpPr>
          <p:nvPr>
            <p:ph idx="1"/>
          </p:nvPr>
        </p:nvSpPr>
        <p:spPr>
          <a:xfrm>
            <a:off x="370900" y="1724248"/>
            <a:ext cx="4935197" cy="4890904"/>
          </a:xfrm>
        </p:spPr>
        <p:txBody>
          <a:bodyPr/>
          <a:lstStyle/>
          <a:p>
            <a:pPr>
              <a:buFont typeface="Wingdings" pitchFamily="2" charset="2"/>
              <a:buChar char="à"/>
            </a:pPr>
            <a:r>
              <a:rPr lang="en-GB" sz="2400"/>
              <a:t>Online 2 part study – Prolific, </a:t>
            </a:r>
            <a:br>
              <a:rPr lang="en-GB" sz="2400"/>
            </a:br>
            <a:r>
              <a:rPr lang="en-GB" sz="2400"/>
              <a:t>480 participants</a:t>
            </a:r>
            <a:br>
              <a:rPr lang="en-GB" sz="2400"/>
            </a:br>
            <a:r>
              <a:rPr lang="en-GB" sz="2400"/>
              <a:t>(50% women, 50% ethnic minorities) </a:t>
            </a:r>
          </a:p>
          <a:p>
            <a:pPr>
              <a:buFont typeface="Wingdings" pitchFamily="2" charset="2"/>
              <a:buChar char="à"/>
            </a:pPr>
            <a:endParaRPr lang="en-GB" sz="2400"/>
          </a:p>
          <a:p>
            <a:pPr>
              <a:buFont typeface="Wingdings" pitchFamily="2" charset="2"/>
              <a:buChar char="à"/>
            </a:pPr>
            <a:r>
              <a:rPr lang="en-GB" sz="2400"/>
              <a:t>Short preselection questionnaire</a:t>
            </a:r>
          </a:p>
          <a:p>
            <a:pPr>
              <a:buFont typeface="Wingdings" pitchFamily="2" charset="2"/>
              <a:buChar char="à"/>
            </a:pPr>
            <a:r>
              <a:rPr lang="en-GB" sz="2400"/>
              <a:t>Two-part survey with two counterbalanced blocks (15 mins) two weeks apart. </a:t>
            </a:r>
          </a:p>
          <a:p>
            <a:pPr marL="0" indent="0">
              <a:buNone/>
            </a:pPr>
            <a:endParaRPr lang="fr-CH" sz="2000"/>
          </a:p>
          <a:p>
            <a:pPr marL="0" indent="0">
              <a:buNone/>
            </a:pPr>
            <a:endParaRPr lang="fr-CH" sz="2000"/>
          </a:p>
          <a:p>
            <a:pPr marL="0" indent="0">
              <a:buNone/>
            </a:pPr>
            <a:endParaRPr lang="en-GB" sz="2400"/>
          </a:p>
          <a:p>
            <a:pPr lvl="2"/>
            <a:endParaRPr lang="fr-CH" sz="2400"/>
          </a:p>
        </p:txBody>
      </p:sp>
      <p:pic>
        <p:nvPicPr>
          <p:cNvPr id="15" name="Picture 14" descr="A close up of a paper&#10;&#10;AI-generated content may be incorrect.">
            <a:extLst>
              <a:ext uri="{FF2B5EF4-FFF2-40B4-BE49-F238E27FC236}">
                <a16:creationId xmlns:a16="http://schemas.microsoft.com/office/drawing/2014/main" id="{B57D76FD-4156-9CE4-E774-AD09CFBF4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121" y="1455859"/>
            <a:ext cx="2660253" cy="3720029"/>
          </a:xfrm>
          <a:prstGeom prst="rect">
            <a:avLst/>
          </a:prstGeom>
        </p:spPr>
      </p:pic>
      <p:pic>
        <p:nvPicPr>
          <p:cNvPr id="17" name="Picture 16" descr="A notepad with writing on it&#10;&#10;AI-generated content may be incorrect.">
            <a:extLst>
              <a:ext uri="{FF2B5EF4-FFF2-40B4-BE49-F238E27FC236}">
                <a16:creationId xmlns:a16="http://schemas.microsoft.com/office/drawing/2014/main" id="{07093935-92B5-82D1-17E5-6378E4DF8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682" y="702425"/>
            <a:ext cx="2551328" cy="5374901"/>
          </a:xfrm>
          <a:prstGeom prst="rect">
            <a:avLst/>
          </a:prstGeom>
        </p:spPr>
      </p:pic>
      <p:sp>
        <p:nvSpPr>
          <p:cNvPr id="6" name="TextBox 5">
            <a:extLst>
              <a:ext uri="{FF2B5EF4-FFF2-40B4-BE49-F238E27FC236}">
                <a16:creationId xmlns:a16="http://schemas.microsoft.com/office/drawing/2014/main" id="{12FEDFF7-4D24-A3E3-1D6B-5D6958120B01}"/>
              </a:ext>
            </a:extLst>
          </p:cNvPr>
          <p:cNvSpPr txBox="1"/>
          <p:nvPr/>
        </p:nvSpPr>
        <p:spPr>
          <a:xfrm>
            <a:off x="5793298" y="5032809"/>
            <a:ext cx="6150768" cy="369332"/>
          </a:xfrm>
          <a:prstGeom prst="rect">
            <a:avLst/>
          </a:prstGeom>
          <a:noFill/>
        </p:spPr>
        <p:txBody>
          <a:bodyPr wrap="square">
            <a:spAutoFit/>
          </a:bodyPr>
          <a:lstStyle/>
          <a:p>
            <a:r>
              <a:rPr lang="en-GB" sz="1800"/>
              <a:t>controls &amp; moderators </a:t>
            </a:r>
            <a:endParaRPr lang="en-GB"/>
          </a:p>
        </p:txBody>
      </p:sp>
      <p:sp>
        <p:nvSpPr>
          <p:cNvPr id="8" name="TextBox 7">
            <a:extLst>
              <a:ext uri="{FF2B5EF4-FFF2-40B4-BE49-F238E27FC236}">
                <a16:creationId xmlns:a16="http://schemas.microsoft.com/office/drawing/2014/main" id="{91854C92-96EB-C20D-4DF4-6CC3177C94EC}"/>
              </a:ext>
            </a:extLst>
          </p:cNvPr>
          <p:cNvSpPr txBox="1"/>
          <p:nvPr/>
        </p:nvSpPr>
        <p:spPr>
          <a:xfrm>
            <a:off x="9344666" y="5982208"/>
            <a:ext cx="6150768" cy="369332"/>
          </a:xfrm>
          <a:prstGeom prst="rect">
            <a:avLst/>
          </a:prstGeom>
          <a:noFill/>
        </p:spPr>
        <p:txBody>
          <a:bodyPr wrap="square">
            <a:spAutoFit/>
          </a:bodyPr>
          <a:lstStyle/>
          <a:p>
            <a:r>
              <a:rPr lang="en-GB" sz="1800"/>
              <a:t>main IV and DVs</a:t>
            </a:r>
            <a:endParaRPr lang="en-GB"/>
          </a:p>
        </p:txBody>
      </p:sp>
    </p:spTree>
    <p:extLst>
      <p:ext uri="{BB962C8B-B14F-4D97-AF65-F5344CB8AC3E}">
        <p14:creationId xmlns:p14="http://schemas.microsoft.com/office/powerpoint/2010/main" val="9567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83F9F1-70FC-41ED-B008-350B004F147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2DC95D4-27E5-7E3E-45E2-5DD24AFF30AC}"/>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10543771-0B90-093C-596F-8BC37D09DEBB}"/>
              </a:ext>
            </a:extLst>
          </p:cNvPr>
          <p:cNvSpPr>
            <a:spLocks noGrp="1"/>
          </p:cNvSpPr>
          <p:nvPr>
            <p:ph type="title"/>
          </p:nvPr>
        </p:nvSpPr>
        <p:spPr/>
        <p:txBody>
          <a:bodyPr anchor="b"/>
          <a:lstStyle/>
          <a:p>
            <a:r>
              <a:rPr lang="fr-CH" sz="4800"/>
              <a:t>Block A: Measures</a:t>
            </a:r>
            <a:endParaRPr lang="en-GB" sz="4800"/>
          </a:p>
        </p:txBody>
      </p:sp>
      <p:sp>
        <p:nvSpPr>
          <p:cNvPr id="4" name="Content Placeholder 3">
            <a:extLst>
              <a:ext uri="{FF2B5EF4-FFF2-40B4-BE49-F238E27FC236}">
                <a16:creationId xmlns:a16="http://schemas.microsoft.com/office/drawing/2014/main" id="{E6CA0945-B499-1AA0-86BA-F2B15A1E38D9}"/>
              </a:ext>
            </a:extLst>
          </p:cNvPr>
          <p:cNvSpPr>
            <a:spLocks noGrp="1"/>
          </p:cNvSpPr>
          <p:nvPr>
            <p:ph idx="1"/>
          </p:nvPr>
        </p:nvSpPr>
        <p:spPr>
          <a:xfrm>
            <a:off x="639686" y="8532857"/>
            <a:ext cx="11664949" cy="4890904"/>
          </a:xfrm>
        </p:spPr>
        <p:txBody>
          <a:bodyPr/>
          <a:lstStyle/>
          <a:p>
            <a:pPr>
              <a:buFont typeface="Wingdings" pitchFamily="2" charset="2"/>
              <a:buChar char="à"/>
            </a:pPr>
            <a:endParaRPr lang="en-GB" sz="2000">
              <a:solidFill>
                <a:schemeClr val="bg2"/>
              </a:solidFill>
            </a:endParaRPr>
          </a:p>
          <a:p>
            <a:pPr marL="0" indent="0">
              <a:buNone/>
            </a:pPr>
            <a:endParaRPr lang="fr-CH" sz="2400"/>
          </a:p>
          <a:p>
            <a:pPr marL="0" indent="0">
              <a:buNone/>
            </a:pPr>
            <a:endParaRPr lang="fr-CH" sz="2400"/>
          </a:p>
          <a:p>
            <a:pPr marL="0" indent="0">
              <a:buNone/>
            </a:pPr>
            <a:endParaRPr lang="fr-CH" sz="2400"/>
          </a:p>
          <a:p>
            <a:pPr marL="0" indent="0">
              <a:buNone/>
            </a:pPr>
            <a:endParaRPr lang="en-GB"/>
          </a:p>
          <a:p>
            <a:pPr lvl="2"/>
            <a:endParaRPr lang="fr-CH" sz="2800"/>
          </a:p>
        </p:txBody>
      </p:sp>
      <p:sp>
        <p:nvSpPr>
          <p:cNvPr id="6" name="Content Placeholder 3">
            <a:extLst>
              <a:ext uri="{FF2B5EF4-FFF2-40B4-BE49-F238E27FC236}">
                <a16:creationId xmlns:a16="http://schemas.microsoft.com/office/drawing/2014/main" id="{AAFECA8F-999E-AD4C-B142-135B64C6D88E}"/>
              </a:ext>
            </a:extLst>
          </p:cNvPr>
          <p:cNvSpPr txBox="1">
            <a:spLocks/>
          </p:cNvSpPr>
          <p:nvPr/>
        </p:nvSpPr>
        <p:spPr>
          <a:xfrm>
            <a:off x="270029" y="1654938"/>
            <a:ext cx="11664949" cy="4890904"/>
          </a:xfrm>
          <a:prstGeom prst="rect">
            <a:avLst/>
          </a:prstGeom>
        </p:spPr>
        <p:txBody>
          <a:bodyPr vert="horz" lIns="0" tIns="0" rIns="0" bIns="0" rtlCol="0">
            <a:noAutofit/>
          </a:bodyPr>
          <a:lstStyle>
            <a:lvl1pPr marL="18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2500" kern="1200" baseline="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à"/>
            </a:pPr>
            <a:r>
              <a:rPr lang="en-GB" dirty="0"/>
              <a:t>Age, gender, ethnicity</a:t>
            </a:r>
          </a:p>
          <a:p>
            <a:pPr marL="0" indent="0">
              <a:buNone/>
            </a:pPr>
            <a:r>
              <a:rPr lang="fr-CH" sz="2000" dirty="0">
                <a:solidFill>
                  <a:schemeClr val="bg2"/>
                </a:solidFill>
              </a:rPr>
              <a:t>Will </a:t>
            </a:r>
            <a:r>
              <a:rPr lang="fr-CH" sz="2000" dirty="0" err="1">
                <a:solidFill>
                  <a:schemeClr val="bg2"/>
                </a:solidFill>
              </a:rPr>
              <a:t>also</a:t>
            </a:r>
            <a:r>
              <a:rPr lang="fr-CH" sz="2000" dirty="0">
                <a:solidFill>
                  <a:schemeClr val="bg2"/>
                </a:solidFill>
              </a:rPr>
              <a:t> </a:t>
            </a:r>
            <a:r>
              <a:rPr lang="fr-CH" sz="2000" dirty="0" err="1">
                <a:solidFill>
                  <a:schemeClr val="bg2"/>
                </a:solidFill>
              </a:rPr>
              <a:t>collect</a:t>
            </a:r>
            <a:r>
              <a:rPr lang="fr-CH" sz="2000" dirty="0">
                <a:solidFill>
                  <a:schemeClr val="bg2"/>
                </a:solidFill>
              </a:rPr>
              <a:t> </a:t>
            </a:r>
            <a:r>
              <a:rPr lang="fr-CH" sz="2000" dirty="0" err="1">
                <a:solidFill>
                  <a:schemeClr val="bg2"/>
                </a:solidFill>
              </a:rPr>
              <a:t>sexual</a:t>
            </a:r>
            <a:r>
              <a:rPr lang="fr-CH" sz="2000" dirty="0">
                <a:solidFill>
                  <a:schemeClr val="bg2"/>
                </a:solidFill>
              </a:rPr>
              <a:t> orientation, </a:t>
            </a:r>
            <a:r>
              <a:rPr lang="fr-CH" sz="2000" dirty="0" err="1">
                <a:solidFill>
                  <a:schemeClr val="bg2"/>
                </a:solidFill>
              </a:rPr>
              <a:t>nationality</a:t>
            </a:r>
            <a:r>
              <a:rPr lang="fr-CH" sz="2000" dirty="0">
                <a:solidFill>
                  <a:schemeClr val="bg2"/>
                </a:solidFill>
              </a:rPr>
              <a:t>, first </a:t>
            </a:r>
            <a:r>
              <a:rPr lang="fr-CH" sz="2000" dirty="0" err="1">
                <a:solidFill>
                  <a:schemeClr val="bg2"/>
                </a:solidFill>
              </a:rPr>
              <a:t>language</a:t>
            </a:r>
            <a:r>
              <a:rPr lang="fr-CH" sz="2000" dirty="0">
                <a:solidFill>
                  <a:schemeClr val="bg2"/>
                </a:solidFill>
              </a:rPr>
              <a:t>, immigration </a:t>
            </a:r>
            <a:r>
              <a:rPr lang="fr-CH" sz="2000" dirty="0" err="1">
                <a:solidFill>
                  <a:schemeClr val="bg2"/>
                </a:solidFill>
              </a:rPr>
              <a:t>status</a:t>
            </a:r>
            <a:r>
              <a:rPr lang="fr-CH" sz="2000" dirty="0">
                <a:solidFill>
                  <a:schemeClr val="bg2"/>
                </a:solidFill>
              </a:rPr>
              <a:t>, </a:t>
            </a:r>
            <a:r>
              <a:rPr lang="fr-CH" sz="2000" dirty="0" err="1">
                <a:solidFill>
                  <a:schemeClr val="bg2"/>
                </a:solidFill>
              </a:rPr>
              <a:t>education</a:t>
            </a:r>
            <a:r>
              <a:rPr lang="fr-CH" sz="2000" dirty="0">
                <a:solidFill>
                  <a:schemeClr val="bg2"/>
                </a:solidFill>
              </a:rPr>
              <a:t> </a:t>
            </a:r>
            <a:r>
              <a:rPr lang="fr-CH" sz="2000" dirty="0" err="1">
                <a:solidFill>
                  <a:schemeClr val="bg2"/>
                </a:solidFill>
              </a:rPr>
              <a:t>level</a:t>
            </a:r>
            <a:r>
              <a:rPr lang="fr-CH" sz="2000" dirty="0">
                <a:solidFill>
                  <a:schemeClr val="bg2"/>
                </a:solidFill>
              </a:rPr>
              <a:t>, job position, </a:t>
            </a:r>
            <a:r>
              <a:rPr lang="fr-CH" sz="2000" dirty="0" err="1">
                <a:solidFill>
                  <a:schemeClr val="bg2"/>
                </a:solidFill>
              </a:rPr>
              <a:t>disability</a:t>
            </a:r>
            <a:r>
              <a:rPr lang="fr-CH" sz="2000" dirty="0">
                <a:solidFill>
                  <a:schemeClr val="bg2"/>
                </a:solidFill>
              </a:rPr>
              <a:t> condition, </a:t>
            </a:r>
            <a:r>
              <a:rPr lang="fr-CH" sz="2000" dirty="0" err="1">
                <a:solidFill>
                  <a:schemeClr val="bg2"/>
                </a:solidFill>
              </a:rPr>
              <a:t>asked</a:t>
            </a:r>
            <a:r>
              <a:rPr lang="fr-CH" sz="2000" dirty="0">
                <a:solidFill>
                  <a:schemeClr val="bg2"/>
                </a:solidFill>
              </a:rPr>
              <a:t> </a:t>
            </a:r>
            <a:r>
              <a:rPr lang="fr-CH" sz="2000" dirty="0" err="1">
                <a:solidFill>
                  <a:schemeClr val="bg2"/>
                </a:solidFill>
              </a:rPr>
              <a:t>whether</a:t>
            </a:r>
            <a:r>
              <a:rPr lang="fr-CH" sz="2000" dirty="0">
                <a:solidFill>
                  <a:schemeClr val="bg2"/>
                </a:solidFill>
              </a:rPr>
              <a:t> </a:t>
            </a:r>
            <a:r>
              <a:rPr lang="fr-CH" sz="2000" dirty="0" err="1">
                <a:solidFill>
                  <a:schemeClr val="bg2"/>
                </a:solidFill>
              </a:rPr>
              <a:t>they</a:t>
            </a:r>
            <a:r>
              <a:rPr lang="fr-CH" sz="2000" dirty="0">
                <a:solidFill>
                  <a:schemeClr val="bg2"/>
                </a:solidFill>
              </a:rPr>
              <a:t> </a:t>
            </a:r>
            <a:r>
              <a:rPr lang="fr-CH" sz="2000" dirty="0" err="1">
                <a:solidFill>
                  <a:schemeClr val="bg2"/>
                </a:solidFill>
              </a:rPr>
              <a:t>belong</a:t>
            </a:r>
            <a:r>
              <a:rPr lang="fr-CH" sz="2000" dirty="0">
                <a:solidFill>
                  <a:schemeClr val="bg2"/>
                </a:solidFill>
              </a:rPr>
              <a:t> to a </a:t>
            </a:r>
            <a:r>
              <a:rPr lang="fr-CH" sz="2000" dirty="0" err="1">
                <a:solidFill>
                  <a:schemeClr val="bg2"/>
                </a:solidFill>
              </a:rPr>
              <a:t>disadvantaged</a:t>
            </a:r>
            <a:r>
              <a:rPr lang="fr-CH" sz="2000" dirty="0">
                <a:solidFill>
                  <a:schemeClr val="bg2"/>
                </a:solidFill>
              </a:rPr>
              <a:t> </a:t>
            </a:r>
            <a:r>
              <a:rPr lang="fr-CH" sz="2000" dirty="0" err="1">
                <a:solidFill>
                  <a:schemeClr val="bg2"/>
                </a:solidFill>
              </a:rPr>
              <a:t>community</a:t>
            </a:r>
            <a:r>
              <a:rPr lang="fr-CH" sz="2000" dirty="0">
                <a:solidFill>
                  <a:schemeClr val="bg2"/>
                </a:solidFill>
              </a:rPr>
              <a:t>. </a:t>
            </a:r>
            <a:endParaRPr lang="en-GB" sz="2400" dirty="0"/>
          </a:p>
          <a:p>
            <a:pPr>
              <a:buFont typeface="Wingdings" pitchFamily="2" charset="2"/>
              <a:buChar char="à"/>
            </a:pPr>
            <a:r>
              <a:rPr lang="en-GB" sz="2400" dirty="0">
                <a:sym typeface="Wingdings" pitchFamily="2" charset="2"/>
              </a:rPr>
              <a:t>P</a:t>
            </a:r>
            <a:r>
              <a:rPr lang="en-GB" sz="2400" dirty="0"/>
              <a:t>erceived discrimination </a:t>
            </a:r>
          </a:p>
          <a:p>
            <a:pPr marL="0" indent="0">
              <a:buNone/>
            </a:pPr>
            <a:r>
              <a:rPr lang="en-CH" sz="2000">
                <a:solidFill>
                  <a:schemeClr val="bg2"/>
                </a:solidFill>
              </a:rPr>
              <a:t>Past experience of discrimination (</a:t>
            </a:r>
            <a:r>
              <a:rPr lang="fr-CH" altLang="en-CH" sz="2000" dirty="0">
                <a:solidFill>
                  <a:schemeClr val="bg2"/>
                </a:solidFill>
              </a:rPr>
              <a:t>Schmitt et al., 2002)</a:t>
            </a:r>
            <a:endParaRPr lang="en-CH" sz="2000">
              <a:solidFill>
                <a:schemeClr val="bg2"/>
              </a:solidFill>
            </a:endParaRPr>
          </a:p>
          <a:p>
            <a:pPr>
              <a:buFont typeface="Wingdings" pitchFamily="2" charset="2"/>
              <a:buChar char="à"/>
            </a:pPr>
            <a:r>
              <a:rPr lang="fr-CH" sz="2400" dirty="0" err="1"/>
              <a:t>Perceived</a:t>
            </a:r>
            <a:r>
              <a:rPr lang="fr-CH" sz="2400" dirty="0"/>
              <a:t> </a:t>
            </a:r>
            <a:r>
              <a:rPr lang="fr-CH" sz="2400" dirty="0" err="1"/>
              <a:t>intergroup</a:t>
            </a:r>
            <a:r>
              <a:rPr lang="fr-CH" sz="2400" dirty="0"/>
              <a:t> </a:t>
            </a:r>
            <a:r>
              <a:rPr lang="fr-CH" sz="2400" dirty="0" err="1"/>
              <a:t>threat</a:t>
            </a:r>
            <a:r>
              <a:rPr lang="fr-CH" sz="2400" dirty="0"/>
              <a:t> </a:t>
            </a:r>
          </a:p>
          <a:p>
            <a:pPr marL="0" indent="0">
              <a:buNone/>
            </a:pPr>
            <a:r>
              <a:rPr lang="fr-CH" sz="2000" dirty="0" err="1">
                <a:solidFill>
                  <a:schemeClr val="bg2"/>
                </a:solidFill>
              </a:rPr>
              <a:t>Using</a:t>
            </a:r>
            <a:r>
              <a:rPr lang="fr-CH" sz="2000" dirty="0">
                <a:solidFill>
                  <a:schemeClr val="bg2"/>
                </a:solidFill>
              </a:rPr>
              <a:t> </a:t>
            </a:r>
            <a:r>
              <a:rPr lang="en-US" sz="2000" dirty="0">
                <a:solidFill>
                  <a:schemeClr val="bg2"/>
                </a:solidFill>
              </a:rPr>
              <a:t>Iyer’s (2022) framework to assess a) resource threats, b) symbolic threats, and c) in-group morality threats.</a:t>
            </a:r>
            <a:r>
              <a:rPr lang="en-CH" sz="2000">
                <a:solidFill>
                  <a:schemeClr val="bg2"/>
                </a:solidFill>
              </a:rPr>
              <a:t> </a:t>
            </a:r>
            <a:endParaRPr lang="fr-CH" sz="2000" dirty="0">
              <a:solidFill>
                <a:schemeClr val="bg2"/>
              </a:solidFill>
            </a:endParaRPr>
          </a:p>
          <a:p>
            <a:pPr>
              <a:buFont typeface="Wingdings" pitchFamily="2" charset="2"/>
              <a:buChar char="à"/>
            </a:pPr>
            <a:r>
              <a:rPr lang="fr-CH" sz="2400" dirty="0" err="1"/>
              <a:t>Ingroup</a:t>
            </a:r>
            <a:r>
              <a:rPr lang="fr-CH" sz="2400" dirty="0"/>
              <a:t> identification</a:t>
            </a:r>
          </a:p>
          <a:p>
            <a:pPr marL="0" indent="0">
              <a:buNone/>
            </a:pPr>
            <a:r>
              <a:rPr lang="fr-CH" sz="2000" dirty="0">
                <a:solidFill>
                  <a:schemeClr val="bg2"/>
                </a:solidFill>
              </a:rPr>
              <a:t> Inclusion of the </a:t>
            </a:r>
            <a:r>
              <a:rPr lang="fr-CH" sz="2000" dirty="0" err="1">
                <a:solidFill>
                  <a:schemeClr val="bg2"/>
                </a:solidFill>
              </a:rPr>
              <a:t>ingroup</a:t>
            </a:r>
            <a:r>
              <a:rPr lang="fr-CH" sz="2000" dirty="0">
                <a:solidFill>
                  <a:schemeClr val="bg2"/>
                </a:solidFill>
              </a:rPr>
              <a:t> in the self </a:t>
            </a:r>
            <a:r>
              <a:rPr lang="fr-CH" sz="2000" dirty="0" err="1">
                <a:solidFill>
                  <a:schemeClr val="bg2"/>
                </a:solidFill>
              </a:rPr>
              <a:t>scale</a:t>
            </a:r>
            <a:r>
              <a:rPr lang="fr-CH" sz="2000" dirty="0">
                <a:solidFill>
                  <a:schemeClr val="bg2"/>
                </a:solidFill>
              </a:rPr>
              <a:t> (</a:t>
            </a:r>
            <a:r>
              <a:rPr lang="fr-CH" sz="2000" dirty="0" err="1">
                <a:solidFill>
                  <a:schemeClr val="bg2"/>
                </a:solidFill>
              </a:rPr>
              <a:t>Tropp</a:t>
            </a:r>
            <a:r>
              <a:rPr lang="fr-CH" sz="2000" dirty="0">
                <a:solidFill>
                  <a:schemeClr val="bg2"/>
                </a:solidFill>
              </a:rPr>
              <a:t> &amp; Wright, 2001)</a:t>
            </a:r>
            <a:br>
              <a:rPr lang="fr-CH" sz="2000" dirty="0">
                <a:solidFill>
                  <a:schemeClr val="bg2"/>
                </a:solidFill>
              </a:rPr>
            </a:br>
            <a:r>
              <a:rPr lang="fr-CH" sz="2000" dirty="0">
                <a:solidFill>
                  <a:schemeClr val="bg2"/>
                </a:solidFill>
              </a:rPr>
              <a:t>Once for </a:t>
            </a:r>
            <a:r>
              <a:rPr lang="fr-CH" sz="2000" dirty="0" err="1">
                <a:solidFill>
                  <a:schemeClr val="bg2"/>
                </a:solidFill>
              </a:rPr>
              <a:t>gender</a:t>
            </a:r>
            <a:r>
              <a:rPr lang="fr-CH" sz="2000" dirty="0">
                <a:solidFill>
                  <a:schemeClr val="bg2"/>
                </a:solidFill>
              </a:rPr>
              <a:t>, once for </a:t>
            </a:r>
            <a:r>
              <a:rPr lang="fr-CH" sz="2000" dirty="0" err="1">
                <a:solidFill>
                  <a:schemeClr val="bg2"/>
                </a:solidFill>
              </a:rPr>
              <a:t>ethnic</a:t>
            </a:r>
            <a:r>
              <a:rPr lang="fr-CH" sz="2000" dirty="0">
                <a:solidFill>
                  <a:schemeClr val="bg2"/>
                </a:solidFill>
              </a:rPr>
              <a:t> group</a:t>
            </a:r>
            <a:endParaRPr lang="fr-CH" sz="2400" dirty="0"/>
          </a:p>
          <a:p>
            <a:pPr>
              <a:buFont typeface="Wingdings" pitchFamily="2" charset="2"/>
              <a:buChar char="à"/>
            </a:pPr>
            <a:r>
              <a:rPr lang="fr-CH" sz="2400" dirty="0" err="1"/>
              <a:t>Political</a:t>
            </a:r>
            <a:r>
              <a:rPr lang="fr-CH" sz="2400" dirty="0"/>
              <a:t> </a:t>
            </a:r>
            <a:r>
              <a:rPr lang="fr-CH" sz="2400" dirty="0" err="1"/>
              <a:t>beliefs</a:t>
            </a:r>
            <a:r>
              <a:rPr lang="fr-CH" sz="2400" dirty="0"/>
              <a:t> </a:t>
            </a:r>
          </a:p>
          <a:p>
            <a:pPr>
              <a:buFont typeface="Wingdings" pitchFamily="2" charset="2"/>
              <a:buChar char="à"/>
            </a:pPr>
            <a:r>
              <a:rPr lang="en-CH" sz="2400"/>
              <a:t>Intergroup contact </a:t>
            </a:r>
          </a:p>
          <a:p>
            <a:pPr>
              <a:buFont typeface="Wingdings" pitchFamily="2" charset="2"/>
              <a:buChar char="à"/>
            </a:pPr>
            <a:endParaRPr lang="en-GB" sz="2400" dirty="0"/>
          </a:p>
          <a:p>
            <a:pPr marL="0" indent="0">
              <a:buNone/>
            </a:pPr>
            <a:endParaRPr lang="en-GB" sz="2400" dirty="0"/>
          </a:p>
          <a:p>
            <a:pPr lvl="2"/>
            <a:endParaRPr lang="fr-CH" sz="2800" dirty="0"/>
          </a:p>
        </p:txBody>
      </p:sp>
    </p:spTree>
    <p:extLst>
      <p:ext uri="{BB962C8B-B14F-4D97-AF65-F5344CB8AC3E}">
        <p14:creationId xmlns:p14="http://schemas.microsoft.com/office/powerpoint/2010/main" val="162236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FDE6D-1A30-9BE9-609E-985135862E8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518D9B6-3E71-086D-977B-66BC1908E0D1}"/>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D1336D39-25F3-1B33-93DF-F07BE65E529A}"/>
              </a:ext>
            </a:extLst>
          </p:cNvPr>
          <p:cNvSpPr>
            <a:spLocks noGrp="1"/>
          </p:cNvSpPr>
          <p:nvPr>
            <p:ph type="title"/>
          </p:nvPr>
        </p:nvSpPr>
        <p:spPr/>
        <p:txBody>
          <a:bodyPr anchor="b"/>
          <a:lstStyle/>
          <a:p>
            <a:r>
              <a:rPr lang="fr-CH" sz="4800"/>
              <a:t>Diversity Statement vs. Neutral Statement</a:t>
            </a:r>
            <a:endParaRPr lang="en-GB" sz="4800"/>
          </a:p>
        </p:txBody>
      </p:sp>
      <p:sp>
        <p:nvSpPr>
          <p:cNvPr id="4" name="Content Placeholder 3">
            <a:extLst>
              <a:ext uri="{FF2B5EF4-FFF2-40B4-BE49-F238E27FC236}">
                <a16:creationId xmlns:a16="http://schemas.microsoft.com/office/drawing/2014/main" id="{500A55F2-C8A7-0257-FC82-DBA1B6E7566C}"/>
              </a:ext>
            </a:extLst>
          </p:cNvPr>
          <p:cNvSpPr>
            <a:spLocks noGrp="1"/>
          </p:cNvSpPr>
          <p:nvPr>
            <p:ph idx="1"/>
          </p:nvPr>
        </p:nvSpPr>
        <p:spPr>
          <a:xfrm>
            <a:off x="265113" y="1708198"/>
            <a:ext cx="11664949" cy="4890904"/>
          </a:xfrm>
        </p:spPr>
        <p:txBody>
          <a:bodyPr/>
          <a:lstStyle/>
          <a:p>
            <a:pPr>
              <a:buFont typeface="Wingdings" pitchFamily="2" charset="2"/>
              <a:buChar char="à"/>
            </a:pPr>
            <a:endParaRPr lang="en-GB" sz="2000">
              <a:solidFill>
                <a:schemeClr val="bg2"/>
              </a:solidFill>
            </a:endParaRPr>
          </a:p>
          <a:p>
            <a:endParaRPr lang="fr-CH" sz="2000">
              <a:solidFill>
                <a:schemeClr val="bg2"/>
              </a:solidFill>
            </a:endParaRPr>
          </a:p>
          <a:p>
            <a:pPr marL="0" indent="0">
              <a:buNone/>
            </a:pPr>
            <a:endParaRPr lang="fr-CH" sz="2400"/>
          </a:p>
          <a:p>
            <a:pPr marL="0" indent="0">
              <a:buNone/>
            </a:pPr>
            <a:endParaRPr lang="fr-CH" sz="2400"/>
          </a:p>
          <a:p>
            <a:pPr marL="0" indent="0">
              <a:buNone/>
            </a:pPr>
            <a:endParaRPr lang="en-GB"/>
          </a:p>
          <a:p>
            <a:pPr lvl="2"/>
            <a:endParaRPr lang="fr-CH" sz="2800"/>
          </a:p>
        </p:txBody>
      </p:sp>
      <p:graphicFrame>
        <p:nvGraphicFramePr>
          <p:cNvPr id="5" name="Table 4">
            <a:extLst>
              <a:ext uri="{FF2B5EF4-FFF2-40B4-BE49-F238E27FC236}">
                <a16:creationId xmlns:a16="http://schemas.microsoft.com/office/drawing/2014/main" id="{E8826DA4-4742-7257-C153-BF17BC4D51E9}"/>
              </a:ext>
            </a:extLst>
          </p:cNvPr>
          <p:cNvGraphicFramePr>
            <a:graphicFrameLocks noGrp="1"/>
          </p:cNvGraphicFramePr>
          <p:nvPr>
            <p:extLst>
              <p:ext uri="{D42A27DB-BD31-4B8C-83A1-F6EECF244321}">
                <p14:modId xmlns:p14="http://schemas.microsoft.com/office/powerpoint/2010/main" val="746440937"/>
              </p:ext>
            </p:extLst>
          </p:nvPr>
        </p:nvGraphicFramePr>
        <p:xfrm>
          <a:off x="649995" y="1654937"/>
          <a:ext cx="10135518" cy="4297680"/>
        </p:xfrm>
        <a:graphic>
          <a:graphicData uri="http://schemas.openxmlformats.org/drawingml/2006/table">
            <a:tbl>
              <a:tblPr firstRow="1" bandRow="1">
                <a:tableStyleId>{5940675A-B579-460E-94D1-54222C63F5DA}</a:tableStyleId>
              </a:tblPr>
              <a:tblGrid>
                <a:gridCol w="5067759">
                  <a:extLst>
                    <a:ext uri="{9D8B030D-6E8A-4147-A177-3AD203B41FA5}">
                      <a16:colId xmlns:a16="http://schemas.microsoft.com/office/drawing/2014/main" val="3566812768"/>
                    </a:ext>
                  </a:extLst>
                </a:gridCol>
                <a:gridCol w="5067759">
                  <a:extLst>
                    <a:ext uri="{9D8B030D-6E8A-4147-A177-3AD203B41FA5}">
                      <a16:colId xmlns:a16="http://schemas.microsoft.com/office/drawing/2014/main" val="664050849"/>
                    </a:ext>
                  </a:extLst>
                </a:gridCol>
              </a:tblGrid>
              <a:tr h="316456">
                <a:tc>
                  <a:txBody>
                    <a:bodyPr/>
                    <a:lstStyle/>
                    <a:p>
                      <a:pPr algn="ctr"/>
                      <a:r>
                        <a:rPr lang="en-GB"/>
                        <a:t>Diversity statement </a:t>
                      </a:r>
                    </a:p>
                  </a:txBody>
                  <a:tcPr/>
                </a:tc>
                <a:tc>
                  <a:txBody>
                    <a:bodyPr/>
                    <a:lstStyle/>
                    <a:p>
                      <a:pPr algn="ctr"/>
                      <a:r>
                        <a:rPr lang="en-GB"/>
                        <a:t>Neutral statement </a:t>
                      </a:r>
                    </a:p>
                  </a:txBody>
                  <a:tcPr/>
                </a:tc>
                <a:extLst>
                  <a:ext uri="{0D108BD9-81ED-4DB2-BD59-A6C34878D82A}">
                    <a16:rowId xmlns:a16="http://schemas.microsoft.com/office/drawing/2014/main" val="2787401760"/>
                  </a:ext>
                </a:extLst>
              </a:tr>
              <a:tr h="382347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Thanks for participating to our study. At the University of Lausanne and the Université Libre de Bruxelles, we are committed to fostering an inclusive environment that values and respects the diverse backgrounds, experiences, and perspectives of all individuals. We aim to promote fairness, equity, and greater inclusivity in our work. Your responses will help us gain valuable insights into these important topics. We want to assure you that your participation is greatly appreciated and that your perspectives contribute significantly to making research more representative and impactful for everyone.</a:t>
                      </a:r>
                      <a:endParaRPr lang="en-CH"/>
                    </a:p>
                    <a:p>
                      <a:endParaRPr lang="en-GB"/>
                    </a:p>
                  </a:txBody>
                  <a:tcPr/>
                </a:tc>
                <a:tc>
                  <a:txBody>
                    <a:bodyPr/>
                    <a:lstStyle/>
                    <a:p>
                      <a:r>
                        <a:rPr lang="en-GB"/>
                        <a:t>Thanks for participating to our study. At the University of Lausanne and the Université Libre de Bruxelles, we are committed to fostering an  academically competent environment where different types of research are conducted and a broad range of topics are explored. We aim to promote precision, rigor and greater reflexivity in our work. Your responses will help us gain valuable insights into these important topics. We want to assure you that your participation is greatly appreciated and that your perspectives contribute significantly to improving  and advancing research.</a:t>
                      </a:r>
                    </a:p>
                  </a:txBody>
                  <a:tcPr/>
                </a:tc>
                <a:extLst>
                  <a:ext uri="{0D108BD9-81ED-4DB2-BD59-A6C34878D82A}">
                    <a16:rowId xmlns:a16="http://schemas.microsoft.com/office/drawing/2014/main" val="1666987084"/>
                  </a:ext>
                </a:extLst>
              </a:tr>
            </a:tbl>
          </a:graphicData>
        </a:graphic>
      </p:graphicFrame>
    </p:spTree>
    <p:extLst>
      <p:ext uri="{BB962C8B-B14F-4D97-AF65-F5344CB8AC3E}">
        <p14:creationId xmlns:p14="http://schemas.microsoft.com/office/powerpoint/2010/main" val="113400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6049-9528-21F6-650F-40F3065A727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3CFE322-CE80-D3F2-E85D-FB2F5EAC7C03}"/>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1A390257-D0BC-6F22-A51F-D9C3C7116C84}"/>
              </a:ext>
            </a:extLst>
          </p:cNvPr>
          <p:cNvSpPr>
            <a:spLocks noGrp="1"/>
          </p:cNvSpPr>
          <p:nvPr>
            <p:ph type="title"/>
          </p:nvPr>
        </p:nvSpPr>
        <p:spPr/>
        <p:txBody>
          <a:bodyPr anchor="b"/>
          <a:lstStyle/>
          <a:p>
            <a:r>
              <a:rPr lang="fr-CH" sz="4800"/>
              <a:t>Task (Block B)</a:t>
            </a:r>
            <a:endParaRPr lang="en-GB" sz="4800"/>
          </a:p>
        </p:txBody>
      </p:sp>
      <p:sp>
        <p:nvSpPr>
          <p:cNvPr id="4" name="Content Placeholder 3">
            <a:extLst>
              <a:ext uri="{FF2B5EF4-FFF2-40B4-BE49-F238E27FC236}">
                <a16:creationId xmlns:a16="http://schemas.microsoft.com/office/drawing/2014/main" id="{FFF85D30-CB02-2F65-7557-56D8143D3198}"/>
              </a:ext>
            </a:extLst>
          </p:cNvPr>
          <p:cNvSpPr>
            <a:spLocks noGrp="1"/>
          </p:cNvSpPr>
          <p:nvPr>
            <p:ph idx="1"/>
          </p:nvPr>
        </p:nvSpPr>
        <p:spPr>
          <a:xfrm>
            <a:off x="936626" y="1654938"/>
            <a:ext cx="10985345" cy="4890904"/>
          </a:xfrm>
        </p:spPr>
        <p:txBody>
          <a:bodyPr/>
          <a:lstStyle/>
          <a:p>
            <a:pPr marL="0" indent="0">
              <a:buNone/>
            </a:pPr>
            <a:r>
              <a:rPr lang="en-GB" sz="2000" b="1"/>
              <a:t>As a member of the university community, we are interested to know how you think that the University should spend it’s budget. If you had 100% of the University’s leftover Budget to spend, how would you allocate between the following options (input percentage):</a:t>
            </a:r>
          </a:p>
          <a:p>
            <a:pPr marL="0" indent="0">
              <a:buNone/>
            </a:pPr>
            <a:endParaRPr lang="en-GB" sz="2000" b="1"/>
          </a:p>
          <a:p>
            <a:pPr>
              <a:buFont typeface="Wingdings" pitchFamily="2" charset="2"/>
              <a:buChar char="q"/>
            </a:pPr>
            <a:r>
              <a:rPr lang="en-GB"/>
              <a:t>Building and outdoor garden maintenance </a:t>
            </a:r>
            <a:endParaRPr lang="en-CH"/>
          </a:p>
          <a:p>
            <a:pPr>
              <a:buFont typeface="Wingdings" pitchFamily="2" charset="2"/>
              <a:buChar char="q"/>
            </a:pPr>
            <a:r>
              <a:rPr lang="en-GB"/>
              <a:t>Marketing and communications (e.g. social media)</a:t>
            </a:r>
            <a:endParaRPr lang="en-CH"/>
          </a:p>
          <a:p>
            <a:pPr>
              <a:buFont typeface="Wingdings" pitchFamily="2" charset="2"/>
              <a:buChar char="q"/>
            </a:pPr>
            <a:r>
              <a:rPr lang="en-GB"/>
              <a:t>Extracurricular activities for students (e.g. sports centre)</a:t>
            </a:r>
            <a:endParaRPr lang="en-CH"/>
          </a:p>
          <a:p>
            <a:pPr>
              <a:buFont typeface="Wingdings" pitchFamily="2" charset="2"/>
              <a:buChar char="q"/>
            </a:pPr>
            <a:r>
              <a:rPr lang="en-GB"/>
              <a:t>Career services for students </a:t>
            </a:r>
            <a:endParaRPr lang="en-CH"/>
          </a:p>
          <a:p>
            <a:pPr>
              <a:buFont typeface="Wingdings" pitchFamily="2" charset="2"/>
              <a:buChar char="q"/>
            </a:pPr>
            <a:r>
              <a:rPr lang="en-GB"/>
              <a:t>Diversity and inclusion office and services for students </a:t>
            </a:r>
            <a:endParaRPr lang="en-CH"/>
          </a:p>
          <a:p>
            <a:pPr>
              <a:buFont typeface="Wingdings" pitchFamily="2" charset="2"/>
              <a:buChar char="q"/>
            </a:pPr>
            <a:r>
              <a:rPr lang="en-GB"/>
              <a:t>Sustainability initiatives (e.g. energy efficiency)</a:t>
            </a:r>
            <a:endParaRPr lang="en-CH"/>
          </a:p>
          <a:p>
            <a:pPr lvl="1"/>
            <a:endParaRPr lang="en-GB" sz="2000">
              <a:highlight>
                <a:srgbClr val="FFFF00"/>
              </a:highlight>
            </a:endParaRPr>
          </a:p>
        </p:txBody>
      </p:sp>
    </p:spTree>
    <p:extLst>
      <p:ext uri="{BB962C8B-B14F-4D97-AF65-F5344CB8AC3E}">
        <p14:creationId xmlns:p14="http://schemas.microsoft.com/office/powerpoint/2010/main" val="1955873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D9501-B004-D183-D372-CAEB526E65C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A41E8F7-484D-6C36-1712-75AC27C6CCBA}"/>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A814B489-D477-4A62-EBC1-8F128FB3560E}"/>
              </a:ext>
            </a:extLst>
          </p:cNvPr>
          <p:cNvSpPr>
            <a:spLocks noGrp="1"/>
          </p:cNvSpPr>
          <p:nvPr>
            <p:ph type="title"/>
          </p:nvPr>
        </p:nvSpPr>
        <p:spPr/>
        <p:txBody>
          <a:bodyPr anchor="b"/>
          <a:lstStyle/>
          <a:p>
            <a:r>
              <a:rPr lang="fr-CH" sz="4800"/>
              <a:t>Dependent variables (Block B)</a:t>
            </a:r>
            <a:endParaRPr lang="en-GB" sz="4800"/>
          </a:p>
        </p:txBody>
      </p:sp>
      <p:sp>
        <p:nvSpPr>
          <p:cNvPr id="4" name="Content Placeholder 3">
            <a:extLst>
              <a:ext uri="{FF2B5EF4-FFF2-40B4-BE49-F238E27FC236}">
                <a16:creationId xmlns:a16="http://schemas.microsoft.com/office/drawing/2014/main" id="{0FCE00F0-2F41-061D-F7AD-F909AAAAE114}"/>
              </a:ext>
            </a:extLst>
          </p:cNvPr>
          <p:cNvSpPr>
            <a:spLocks noGrp="1"/>
          </p:cNvSpPr>
          <p:nvPr>
            <p:ph idx="1"/>
          </p:nvPr>
        </p:nvSpPr>
        <p:spPr>
          <a:xfrm>
            <a:off x="936626" y="1654938"/>
            <a:ext cx="11664949" cy="4890904"/>
          </a:xfrm>
        </p:spPr>
        <p:txBody>
          <a:bodyPr/>
          <a:lstStyle/>
          <a:p>
            <a:pPr lvl="2"/>
            <a:endParaRPr lang="en-GB" sz="2000"/>
          </a:p>
          <a:p>
            <a:pPr marL="0" indent="0">
              <a:buNone/>
            </a:pPr>
            <a:r>
              <a:rPr lang="en-GB" sz="2000" b="1"/>
              <a:t>Pro-diversity attitudes</a:t>
            </a:r>
          </a:p>
          <a:p>
            <a:pPr lvl="1"/>
            <a:r>
              <a:rPr lang="en-GB" sz="2000"/>
              <a:t>General: Benefits and Threats of Diversity Scale </a:t>
            </a:r>
            <a:r>
              <a:rPr lang="en-GB" sz="2000">
                <a:solidFill>
                  <a:schemeClr val="bg2"/>
                </a:solidFill>
              </a:rPr>
              <a:t>(adapted from Hofhuis et al., 2015). </a:t>
            </a:r>
            <a:br>
              <a:rPr lang="en-GB" sz="2000">
                <a:solidFill>
                  <a:schemeClr val="bg2"/>
                </a:solidFill>
              </a:rPr>
            </a:br>
            <a:r>
              <a:rPr lang="en-GB" sz="2000"/>
              <a:t>E.g., “</a:t>
            </a:r>
            <a:r>
              <a:rPr lang="en-GB" sz="2000" i="1"/>
              <a:t>Initiatives promoting best practices regarding diversity, equity and inclusion are a good idea</a:t>
            </a:r>
            <a:r>
              <a:rPr lang="en-GB" sz="2000"/>
              <a:t>”</a:t>
            </a:r>
          </a:p>
          <a:p>
            <a:pPr lvl="1"/>
            <a:r>
              <a:rPr lang="en-GB" sz="2000"/>
              <a:t>Willingness to help: Attitudes Towards DEI Training scale </a:t>
            </a:r>
            <a:r>
              <a:rPr lang="en-GB" sz="2000">
                <a:solidFill>
                  <a:schemeClr val="bg2"/>
                </a:solidFill>
              </a:rPr>
              <a:t>(Gans &amp; Zhan, 2023)</a:t>
            </a:r>
            <a:br>
              <a:rPr lang="en-GB" sz="2000">
                <a:solidFill>
                  <a:schemeClr val="bg2"/>
                </a:solidFill>
              </a:rPr>
            </a:br>
            <a:r>
              <a:rPr lang="en-GB" sz="2000"/>
              <a:t>E.g., “</a:t>
            </a:r>
            <a:r>
              <a:rPr lang="en-GB" sz="2000" i="1"/>
              <a:t>I intend to participate in my organization’s DEI initiatives in the future</a:t>
            </a:r>
            <a:r>
              <a:rPr lang="en-GB" sz="2000"/>
              <a:t>” </a:t>
            </a:r>
          </a:p>
          <a:p>
            <a:pPr lvl="1"/>
            <a:endParaRPr lang="en-GB" sz="2000"/>
          </a:p>
          <a:p>
            <a:pPr marL="180000" lvl="1" indent="0">
              <a:buNone/>
            </a:pPr>
            <a:r>
              <a:rPr lang="en-GB" sz="2000" b="1"/>
              <a:t>Pro-diversity behaviour</a:t>
            </a:r>
          </a:p>
          <a:p>
            <a:pPr lvl="1"/>
            <a:r>
              <a:rPr lang="en-GB" sz="2000">
                <a:highlight>
                  <a:srgbClr val="FFFF00"/>
                </a:highlight>
              </a:rPr>
              <a:t>Sign a pro-diversity petition (measure signups to real petition)</a:t>
            </a:r>
          </a:p>
          <a:p>
            <a:pPr marL="180000" lvl="1" indent="0">
              <a:buNone/>
            </a:pPr>
            <a:endParaRPr lang="en-GB" sz="2000">
              <a:highlight>
                <a:srgbClr val="FFFF00"/>
              </a:highlight>
            </a:endParaRPr>
          </a:p>
          <a:p>
            <a:pPr lvl="1"/>
            <a:r>
              <a:rPr lang="en-GB" sz="2000">
                <a:highlight>
                  <a:srgbClr val="FFFF00"/>
                </a:highlight>
              </a:rPr>
              <a:t>Register to workshop (measure signups and attendance to real workshop)</a:t>
            </a:r>
          </a:p>
          <a:p>
            <a:pPr lvl="1"/>
            <a:endParaRPr lang="en-GB" sz="2000">
              <a:highlight>
                <a:srgbClr val="FFFF00"/>
              </a:highlight>
            </a:endParaRPr>
          </a:p>
          <a:p>
            <a:pPr lvl="1"/>
            <a:r>
              <a:rPr lang="en-GB" sz="2000">
                <a:highlight>
                  <a:srgbClr val="FFFF00"/>
                </a:highlight>
              </a:rPr>
              <a:t>Write a welcoming message to a minority student (X% will really be sent)</a:t>
            </a:r>
          </a:p>
          <a:p>
            <a:pPr lvl="1"/>
            <a:endParaRPr lang="en-GB" sz="2000">
              <a:highlight>
                <a:srgbClr val="FFFF00"/>
              </a:highlight>
            </a:endParaRPr>
          </a:p>
        </p:txBody>
      </p:sp>
    </p:spTree>
    <p:extLst>
      <p:ext uri="{BB962C8B-B14F-4D97-AF65-F5344CB8AC3E}">
        <p14:creationId xmlns:p14="http://schemas.microsoft.com/office/powerpoint/2010/main" val="132379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96E02-7F05-A904-EFBC-74C611723DE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806B561-0111-497A-C474-0A5B5766C464}"/>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18281854-E87C-94F2-9E92-D7D0BF63DCBA}"/>
              </a:ext>
            </a:extLst>
          </p:cNvPr>
          <p:cNvSpPr>
            <a:spLocks noGrp="1"/>
          </p:cNvSpPr>
          <p:nvPr>
            <p:ph type="title"/>
          </p:nvPr>
        </p:nvSpPr>
        <p:spPr/>
        <p:txBody>
          <a:bodyPr anchor="b"/>
          <a:lstStyle/>
          <a:p>
            <a:r>
              <a:rPr lang="fr-CH" sz="4800"/>
              <a:t>Analysis</a:t>
            </a:r>
            <a:endParaRPr lang="en-GB" sz="4800"/>
          </a:p>
        </p:txBody>
      </p:sp>
      <p:sp>
        <p:nvSpPr>
          <p:cNvPr id="4" name="Content Placeholder 3">
            <a:extLst>
              <a:ext uri="{FF2B5EF4-FFF2-40B4-BE49-F238E27FC236}">
                <a16:creationId xmlns:a16="http://schemas.microsoft.com/office/drawing/2014/main" id="{9B30BCD7-3595-2D9B-DF24-83378E2915AC}"/>
              </a:ext>
            </a:extLst>
          </p:cNvPr>
          <p:cNvSpPr>
            <a:spLocks noGrp="1"/>
          </p:cNvSpPr>
          <p:nvPr>
            <p:ph idx="1"/>
          </p:nvPr>
        </p:nvSpPr>
        <p:spPr>
          <a:xfrm>
            <a:off x="265113" y="1708198"/>
            <a:ext cx="11664949" cy="4890904"/>
          </a:xfrm>
        </p:spPr>
        <p:txBody>
          <a:bodyPr/>
          <a:lstStyle/>
          <a:p>
            <a:pPr marL="0" indent="0">
              <a:buNone/>
            </a:pPr>
            <a:r>
              <a:rPr lang="en-GB" sz="2400" dirty="0"/>
              <a:t>Initial model = Model 3 in Hayes Process</a:t>
            </a:r>
          </a:p>
          <a:p>
            <a:pPr marL="0" indent="0">
              <a:buNone/>
            </a:pPr>
            <a:r>
              <a:rPr lang="en-GB" sz="2400" dirty="0"/>
              <a:t>Including controls = Moderated multiple regression (MMR) analysis: </a:t>
            </a:r>
          </a:p>
          <a:p>
            <a:pPr marL="0" indent="0">
              <a:buNone/>
            </a:pPr>
            <a:endParaRPr lang="en-GB" sz="2400" dirty="0"/>
          </a:p>
          <a:p>
            <a:pPr marL="0" indent="0">
              <a:buNone/>
            </a:pPr>
            <a:r>
              <a:rPr lang="en-GB" sz="1600" dirty="0"/>
              <a:t>Y (Pro-diversity outcome variable) = </a:t>
            </a:r>
            <a:br>
              <a:rPr lang="en-GB" sz="1600" dirty="0"/>
            </a:br>
            <a:r>
              <a:rPr lang="el-GR" sz="1600" dirty="0"/>
              <a:t>β₀ (</a:t>
            </a:r>
            <a:r>
              <a:rPr lang="en-GB" sz="1600" dirty="0"/>
              <a:t>Intercept) + </a:t>
            </a:r>
            <a:r>
              <a:rPr lang="el-GR" sz="1600" dirty="0"/>
              <a:t>β₁</a:t>
            </a:r>
            <a:r>
              <a:rPr lang="en-GB" sz="1600" dirty="0"/>
              <a:t>X₁ (advantage or disadvantage) + </a:t>
            </a:r>
            <a:r>
              <a:rPr lang="el-GR" sz="1600" dirty="0"/>
              <a:t>β₂</a:t>
            </a:r>
            <a:r>
              <a:rPr lang="en-GB" sz="1600" dirty="0"/>
              <a:t>X₂ (perceived discrimination) + </a:t>
            </a:r>
            <a:r>
              <a:rPr lang="el-GR" sz="1600" dirty="0"/>
              <a:t>β₃</a:t>
            </a:r>
            <a:r>
              <a:rPr lang="en-GB" sz="1600" dirty="0"/>
              <a:t>X₃ (diversity statement) + </a:t>
            </a:r>
            <a:r>
              <a:rPr lang="el-GR" sz="1600" dirty="0"/>
              <a:t>β₄(</a:t>
            </a:r>
            <a:r>
              <a:rPr lang="en-GB" sz="1600" dirty="0"/>
              <a:t>X₁ * X₃) (Interaction advantage * statement) + </a:t>
            </a:r>
            <a:r>
              <a:rPr lang="el-GR" sz="1600" dirty="0"/>
              <a:t>β₅(</a:t>
            </a:r>
            <a:r>
              <a:rPr lang="en-GB" sz="1600" dirty="0"/>
              <a:t>X₂ * X₃) (Interaction perceived discrimination * statement) </a:t>
            </a:r>
            <a:r>
              <a:rPr lang="el-GR" sz="1600" dirty="0">
                <a:solidFill>
                  <a:schemeClr val="bg1">
                    <a:lumMod val="50000"/>
                  </a:schemeClr>
                </a:solidFill>
              </a:rPr>
              <a:t>+ β₆</a:t>
            </a:r>
            <a:r>
              <a:rPr lang="en-GB" sz="1600" dirty="0">
                <a:solidFill>
                  <a:schemeClr val="bg1">
                    <a:lumMod val="50000"/>
                  </a:schemeClr>
                </a:solidFill>
              </a:rPr>
              <a:t>X₄ (political beliefs) + </a:t>
            </a:r>
            <a:r>
              <a:rPr lang="el-GR" sz="1600" dirty="0">
                <a:solidFill>
                  <a:schemeClr val="bg1">
                    <a:lumMod val="50000"/>
                  </a:schemeClr>
                </a:solidFill>
              </a:rPr>
              <a:t>β₇</a:t>
            </a:r>
            <a:r>
              <a:rPr lang="en-GB" sz="1600" dirty="0">
                <a:solidFill>
                  <a:schemeClr val="bg1">
                    <a:lumMod val="50000"/>
                  </a:schemeClr>
                </a:solidFill>
              </a:rPr>
              <a:t>X₅ (education level) + </a:t>
            </a:r>
            <a:r>
              <a:rPr lang="el-GR" sz="1600" dirty="0">
                <a:solidFill>
                  <a:schemeClr val="bg1">
                    <a:lumMod val="50000"/>
                  </a:schemeClr>
                </a:solidFill>
              </a:rPr>
              <a:t>β₈</a:t>
            </a:r>
            <a:r>
              <a:rPr lang="en-GB" sz="1600" dirty="0">
                <a:solidFill>
                  <a:schemeClr val="bg1">
                    <a:lumMod val="50000"/>
                  </a:schemeClr>
                </a:solidFill>
              </a:rPr>
              <a:t>X₆ (pervasiveness) </a:t>
            </a:r>
            <a:r>
              <a:rPr lang="en-GB" sz="1600" dirty="0"/>
              <a:t>+ </a:t>
            </a:r>
            <a:r>
              <a:rPr lang="el-GR" sz="1600" dirty="0"/>
              <a:t>ε (</a:t>
            </a:r>
            <a:r>
              <a:rPr lang="en-GB" sz="1600" dirty="0"/>
              <a:t>Error term)</a:t>
            </a:r>
          </a:p>
          <a:p>
            <a:pPr marL="0" indent="0">
              <a:buNone/>
            </a:pPr>
            <a:endParaRPr lang="en-GB" sz="2400" dirty="0"/>
          </a:p>
          <a:p>
            <a:pPr marL="0" indent="0">
              <a:buNone/>
            </a:pPr>
            <a:r>
              <a:rPr lang="en-GB" sz="2400" dirty="0"/>
              <a:t>Run separately: </a:t>
            </a:r>
          </a:p>
          <a:p>
            <a:pPr marL="457200" indent="-457200">
              <a:buFont typeface="+mj-lt"/>
              <a:buAutoNum type="arabicPeriod"/>
            </a:pPr>
            <a:r>
              <a:rPr lang="en-GB" sz="2400" dirty="0"/>
              <a:t>for each DV: once for attitudes and then once for behaviour </a:t>
            </a:r>
          </a:p>
          <a:p>
            <a:pPr marL="457200" indent="-457200">
              <a:buFont typeface="+mj-lt"/>
              <a:buAutoNum type="arabicPeriod"/>
            </a:pPr>
            <a:r>
              <a:rPr lang="en-GB" sz="2400" dirty="0"/>
              <a:t>for each type of advantage: once for gender advantage and once for ethnic advantage </a:t>
            </a:r>
          </a:p>
          <a:p>
            <a:pPr marL="0" indent="0">
              <a:buNone/>
            </a:pPr>
            <a:endParaRPr lang="en-GB" sz="2400" dirty="0"/>
          </a:p>
          <a:p>
            <a:pPr marL="0" indent="0">
              <a:buNone/>
            </a:pPr>
            <a:r>
              <a:rPr lang="en-GB" sz="2000" dirty="0">
                <a:solidFill>
                  <a:schemeClr val="bg1">
                    <a:lumMod val="50000"/>
                  </a:schemeClr>
                </a:solidFill>
              </a:rPr>
              <a:t>Control variables: political beliefs, education level, pervasiveness, ingroup identification, 	perceived intergroup threat, intergroup contact</a:t>
            </a:r>
            <a:endParaRPr lang="en-CH" sz="2000">
              <a:solidFill>
                <a:schemeClr val="bg1">
                  <a:lumMod val="50000"/>
                </a:schemeClr>
              </a:solidFill>
            </a:endParaRPr>
          </a:p>
          <a:p>
            <a:pPr marL="0" indent="0">
              <a:buNone/>
            </a:pPr>
            <a:endParaRPr lang="en-GB" sz="1800" dirty="0">
              <a:highlight>
                <a:srgbClr val="FFFF00"/>
              </a:highlight>
            </a:endParaRPr>
          </a:p>
        </p:txBody>
      </p:sp>
    </p:spTree>
    <p:extLst>
      <p:ext uri="{BB962C8B-B14F-4D97-AF65-F5344CB8AC3E}">
        <p14:creationId xmlns:p14="http://schemas.microsoft.com/office/powerpoint/2010/main" val="3953533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B7D55-D1C9-EBA5-684D-3A94BADEE40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85383A3-E8ED-EC12-3992-03D12A2C0E2B}"/>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215F04D1-8A5A-4CBB-FDC6-7E3E2DF7E12A}"/>
              </a:ext>
            </a:extLst>
          </p:cNvPr>
          <p:cNvSpPr>
            <a:spLocks noGrp="1"/>
          </p:cNvSpPr>
          <p:nvPr>
            <p:ph type="title"/>
          </p:nvPr>
        </p:nvSpPr>
        <p:spPr/>
        <p:txBody>
          <a:bodyPr anchor="b"/>
          <a:lstStyle/>
          <a:p>
            <a:r>
              <a:rPr lang="fr-CH" sz="4800"/>
              <a:t>Next steps </a:t>
            </a:r>
            <a:endParaRPr lang="en-GB" sz="4800"/>
          </a:p>
        </p:txBody>
      </p:sp>
      <p:sp>
        <p:nvSpPr>
          <p:cNvPr id="4" name="Content Placeholder 3">
            <a:extLst>
              <a:ext uri="{FF2B5EF4-FFF2-40B4-BE49-F238E27FC236}">
                <a16:creationId xmlns:a16="http://schemas.microsoft.com/office/drawing/2014/main" id="{5911D369-F0AB-73C9-1B3F-CB9A9EA34771}"/>
              </a:ext>
            </a:extLst>
          </p:cNvPr>
          <p:cNvSpPr>
            <a:spLocks noGrp="1"/>
          </p:cNvSpPr>
          <p:nvPr>
            <p:ph idx="1"/>
          </p:nvPr>
        </p:nvSpPr>
        <p:spPr>
          <a:xfrm>
            <a:off x="265113" y="1708198"/>
            <a:ext cx="11664949" cy="4890904"/>
          </a:xfrm>
        </p:spPr>
        <p:txBody>
          <a:bodyPr/>
          <a:lstStyle/>
          <a:p>
            <a:pPr>
              <a:buFont typeface="Wingdings" pitchFamily="2" charset="2"/>
              <a:buChar char="à"/>
            </a:pPr>
            <a:r>
              <a:rPr lang="en-GB" sz="2400">
                <a:sym typeface="Wingdings" pitchFamily="2" charset="2"/>
              </a:rPr>
              <a:t>Implement your feedback </a:t>
            </a:r>
          </a:p>
          <a:p>
            <a:pPr marL="0" indent="0">
              <a:buNone/>
            </a:pPr>
            <a:endParaRPr lang="en-GB" sz="2400"/>
          </a:p>
          <a:p>
            <a:pPr>
              <a:buFont typeface="Wingdings" pitchFamily="2" charset="2"/>
              <a:buChar char="à"/>
            </a:pPr>
            <a:r>
              <a:rPr lang="en-GB" sz="2400">
                <a:sym typeface="Wingdings" pitchFamily="2" charset="2"/>
              </a:rPr>
              <a:t>Later this academic year (Autumn semester): Run the study </a:t>
            </a:r>
          </a:p>
          <a:p>
            <a:pPr>
              <a:buFont typeface="Wingdings" pitchFamily="2" charset="2"/>
              <a:buChar char="à"/>
            </a:pPr>
            <a:endParaRPr lang="en-GB" sz="2400"/>
          </a:p>
          <a:p>
            <a:pPr>
              <a:buFont typeface="Wingdings" pitchFamily="2" charset="2"/>
              <a:buChar char="à"/>
            </a:pPr>
            <a:r>
              <a:rPr lang="en-GB" sz="2400">
                <a:sym typeface="Wingdings" pitchFamily="2" charset="2"/>
              </a:rPr>
              <a:t>Submit manuscript to </a:t>
            </a:r>
            <a:r>
              <a:rPr lang="en-GB" i="1"/>
              <a:t>Equality Diversity and Inclusion Journal (EDI)</a:t>
            </a:r>
            <a:r>
              <a:rPr lang="en-CH" sz="2400">
                <a:effectLst/>
              </a:rPr>
              <a:t> </a:t>
            </a:r>
          </a:p>
          <a:p>
            <a:pPr>
              <a:buFont typeface="Wingdings" pitchFamily="2" charset="2"/>
              <a:buChar char="à"/>
            </a:pPr>
            <a:endParaRPr lang="en-CH" sz="2400">
              <a:solidFill>
                <a:schemeClr val="bg2"/>
              </a:solidFill>
            </a:endParaRPr>
          </a:p>
          <a:p>
            <a:pPr>
              <a:buFont typeface="Wingdings" pitchFamily="2" charset="2"/>
              <a:buChar char="à"/>
            </a:pPr>
            <a:endParaRPr lang="en-CH" sz="2400">
              <a:solidFill>
                <a:schemeClr val="bg2"/>
              </a:solidFill>
            </a:endParaRPr>
          </a:p>
          <a:p>
            <a:pPr>
              <a:buFont typeface="Wingdings" pitchFamily="2" charset="2"/>
              <a:buChar char="à"/>
            </a:pPr>
            <a:endParaRPr lang="en-CH" sz="2400">
              <a:solidFill>
                <a:schemeClr val="bg2"/>
              </a:solidFill>
            </a:endParaRPr>
          </a:p>
          <a:p>
            <a:pPr>
              <a:buFont typeface="Wingdings" pitchFamily="2" charset="2"/>
              <a:buChar char="à"/>
            </a:pPr>
            <a:r>
              <a:rPr lang="en-CH" sz="2400">
                <a:solidFill>
                  <a:schemeClr val="bg2"/>
                </a:solidFill>
              </a:rPr>
              <a:t>Create follow-up studies looking at better </a:t>
            </a:r>
            <a:r>
              <a:rPr lang="fr-CH" sz="2400">
                <a:solidFill>
                  <a:schemeClr val="bg2"/>
                </a:solidFill>
              </a:rPr>
              <a:t>methods of DEI communication </a:t>
            </a:r>
          </a:p>
          <a:p>
            <a:pPr lvl="1">
              <a:buFont typeface="Wingdings" pitchFamily="2" charset="2"/>
              <a:buChar char="à"/>
            </a:pPr>
            <a:r>
              <a:rPr lang="fr-CH" sz="2400">
                <a:solidFill>
                  <a:schemeClr val="bg2"/>
                </a:solidFill>
              </a:rPr>
              <a:t>e.g. social norms messaging intervention idea</a:t>
            </a:r>
          </a:p>
          <a:p>
            <a:pPr lvl="1">
              <a:buFont typeface="Wingdings" pitchFamily="2" charset="2"/>
              <a:buChar char="à"/>
            </a:pPr>
            <a:r>
              <a:rPr lang="fr-CH" sz="2400">
                <a:solidFill>
                  <a:schemeClr val="bg2"/>
                </a:solidFill>
              </a:rPr>
              <a:t>Intergroup contact, increasing social accountability</a:t>
            </a:r>
            <a:endParaRPr lang="en-GB" sz="2400">
              <a:solidFill>
                <a:schemeClr val="bg2"/>
              </a:solidFill>
            </a:endParaRPr>
          </a:p>
          <a:p>
            <a:endParaRPr lang="fr-CH" sz="2000">
              <a:solidFill>
                <a:schemeClr val="bg2"/>
              </a:solidFill>
            </a:endParaRPr>
          </a:p>
          <a:p>
            <a:pPr marL="0" indent="0">
              <a:buNone/>
            </a:pPr>
            <a:endParaRPr lang="fr-CH" sz="2400"/>
          </a:p>
          <a:p>
            <a:pPr marL="0" indent="0">
              <a:buNone/>
            </a:pPr>
            <a:endParaRPr lang="fr-CH" sz="2400"/>
          </a:p>
          <a:p>
            <a:pPr marL="0" indent="0">
              <a:buNone/>
            </a:pPr>
            <a:endParaRPr lang="en-GB"/>
          </a:p>
          <a:p>
            <a:pPr lvl="2"/>
            <a:endParaRPr lang="fr-CH" sz="2800"/>
          </a:p>
        </p:txBody>
      </p:sp>
    </p:spTree>
    <p:extLst>
      <p:ext uri="{BB962C8B-B14F-4D97-AF65-F5344CB8AC3E}">
        <p14:creationId xmlns:p14="http://schemas.microsoft.com/office/powerpoint/2010/main" val="159987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282E3-A853-5360-1BFA-C33EBA57DEAD}"/>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ACBA92DD-0DF0-FCE7-0EAF-CD8894616785}"/>
              </a:ext>
            </a:extLst>
          </p:cNvPr>
          <p:cNvSpPr>
            <a:spLocks noGrp="1"/>
          </p:cNvSpPr>
          <p:nvPr>
            <p:ph type="title"/>
          </p:nvPr>
        </p:nvSpPr>
        <p:spPr/>
        <p:txBody>
          <a:bodyPr anchor="b"/>
          <a:lstStyle/>
          <a:p>
            <a:r>
              <a:rPr lang="fr-CH" sz="6600"/>
              <a:t>Outline</a:t>
            </a:r>
            <a:endParaRPr lang="en-GB" sz="6600"/>
          </a:p>
        </p:txBody>
      </p:sp>
      <p:sp>
        <p:nvSpPr>
          <p:cNvPr id="4" name="Content Placeholder 3">
            <a:extLst>
              <a:ext uri="{FF2B5EF4-FFF2-40B4-BE49-F238E27FC236}">
                <a16:creationId xmlns:a16="http://schemas.microsoft.com/office/drawing/2014/main" id="{C7308A4B-D8A0-9B1A-AF00-0885CE0D052C}"/>
              </a:ext>
            </a:extLst>
          </p:cNvPr>
          <p:cNvSpPr>
            <a:spLocks noGrp="1"/>
          </p:cNvSpPr>
          <p:nvPr>
            <p:ph idx="1"/>
          </p:nvPr>
        </p:nvSpPr>
        <p:spPr/>
        <p:txBody>
          <a:bodyPr/>
          <a:lstStyle/>
          <a:p>
            <a:pPr marL="685800" indent="-685800"/>
            <a:r>
              <a:rPr lang="fr-CH" sz="3200"/>
              <a:t>Introduction </a:t>
            </a:r>
          </a:p>
          <a:p>
            <a:pPr marL="685800" indent="-685800"/>
            <a:r>
              <a:rPr lang="fr-CH" sz="3200"/>
              <a:t>Project rationale </a:t>
            </a:r>
          </a:p>
          <a:p>
            <a:pPr marL="685800" indent="-685800"/>
            <a:r>
              <a:rPr lang="fr-CH" sz="3200"/>
              <a:t>Design of new study </a:t>
            </a:r>
          </a:p>
          <a:p>
            <a:pPr marL="685800" indent="-685800"/>
            <a:r>
              <a:rPr lang="fr-CH" sz="3200"/>
              <a:t>Next steps </a:t>
            </a:r>
          </a:p>
        </p:txBody>
      </p:sp>
    </p:spTree>
    <p:extLst>
      <p:ext uri="{BB962C8B-B14F-4D97-AF65-F5344CB8AC3E}">
        <p14:creationId xmlns:p14="http://schemas.microsoft.com/office/powerpoint/2010/main" val="310037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57991-8E16-F55A-C3AA-27447C7BD5EE}"/>
              </a:ext>
            </a:extLst>
          </p:cNvPr>
          <p:cNvSpPr>
            <a:spLocks noGrp="1"/>
          </p:cNvSpPr>
          <p:nvPr>
            <p:ph type="dt" sz="half" idx="10"/>
          </p:nvPr>
        </p:nvSpPr>
        <p:spPr/>
        <p:txBody>
          <a:bodyPr/>
          <a:lstStyle/>
          <a:p>
            <a:r>
              <a:rPr lang="de-CH"/>
              <a:t>27.03.26</a:t>
            </a:r>
            <a:endParaRPr lang="fr-CH"/>
          </a:p>
        </p:txBody>
      </p:sp>
      <p:sp>
        <p:nvSpPr>
          <p:cNvPr id="3" name="Text Placeholder 2">
            <a:extLst>
              <a:ext uri="{FF2B5EF4-FFF2-40B4-BE49-F238E27FC236}">
                <a16:creationId xmlns:a16="http://schemas.microsoft.com/office/drawing/2014/main" id="{C2836B7C-7C8B-4F5B-3F06-7A8093A224C1}"/>
              </a:ext>
            </a:extLst>
          </p:cNvPr>
          <p:cNvSpPr>
            <a:spLocks noGrp="1"/>
          </p:cNvSpPr>
          <p:nvPr>
            <p:ph type="body" sz="half" idx="21"/>
          </p:nvPr>
        </p:nvSpPr>
        <p:spPr>
          <a:xfrm>
            <a:off x="6096000" y="882085"/>
            <a:ext cx="6096000" cy="2669552"/>
          </a:xfrm>
        </p:spPr>
        <p:txBody>
          <a:bodyPr/>
          <a:lstStyle/>
          <a:p>
            <a:endParaRPr lang="en-GB"/>
          </a:p>
          <a:p>
            <a:endParaRPr lang="en-GB"/>
          </a:p>
          <a:p>
            <a:endParaRPr lang="en-GB"/>
          </a:p>
          <a:p>
            <a:r>
              <a:rPr lang="en-GB"/>
              <a:t>Thanks for your attention </a:t>
            </a:r>
          </a:p>
          <a:p>
            <a:endParaRPr lang="en-GB"/>
          </a:p>
          <a:p>
            <a:r>
              <a:rPr lang="en-GB" sz="2800"/>
              <a:t>I welcome your questions </a:t>
            </a:r>
          </a:p>
          <a:p>
            <a:r>
              <a:rPr lang="en-GB" sz="2800"/>
              <a:t>and comments</a:t>
            </a:r>
          </a:p>
        </p:txBody>
      </p:sp>
      <p:sp>
        <p:nvSpPr>
          <p:cNvPr id="4" name="Text Placeholder 3">
            <a:extLst>
              <a:ext uri="{FF2B5EF4-FFF2-40B4-BE49-F238E27FC236}">
                <a16:creationId xmlns:a16="http://schemas.microsoft.com/office/drawing/2014/main" id="{21A76F00-2280-291C-D51B-3F0376BC93D5}"/>
              </a:ext>
            </a:extLst>
          </p:cNvPr>
          <p:cNvSpPr>
            <a:spLocks noGrp="1"/>
          </p:cNvSpPr>
          <p:nvPr>
            <p:ph type="body" sz="half" idx="22"/>
          </p:nvPr>
        </p:nvSpPr>
        <p:spPr>
          <a:xfrm>
            <a:off x="7480452" y="5056594"/>
            <a:ext cx="4269527" cy="859464"/>
          </a:xfrm>
        </p:spPr>
        <p:txBody>
          <a:bodyPr/>
          <a:lstStyle/>
          <a:p>
            <a:r>
              <a:rPr lang="en-GB"/>
              <a:t>ottilie.tilston@unil.ch</a:t>
            </a:r>
          </a:p>
        </p:txBody>
      </p:sp>
      <p:pic>
        <p:nvPicPr>
          <p:cNvPr id="5" name="Picture 4">
            <a:extLst>
              <a:ext uri="{FF2B5EF4-FFF2-40B4-BE49-F238E27FC236}">
                <a16:creationId xmlns:a16="http://schemas.microsoft.com/office/drawing/2014/main" id="{68169356-66EC-F881-6974-CC3F10185AEA}"/>
              </a:ext>
            </a:extLst>
          </p:cNvPr>
          <p:cNvPicPr>
            <a:picLocks noChangeAspect="1"/>
          </p:cNvPicPr>
          <p:nvPr/>
        </p:nvPicPr>
        <p:blipFill>
          <a:blip r:embed="rId3"/>
          <a:stretch>
            <a:fillRect/>
          </a:stretch>
        </p:blipFill>
        <p:spPr>
          <a:xfrm>
            <a:off x="0" y="0"/>
            <a:ext cx="6096000" cy="6858000"/>
          </a:xfrm>
          <a:prstGeom prst="rect">
            <a:avLst/>
          </a:prstGeom>
        </p:spPr>
      </p:pic>
    </p:spTree>
    <p:extLst>
      <p:ext uri="{BB962C8B-B14F-4D97-AF65-F5344CB8AC3E}">
        <p14:creationId xmlns:p14="http://schemas.microsoft.com/office/powerpoint/2010/main" val="4116108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8518-0DB5-FF8B-1F42-A0B0E0544D1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48B5299-DED1-2540-B3FC-4E451DD2F939}"/>
              </a:ext>
            </a:extLst>
          </p:cNvPr>
          <p:cNvSpPr>
            <a:spLocks noGrp="1"/>
          </p:cNvSpPr>
          <p:nvPr>
            <p:ph type="dt" sz="half" idx="10"/>
          </p:nvPr>
        </p:nvSpPr>
        <p:spPr/>
        <p:txBody>
          <a:bodyPr/>
          <a:lstStyle/>
          <a:p>
            <a:r>
              <a:rPr lang="de-CH"/>
              <a:t>27.03.26</a:t>
            </a:r>
            <a:endParaRPr lang="fr-CH" dirty="0"/>
          </a:p>
        </p:txBody>
      </p:sp>
      <p:sp>
        <p:nvSpPr>
          <p:cNvPr id="6" name="Title 5">
            <a:extLst>
              <a:ext uri="{FF2B5EF4-FFF2-40B4-BE49-F238E27FC236}">
                <a16:creationId xmlns:a16="http://schemas.microsoft.com/office/drawing/2014/main" id="{89405253-0E16-A934-3DA6-E7CA2C83B019}"/>
              </a:ext>
            </a:extLst>
          </p:cNvPr>
          <p:cNvSpPr>
            <a:spLocks noGrp="1"/>
          </p:cNvSpPr>
          <p:nvPr>
            <p:ph type="title"/>
          </p:nvPr>
        </p:nvSpPr>
        <p:spPr/>
        <p:txBody>
          <a:bodyPr/>
          <a:lstStyle/>
          <a:p>
            <a:r>
              <a:rPr lang="en-GB"/>
              <a:t>References</a:t>
            </a:r>
          </a:p>
        </p:txBody>
      </p:sp>
      <p:sp>
        <p:nvSpPr>
          <p:cNvPr id="5" name="TextBox 4">
            <a:extLst>
              <a:ext uri="{FF2B5EF4-FFF2-40B4-BE49-F238E27FC236}">
                <a16:creationId xmlns:a16="http://schemas.microsoft.com/office/drawing/2014/main" id="{1D36AC7E-491E-AF5F-4EDA-4E96CF48757E}"/>
              </a:ext>
            </a:extLst>
          </p:cNvPr>
          <p:cNvSpPr txBox="1"/>
          <p:nvPr/>
        </p:nvSpPr>
        <p:spPr>
          <a:xfrm>
            <a:off x="8092" y="754038"/>
            <a:ext cx="11921971" cy="5847755"/>
          </a:xfrm>
          <a:prstGeom prst="rect">
            <a:avLst/>
          </a:prstGeom>
          <a:noFill/>
        </p:spPr>
        <p:txBody>
          <a:bodyPr wrap="square">
            <a:spAutoFit/>
          </a:bodyPr>
          <a:lstStyle/>
          <a:p>
            <a:pPr>
              <a:buNone/>
            </a:pPr>
            <a:r>
              <a:rPr lang="en-CH" sz="1100">
                <a:effectLst/>
                <a:latin typeface="Times New Roman" panose="02020603050405020304" pitchFamily="18" charset="0"/>
                <a:ea typeface="Times New Roman" panose="02020603050405020304" pitchFamily="18" charset="0"/>
              </a:rPr>
              <a:t>Bear, S., Rahman, N., &amp; Post, C. (2010, August). Diversity drivers: How gender composition and director resource diversity affect corporate social responsibility and reputation. In </a:t>
            </a:r>
            <a:r>
              <a:rPr lang="en-CH" sz="1100" i="1">
                <a:effectLst/>
                <a:latin typeface="Times New Roman" panose="02020603050405020304" pitchFamily="18" charset="0"/>
                <a:ea typeface="Times New Roman" panose="02020603050405020304" pitchFamily="18" charset="0"/>
              </a:rPr>
              <a:t>Academy of Management Proceedings</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Vol. 2010</a:t>
            </a:r>
            <a:r>
              <a:rPr lang="en-CH" sz="1100">
                <a:effectLst/>
                <a:latin typeface="Times New Roman" panose="02020603050405020304" pitchFamily="18" charset="0"/>
                <a:ea typeface="Times New Roman" panose="02020603050405020304" pitchFamily="18" charset="0"/>
              </a:rPr>
              <a:t>, No. 1, pp. 1-6). Briarcliff Manor, NY 10510: Academy of Management.</a:t>
            </a:r>
          </a:p>
          <a:p>
            <a:pPr>
              <a:buNone/>
            </a:pPr>
            <a:r>
              <a:rPr lang="en-CH" sz="1100">
                <a:effectLst/>
                <a:latin typeface="Times New Roman" panose="02020603050405020304" pitchFamily="18" charset="0"/>
                <a:ea typeface="Times New Roman" panose="02020603050405020304" pitchFamily="18" charset="0"/>
              </a:rPr>
              <a:t>Brady, L. M., Kaiser, C. R., Major, B., &amp; Kirby, T. A. (2015). It's fair for us: Diversity structures cause women to legitimize discrimination. </a:t>
            </a:r>
            <a:r>
              <a:rPr lang="en-CH" sz="1100" i="1">
                <a:effectLst/>
                <a:latin typeface="Times New Roman" panose="02020603050405020304" pitchFamily="18" charset="0"/>
                <a:ea typeface="Times New Roman" panose="02020603050405020304" pitchFamily="18" charset="0"/>
              </a:rPr>
              <a:t>Journal of Experimental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57</a:t>
            </a:r>
            <a:r>
              <a:rPr lang="en-CH" sz="1100">
                <a:effectLst/>
                <a:latin typeface="Times New Roman" panose="02020603050405020304" pitchFamily="18" charset="0"/>
                <a:ea typeface="Times New Roman" panose="02020603050405020304" pitchFamily="18" charset="0"/>
              </a:rPr>
              <a:t>, 100-110.</a:t>
            </a:r>
          </a:p>
          <a:p>
            <a:pPr>
              <a:buNone/>
            </a:pPr>
            <a:r>
              <a:rPr lang="en-CH" sz="1100">
                <a:effectLst/>
                <a:latin typeface="Times New Roman" panose="02020603050405020304" pitchFamily="18" charset="0"/>
                <a:ea typeface="Times New Roman" panose="02020603050405020304" pitchFamily="18" charset="0"/>
              </a:rPr>
              <a:t>Branscombe, N. R., Schmitt, M. T., &amp; Harvey, R. D. (1999). Perceiving pervasive discrimination among African Americans: implications for group identification and well-being. </a:t>
            </a:r>
            <a:r>
              <a:rPr lang="en-CH" sz="1100" i="1">
                <a:effectLst/>
                <a:latin typeface="Times New Roman" panose="02020603050405020304" pitchFamily="18" charset="0"/>
                <a:ea typeface="Times New Roman" panose="02020603050405020304" pitchFamily="18" charset="0"/>
              </a:rPr>
              <a:t>Journal of Personality and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77</a:t>
            </a:r>
            <a:r>
              <a:rPr lang="en-CH" sz="1100">
                <a:effectLst/>
                <a:latin typeface="Times New Roman" panose="02020603050405020304" pitchFamily="18" charset="0"/>
                <a:ea typeface="Times New Roman" panose="02020603050405020304" pitchFamily="18" charset="0"/>
              </a:rPr>
              <a:t>(1), 135.</a:t>
            </a:r>
          </a:p>
          <a:p>
            <a:pPr>
              <a:buNone/>
            </a:pPr>
            <a:r>
              <a:rPr lang="en-CH" sz="1100">
                <a:effectLst/>
                <a:latin typeface="Times New Roman" panose="02020603050405020304" pitchFamily="18" charset="0"/>
                <a:ea typeface="Times New Roman" panose="02020603050405020304" pitchFamily="18" charset="0"/>
              </a:rPr>
              <a:t> Brown, N. D., &amp; Jacoby-Senghor, D. S. (2022). Majority members misperceive even “win-win” diversity policies as unbeneficial to them. </a:t>
            </a:r>
            <a:r>
              <a:rPr lang="en-CH" sz="1100" i="1">
                <a:effectLst/>
                <a:latin typeface="Times New Roman" panose="02020603050405020304" pitchFamily="18" charset="0"/>
                <a:ea typeface="Times New Roman" panose="02020603050405020304" pitchFamily="18" charset="0"/>
              </a:rPr>
              <a:t>Journal of Personality and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122</a:t>
            </a:r>
            <a:r>
              <a:rPr lang="en-CH" sz="1100">
                <a:effectLst/>
                <a:latin typeface="Times New Roman" panose="02020603050405020304" pitchFamily="18" charset="0"/>
                <a:ea typeface="Times New Roman" panose="02020603050405020304" pitchFamily="18" charset="0"/>
              </a:rPr>
              <a:t>(6), 1075.</a:t>
            </a:r>
          </a:p>
          <a:p>
            <a:pPr>
              <a:buNone/>
            </a:pPr>
            <a:r>
              <a:rPr lang="en-CH" sz="1100">
                <a:effectLst/>
                <a:latin typeface="Times New Roman" panose="02020603050405020304" pitchFamily="18" charset="0"/>
                <a:ea typeface="Times New Roman" panose="02020603050405020304" pitchFamily="18" charset="0"/>
              </a:rPr>
              <a:t> Campbell, W. K., Bonacci, A. M., Shelton, J., Exline, J. J., &amp; Bushman, B. J. (2004). Psychological entitlement: Interpersonal consequences and validation of a self-report measure. </a:t>
            </a:r>
            <a:r>
              <a:rPr lang="en-CH" sz="1100" i="1">
                <a:effectLst/>
                <a:latin typeface="Times New Roman" panose="02020603050405020304" pitchFamily="18" charset="0"/>
                <a:ea typeface="Times New Roman" panose="02020603050405020304" pitchFamily="18" charset="0"/>
              </a:rPr>
              <a:t>Journal of Personality Assessment</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83</a:t>
            </a:r>
            <a:r>
              <a:rPr lang="en-CH" sz="1100">
                <a:effectLst/>
                <a:latin typeface="Times New Roman" panose="02020603050405020304" pitchFamily="18" charset="0"/>
                <a:ea typeface="Times New Roman" panose="02020603050405020304" pitchFamily="18" charset="0"/>
              </a:rPr>
              <a:t>(1), 29-45.</a:t>
            </a:r>
          </a:p>
          <a:p>
            <a:pPr>
              <a:buNone/>
            </a:pPr>
            <a:r>
              <a:rPr lang="en-CH" sz="1100">
                <a:effectLst/>
                <a:latin typeface="Times New Roman" panose="02020603050405020304" pitchFamily="18" charset="0"/>
                <a:ea typeface="Times New Roman" panose="02020603050405020304" pitchFamily="18" charset="0"/>
              </a:rPr>
              <a:t> Cassino, D. (2016). Why more American men feel discriminated against. </a:t>
            </a:r>
            <a:r>
              <a:rPr lang="en-CH" sz="1100" i="1">
                <a:effectLst/>
                <a:latin typeface="Times New Roman" panose="02020603050405020304" pitchFamily="18" charset="0"/>
                <a:ea typeface="Times New Roman" panose="02020603050405020304" pitchFamily="18" charset="0"/>
              </a:rPr>
              <a:t>Harvard Business Review</a:t>
            </a:r>
            <a:r>
              <a:rPr lang="en-CH" sz="1100">
                <a:effectLst/>
                <a:latin typeface="Times New Roman" panose="02020603050405020304" pitchFamily="18" charset="0"/>
                <a:ea typeface="Times New Roman" panose="02020603050405020304" pitchFamily="18" charset="0"/>
              </a:rPr>
              <a:t>. </a:t>
            </a:r>
            <a:r>
              <a:rPr lang="en-CH" sz="1100" u="sng">
                <a:solidFill>
                  <a:srgbClr val="0000FF"/>
                </a:solidFill>
                <a:effectLst/>
                <a:latin typeface="Times New Roman" panose="02020603050405020304" pitchFamily="18" charset="0"/>
                <a:ea typeface="Times New Roman" panose="02020603050405020304" pitchFamily="18" charset="0"/>
                <a:hlinkClick r:id="rId3"/>
              </a:rPr>
              <a:t>https://hbr.org/2016/09/why-more-american-men-feel-discriminated-against</a:t>
            </a:r>
            <a:endParaRPr lang="en-CH" sz="1100">
              <a:effectLst/>
              <a:latin typeface="Times New Roman" panose="02020603050405020304" pitchFamily="18" charset="0"/>
              <a:ea typeface="Times New Roman" panose="02020603050405020304" pitchFamily="18" charset="0"/>
            </a:endParaRPr>
          </a:p>
          <a:p>
            <a:pPr>
              <a:buNone/>
            </a:pPr>
            <a:r>
              <a:rPr lang="en-CH" sz="1100">
                <a:effectLst/>
                <a:latin typeface="Times New Roman" panose="02020603050405020304" pitchFamily="18" charset="0"/>
                <a:ea typeface="Times New Roman" panose="02020603050405020304" pitchFamily="18" charset="0"/>
              </a:rPr>
              <a:t> Crocker, J., &amp; Major, B. (1989). Social stigma and self-esteem: The self-protective properties of stigma. </a:t>
            </a:r>
            <a:r>
              <a:rPr lang="en-CH" sz="1100" i="1">
                <a:effectLst/>
                <a:latin typeface="Times New Roman" panose="02020603050405020304" pitchFamily="18" charset="0"/>
                <a:ea typeface="Times New Roman" panose="02020603050405020304" pitchFamily="18" charset="0"/>
              </a:rPr>
              <a:t>Psychological Review</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96</a:t>
            </a:r>
            <a:r>
              <a:rPr lang="en-CH" sz="1100">
                <a:effectLst/>
                <a:latin typeface="Times New Roman" panose="02020603050405020304" pitchFamily="18" charset="0"/>
                <a:ea typeface="Times New Roman" panose="02020603050405020304" pitchFamily="18" charset="0"/>
              </a:rPr>
              <a:t>(4), 608.</a:t>
            </a:r>
          </a:p>
          <a:p>
            <a:pPr>
              <a:buNone/>
            </a:pPr>
            <a:r>
              <a:rPr lang="en-CH" sz="1100">
                <a:effectLst/>
                <a:latin typeface="Times New Roman" panose="02020603050405020304" pitchFamily="18" charset="0"/>
                <a:ea typeface="Times New Roman" panose="02020603050405020304" pitchFamily="18" charset="0"/>
              </a:rPr>
              <a:t> Drenon, B., “In the US, DEI is under attack. But under a different name, it might live on” BBC, 2025, </a:t>
            </a:r>
            <a:r>
              <a:rPr lang="en-CH" sz="1100" u="sng">
                <a:solidFill>
                  <a:srgbClr val="0000FF"/>
                </a:solidFill>
                <a:effectLst/>
                <a:latin typeface="Times New Roman" panose="02020603050405020304" pitchFamily="18" charset="0"/>
                <a:ea typeface="Times New Roman" panose="02020603050405020304" pitchFamily="18" charset="0"/>
                <a:hlinkClick r:id="rId4"/>
              </a:rPr>
              <a:t>https://www.bbc.com/news/articles/c24110m30ddo</a:t>
            </a:r>
            <a:endParaRPr lang="en-CH" sz="1100">
              <a:effectLst/>
              <a:latin typeface="Times New Roman" panose="02020603050405020304" pitchFamily="18" charset="0"/>
              <a:ea typeface="Times New Roman" panose="02020603050405020304" pitchFamily="18" charset="0"/>
            </a:endParaRPr>
          </a:p>
          <a:p>
            <a:pPr>
              <a:buNone/>
            </a:pPr>
            <a:r>
              <a:rPr lang="en-CH" sz="1100">
                <a:effectLst/>
                <a:latin typeface="Times New Roman" panose="02020603050405020304" pitchFamily="18" charset="0"/>
                <a:ea typeface="Times New Roman" panose="02020603050405020304" pitchFamily="18" charset="0"/>
              </a:rPr>
              <a:t> Destro, C. L., Rullo, M., Telesca, G., &amp; Visintin, E. P. (2024). Supporting Ukrainian refugees: Examining intergroup contact, empathy and European identity in promoting helping behaviours. </a:t>
            </a:r>
            <a:r>
              <a:rPr lang="en-CH" sz="1100" i="1">
                <a:effectLst/>
                <a:latin typeface="Times New Roman" panose="02020603050405020304" pitchFamily="18" charset="0"/>
                <a:ea typeface="Times New Roman" panose="02020603050405020304" pitchFamily="18" charset="0"/>
              </a:rPr>
              <a:t>Journal of Community and Applied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34</a:t>
            </a:r>
            <a:r>
              <a:rPr lang="en-CH" sz="1100">
                <a:effectLst/>
                <a:latin typeface="Times New Roman" panose="02020603050405020304" pitchFamily="18" charset="0"/>
                <a:ea typeface="Times New Roman" panose="02020603050405020304" pitchFamily="18" charset="0"/>
              </a:rPr>
              <a:t>(5), e2869.</a:t>
            </a:r>
          </a:p>
          <a:p>
            <a:pPr>
              <a:buNone/>
            </a:pPr>
            <a:r>
              <a:rPr lang="en-CH" sz="1100">
                <a:effectLst/>
                <a:latin typeface="Times New Roman" panose="02020603050405020304" pitchFamily="18" charset="0"/>
                <a:ea typeface="Times New Roman" panose="02020603050405020304" pitchFamily="18" charset="0"/>
              </a:rPr>
              <a:t> Dover, T. L., Kaiser, C. R., &amp; Major, B. (2020). Mixed signals: The unintended effects of diversity initiatives. </a:t>
            </a:r>
            <a:r>
              <a:rPr lang="en-CH" sz="1100" i="1">
                <a:effectLst/>
                <a:latin typeface="Times New Roman" panose="02020603050405020304" pitchFamily="18" charset="0"/>
                <a:ea typeface="Times New Roman" panose="02020603050405020304" pitchFamily="18" charset="0"/>
              </a:rPr>
              <a:t>Social Issues and Policy Review</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14</a:t>
            </a:r>
            <a:r>
              <a:rPr lang="en-CH" sz="1100">
                <a:effectLst/>
                <a:latin typeface="Times New Roman" panose="02020603050405020304" pitchFamily="18" charset="0"/>
                <a:ea typeface="Times New Roman" panose="02020603050405020304" pitchFamily="18" charset="0"/>
              </a:rPr>
              <a:t>(1), 152-181.</a:t>
            </a:r>
          </a:p>
          <a:p>
            <a:pPr>
              <a:buNone/>
            </a:pPr>
            <a:r>
              <a:rPr lang="en-CH" sz="1100">
                <a:effectLst/>
                <a:latin typeface="Times New Roman" panose="02020603050405020304" pitchFamily="18" charset="0"/>
                <a:ea typeface="Times New Roman" panose="02020603050405020304" pitchFamily="18" charset="0"/>
              </a:rPr>
              <a:t> Dover, T. L., Major, B., &amp; Kaiser, C. R. (2016). Members of high-status groups are threatened by pro-diversity organizational messages. </a:t>
            </a:r>
            <a:r>
              <a:rPr lang="en-CH" sz="1100" i="1">
                <a:effectLst/>
                <a:latin typeface="Times New Roman" panose="02020603050405020304" pitchFamily="18" charset="0"/>
                <a:ea typeface="Times New Roman" panose="02020603050405020304" pitchFamily="18" charset="0"/>
              </a:rPr>
              <a:t>Journal of Experimental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62</a:t>
            </a:r>
            <a:r>
              <a:rPr lang="en-CH" sz="1100">
                <a:effectLst/>
                <a:latin typeface="Times New Roman" panose="02020603050405020304" pitchFamily="18" charset="0"/>
                <a:ea typeface="Times New Roman" panose="02020603050405020304" pitchFamily="18" charset="0"/>
              </a:rPr>
              <a:t>, 58-67.</a:t>
            </a:r>
          </a:p>
          <a:p>
            <a:pPr>
              <a:buNone/>
            </a:pPr>
            <a:r>
              <a:rPr lang="en-CH" sz="1100">
                <a:effectLst/>
                <a:latin typeface="Times New Roman" panose="02020603050405020304" pitchFamily="18" charset="0"/>
                <a:ea typeface="Times New Roman" panose="02020603050405020304" pitchFamily="18" charset="0"/>
              </a:rPr>
              <a:t> Drover, W., Wood, M. S., &amp; Corbett, A. C. (2018). Toward a cognitive view of signalling theory: Individual attention and signal set interpretation. </a:t>
            </a:r>
            <a:r>
              <a:rPr lang="en-CH" sz="1100" i="1">
                <a:effectLst/>
                <a:latin typeface="Times New Roman" panose="02020603050405020304" pitchFamily="18" charset="0"/>
                <a:ea typeface="Times New Roman" panose="02020603050405020304" pitchFamily="18" charset="0"/>
              </a:rPr>
              <a:t>Journal of Management Studies</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55</a:t>
            </a:r>
            <a:r>
              <a:rPr lang="en-CH" sz="1100">
                <a:effectLst/>
                <a:latin typeface="Times New Roman" panose="02020603050405020304" pitchFamily="18" charset="0"/>
                <a:ea typeface="Times New Roman" panose="02020603050405020304" pitchFamily="18" charset="0"/>
              </a:rPr>
              <a:t>(2), 209-231.</a:t>
            </a:r>
          </a:p>
          <a:p>
            <a:pPr>
              <a:buNone/>
            </a:pPr>
            <a:r>
              <a:rPr lang="en-CH" sz="1100">
                <a:effectLst/>
                <a:latin typeface="Times New Roman" panose="02020603050405020304" pitchFamily="18" charset="0"/>
                <a:ea typeface="Times New Roman" panose="02020603050405020304" pitchFamily="18" charset="0"/>
              </a:rPr>
              <a:t> Eurofound (Fric, K., &amp; Galli da Bino, C.) (2018), </a:t>
            </a:r>
            <a:r>
              <a:rPr lang="en-CH" sz="1100" i="1">
                <a:effectLst/>
                <a:latin typeface="Times New Roman" panose="02020603050405020304" pitchFamily="18" charset="0"/>
                <a:ea typeface="Times New Roman" panose="02020603050405020304" pitchFamily="18" charset="0"/>
              </a:rPr>
              <a:t>Discrimination against men at work: Experiences in five countries</a:t>
            </a:r>
            <a:r>
              <a:rPr lang="en-CH" sz="1100">
                <a:effectLst/>
                <a:latin typeface="Times New Roman" panose="02020603050405020304" pitchFamily="18" charset="0"/>
                <a:ea typeface="Times New Roman" panose="02020603050405020304" pitchFamily="18" charset="0"/>
              </a:rPr>
              <a:t>, Publications Office of the European Union, Luxembourg.</a:t>
            </a:r>
          </a:p>
          <a:p>
            <a:pPr>
              <a:buNone/>
            </a:pPr>
            <a:r>
              <a:rPr lang="en-CH" sz="1100">
                <a:effectLst/>
                <a:latin typeface="Times New Roman" panose="02020603050405020304" pitchFamily="18" charset="0"/>
                <a:ea typeface="Times New Roman" panose="02020603050405020304" pitchFamily="18" charset="0"/>
              </a:rPr>
              <a:t> Foster, M. D., Jackson, L. C., Hartmann, R., &amp; Woulfe, S. (2004). Minimizing the pervasiveness of women's personal experiences of gender discrimination. </a:t>
            </a:r>
            <a:r>
              <a:rPr lang="en-CH" sz="1100" i="1">
                <a:effectLst/>
                <a:latin typeface="Times New Roman" panose="02020603050405020304" pitchFamily="18" charset="0"/>
                <a:ea typeface="Times New Roman" panose="02020603050405020304" pitchFamily="18" charset="0"/>
              </a:rPr>
              <a:t>Psychology of Women Quarterly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28</a:t>
            </a:r>
            <a:r>
              <a:rPr lang="en-CH" sz="1100">
                <a:effectLst/>
                <a:latin typeface="Times New Roman" panose="02020603050405020304" pitchFamily="18" charset="0"/>
                <a:ea typeface="Times New Roman" panose="02020603050405020304" pitchFamily="18" charset="0"/>
              </a:rPr>
              <a:t>(3), 224-232.</a:t>
            </a:r>
          </a:p>
          <a:p>
            <a:pPr>
              <a:buNone/>
            </a:pPr>
            <a:r>
              <a:rPr lang="en-CH" sz="1100">
                <a:effectLst/>
                <a:latin typeface="Times New Roman" panose="02020603050405020304" pitchFamily="18" charset="0"/>
                <a:ea typeface="Times New Roman" panose="02020603050405020304" pitchFamily="18" charset="0"/>
              </a:rPr>
              <a:t> Frable, D., Pratt, L., &amp; Hoey, S. (1998). Concealable stigmas and positive self-perceptions: Feeling better around similar others. </a:t>
            </a:r>
            <a:r>
              <a:rPr lang="en-CH" sz="1100" i="1">
                <a:effectLst/>
                <a:latin typeface="Times New Roman" panose="02020603050405020304" pitchFamily="18" charset="0"/>
                <a:ea typeface="Times New Roman" panose="02020603050405020304" pitchFamily="18" charset="0"/>
              </a:rPr>
              <a:t>Journal of Personality and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74</a:t>
            </a:r>
            <a:r>
              <a:rPr lang="en-CH" sz="1100">
                <a:effectLst/>
                <a:latin typeface="Times New Roman" panose="02020603050405020304" pitchFamily="18" charset="0"/>
                <a:ea typeface="Times New Roman" panose="02020603050405020304" pitchFamily="18" charset="0"/>
              </a:rPr>
              <a:t>(4), 909-922.</a:t>
            </a:r>
          </a:p>
          <a:p>
            <a:pPr>
              <a:buNone/>
            </a:pPr>
            <a:r>
              <a:rPr lang="en-CH" sz="1100">
                <a:effectLst/>
                <a:latin typeface="Times New Roman" panose="02020603050405020304" pitchFamily="18" charset="0"/>
                <a:ea typeface="Times New Roman" panose="02020603050405020304" pitchFamily="18" charset="0"/>
              </a:rPr>
              <a:t> Gaertner, S. L., Dovidio, J. F., Anastasio, P. A., Bachman, B. A., &amp; Rust, M. C. (1993). The common ingroup identity model: Recategorization and the reduction of intergroup bias. </a:t>
            </a:r>
            <a:r>
              <a:rPr lang="en-CH" sz="1100" i="1">
                <a:effectLst/>
                <a:latin typeface="Times New Roman" panose="02020603050405020304" pitchFamily="18" charset="0"/>
                <a:ea typeface="Times New Roman" panose="02020603050405020304" pitchFamily="18" charset="0"/>
              </a:rPr>
              <a:t>European Review of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4</a:t>
            </a:r>
            <a:r>
              <a:rPr lang="en-CH" sz="1100">
                <a:effectLst/>
                <a:latin typeface="Times New Roman" panose="02020603050405020304" pitchFamily="18" charset="0"/>
                <a:ea typeface="Times New Roman" panose="02020603050405020304" pitchFamily="18" charset="0"/>
              </a:rPr>
              <a:t>(1), 1-26.</a:t>
            </a:r>
          </a:p>
          <a:p>
            <a:pPr>
              <a:buNone/>
            </a:pPr>
            <a:r>
              <a:rPr lang="en-CH" sz="1100">
                <a:effectLst/>
                <a:latin typeface="Times New Roman" panose="02020603050405020304" pitchFamily="18" charset="0"/>
                <a:ea typeface="Times New Roman" panose="02020603050405020304" pitchFamily="18" charset="0"/>
              </a:rPr>
              <a:t> Gans, R., &amp; Monica Zhan, M. (2023). Let’s influence that attitude before it’s formed: Inoculation against reactance to promote DEI training. </a:t>
            </a:r>
            <a:r>
              <a:rPr lang="en-CH" sz="1100" i="1">
                <a:effectLst/>
                <a:latin typeface="Times New Roman" panose="02020603050405020304" pitchFamily="18" charset="0"/>
                <a:ea typeface="Times New Roman" panose="02020603050405020304" pitchFamily="18" charset="0"/>
              </a:rPr>
              <a:t>International Journal of Business Communication</a:t>
            </a:r>
            <a:r>
              <a:rPr lang="en-CH" sz="1100">
                <a:effectLst/>
                <a:latin typeface="Times New Roman" panose="02020603050405020304" pitchFamily="18" charset="0"/>
                <a:ea typeface="Times New Roman" panose="02020603050405020304" pitchFamily="18" charset="0"/>
              </a:rPr>
              <a:t>, 23294884231216952.</a:t>
            </a:r>
          </a:p>
          <a:p>
            <a:pPr>
              <a:buNone/>
            </a:pPr>
            <a:r>
              <a:rPr lang="en-CH" sz="1100">
                <a:effectLst/>
                <a:latin typeface="Times New Roman" panose="02020603050405020304" pitchFamily="18" charset="0"/>
                <a:ea typeface="Times New Roman" panose="02020603050405020304" pitchFamily="18" charset="0"/>
              </a:rPr>
              <a:t> Graham, J., Haidt, J., &amp; Nosek, B. A. (2009). Liberals and conservatives rely on different sets of moral foundations. </a:t>
            </a:r>
            <a:r>
              <a:rPr lang="en-CH" sz="1100" i="1">
                <a:effectLst/>
                <a:latin typeface="Times New Roman" panose="02020603050405020304" pitchFamily="18" charset="0"/>
                <a:ea typeface="Times New Roman" panose="02020603050405020304" pitchFamily="18" charset="0"/>
              </a:rPr>
              <a:t>Journal of Personality and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96</a:t>
            </a:r>
            <a:r>
              <a:rPr lang="en-CH" sz="1100">
                <a:effectLst/>
                <a:latin typeface="Times New Roman" panose="02020603050405020304" pitchFamily="18" charset="0"/>
                <a:ea typeface="Times New Roman" panose="02020603050405020304" pitchFamily="18" charset="0"/>
              </a:rPr>
              <a:t>(5), 1029.</a:t>
            </a:r>
          </a:p>
          <a:p>
            <a:pPr>
              <a:buNone/>
            </a:pPr>
            <a:r>
              <a:rPr lang="en-CH" sz="1100">
                <a:effectLst/>
                <a:latin typeface="Times New Roman" panose="02020603050405020304" pitchFamily="18" charset="0"/>
                <a:ea typeface="Times New Roman" panose="02020603050405020304" pitchFamily="18" charset="0"/>
              </a:rPr>
              <a:t> Gündemir, S., Kanitz, R., Rink, F., Hoever, I. J., &amp; Slepian, M. L. (2024). Beneath the surface: Resistance to diversity, equity, and inclusion (DEI) initiatives in organizations. </a:t>
            </a:r>
            <a:r>
              <a:rPr lang="en-CH" sz="1100" i="1">
                <a:effectLst/>
                <a:latin typeface="Times New Roman" panose="02020603050405020304" pitchFamily="18" charset="0"/>
                <a:ea typeface="Times New Roman" panose="02020603050405020304" pitchFamily="18" charset="0"/>
              </a:rPr>
              <a:t>Current Opinion in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60</a:t>
            </a:r>
            <a:r>
              <a:rPr lang="en-CH" sz="1100">
                <a:effectLst/>
                <a:latin typeface="Times New Roman" panose="02020603050405020304" pitchFamily="18" charset="0"/>
                <a:ea typeface="Times New Roman" panose="02020603050405020304" pitchFamily="18" charset="0"/>
              </a:rPr>
              <a:t>, 101922.</a:t>
            </a:r>
          </a:p>
          <a:p>
            <a:pPr>
              <a:buNone/>
            </a:pPr>
            <a:r>
              <a:rPr lang="en-CH" sz="1100">
                <a:effectLst/>
                <a:latin typeface="Times New Roman" panose="02020603050405020304" pitchFamily="18" charset="0"/>
                <a:ea typeface="Times New Roman" panose="02020603050405020304" pitchFamily="18" charset="0"/>
              </a:rPr>
              <a:t> Hofhuis, J., van der Zee, K. I., &amp; Otten, S. (2015). Measuring employee perception on the effects of cultural diversity at work: Development of the benefits and threats of diversity scale. </a:t>
            </a:r>
            <a:r>
              <a:rPr lang="en-CH" sz="1100" i="1">
                <a:effectLst/>
                <a:latin typeface="Times New Roman" panose="02020603050405020304" pitchFamily="18" charset="0"/>
                <a:ea typeface="Times New Roman" panose="02020603050405020304" pitchFamily="18" charset="0"/>
              </a:rPr>
              <a:t>Quality &amp; Quantity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49</a:t>
            </a:r>
            <a:r>
              <a:rPr lang="en-CH" sz="1100">
                <a:effectLst/>
                <a:latin typeface="Times New Roman" panose="02020603050405020304" pitchFamily="18" charset="0"/>
                <a:ea typeface="Times New Roman" panose="02020603050405020304" pitchFamily="18" charset="0"/>
              </a:rPr>
              <a:t>(1), 177-201.</a:t>
            </a:r>
          </a:p>
          <a:p>
            <a:pPr>
              <a:buNone/>
            </a:pPr>
            <a:r>
              <a:rPr lang="en-CH" sz="1100">
                <a:effectLst/>
                <a:latin typeface="Times New Roman" panose="02020603050405020304" pitchFamily="18" charset="0"/>
                <a:ea typeface="Times New Roman" panose="02020603050405020304" pitchFamily="18" charset="0"/>
              </a:rPr>
              <a:t> Hsu, H. Y., &amp; Riccucci, N. M. (2025). Support for affirmative action in the workplace: gender, race, and sector differences. </a:t>
            </a:r>
            <a:r>
              <a:rPr lang="en-CH" sz="1100" i="1">
                <a:effectLst/>
                <a:latin typeface="Times New Roman" panose="02020603050405020304" pitchFamily="18" charset="0"/>
                <a:ea typeface="Times New Roman" panose="02020603050405020304" pitchFamily="18" charset="0"/>
              </a:rPr>
              <a:t>Review of Public Personnel Administration</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45</a:t>
            </a:r>
            <a:r>
              <a:rPr lang="en-CH" sz="1100">
                <a:effectLst/>
                <a:latin typeface="Times New Roman" panose="02020603050405020304" pitchFamily="18" charset="0"/>
                <a:ea typeface="Times New Roman" panose="02020603050405020304" pitchFamily="18" charset="0"/>
              </a:rPr>
              <a:t>(2), 399-418.</a:t>
            </a:r>
          </a:p>
          <a:p>
            <a:pPr>
              <a:buNone/>
            </a:pPr>
            <a:r>
              <a:rPr lang="en-CH" sz="1100">
                <a:effectLst/>
                <a:latin typeface="Times New Roman" panose="02020603050405020304" pitchFamily="18" charset="0"/>
                <a:ea typeface="Times New Roman" panose="02020603050405020304" pitchFamily="18" charset="0"/>
              </a:rPr>
              <a:t> Iyer, A. (2022). Understanding advantaged groups' opposition to diversity, equity, and inclusion (DEI) policies: The role of perceived threat. </a:t>
            </a:r>
            <a:r>
              <a:rPr lang="en-CH" sz="1100" i="1">
                <a:effectLst/>
                <a:latin typeface="Times New Roman" panose="02020603050405020304" pitchFamily="18" charset="0"/>
                <a:ea typeface="Times New Roman" panose="02020603050405020304" pitchFamily="18" charset="0"/>
              </a:rPr>
              <a:t>Social and Personality Psychology Compass</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16</a:t>
            </a:r>
            <a:r>
              <a:rPr lang="en-CH" sz="1100">
                <a:effectLst/>
                <a:latin typeface="Times New Roman" panose="02020603050405020304" pitchFamily="18" charset="0"/>
                <a:ea typeface="Times New Roman" panose="02020603050405020304" pitchFamily="18" charset="0"/>
              </a:rPr>
              <a:t>(5), e12666.</a:t>
            </a:r>
          </a:p>
          <a:p>
            <a:pPr>
              <a:buNone/>
            </a:pPr>
            <a:r>
              <a:rPr lang="en-CH" sz="1100">
                <a:effectLst/>
                <a:latin typeface="Times New Roman" panose="02020603050405020304" pitchFamily="18" charset="0"/>
                <a:ea typeface="Times New Roman" panose="02020603050405020304" pitchFamily="18" charset="0"/>
              </a:rPr>
              <a:t> Kalev, A., Dobbin, F., &amp; Kelly, E. (2006). Best practices or best guesses? Assessing the efficacy of corporate affirmative action and diversity policies. </a:t>
            </a:r>
            <a:r>
              <a:rPr lang="en-CH" sz="1100" i="1">
                <a:effectLst/>
                <a:latin typeface="Times New Roman" panose="02020603050405020304" pitchFamily="18" charset="0"/>
                <a:ea typeface="Times New Roman" panose="02020603050405020304" pitchFamily="18" charset="0"/>
              </a:rPr>
              <a:t>American Sociological Review</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71</a:t>
            </a:r>
            <a:r>
              <a:rPr lang="en-CH" sz="1100">
                <a:effectLst/>
                <a:latin typeface="Times New Roman" panose="02020603050405020304" pitchFamily="18" charset="0"/>
                <a:ea typeface="Times New Roman" panose="02020603050405020304" pitchFamily="18" charset="0"/>
              </a:rPr>
              <a:t>(4), 589-617.</a:t>
            </a:r>
          </a:p>
          <a:p>
            <a:pPr>
              <a:buNone/>
            </a:pPr>
            <a:r>
              <a:rPr lang="en-CH" sz="1100">
                <a:effectLst/>
                <a:latin typeface="Times New Roman" panose="02020603050405020304" pitchFamily="18" charset="0"/>
                <a:ea typeface="Times New Roman" panose="02020603050405020304" pitchFamily="18" charset="0"/>
              </a:rPr>
              <a:t> Kende, A., Lantos, N. A., Belinszky, A., Csaba, S., &amp; Lukács, Z. A. (2017). The politicized motivations of volunteers in the refugee crisis: Intergroup helping as the means to achieve social change. </a:t>
            </a:r>
            <a:r>
              <a:rPr lang="en-CH" sz="1100" i="1">
                <a:effectLst/>
                <a:latin typeface="Times New Roman" panose="02020603050405020304" pitchFamily="18" charset="0"/>
                <a:ea typeface="Times New Roman" panose="02020603050405020304" pitchFamily="18" charset="0"/>
              </a:rPr>
              <a:t>Journal of Social and Political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5</a:t>
            </a:r>
            <a:r>
              <a:rPr lang="en-CH" sz="1100">
                <a:effectLst/>
                <a:latin typeface="Times New Roman" panose="02020603050405020304" pitchFamily="18" charset="0"/>
                <a:ea typeface="Times New Roman" panose="02020603050405020304" pitchFamily="18" charset="0"/>
              </a:rPr>
              <a:t>(1), 260-281.</a:t>
            </a:r>
          </a:p>
          <a:p>
            <a:pPr>
              <a:buNone/>
            </a:pPr>
            <a:r>
              <a:rPr lang="en-CH" sz="110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619021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2F12D-3D58-FA45-2781-806EA3D9A342}"/>
              </a:ext>
            </a:extLst>
          </p:cNvPr>
          <p:cNvSpPr>
            <a:spLocks noGrp="1"/>
          </p:cNvSpPr>
          <p:nvPr>
            <p:ph type="dt" sz="half" idx="10"/>
          </p:nvPr>
        </p:nvSpPr>
        <p:spPr/>
        <p:txBody>
          <a:bodyPr/>
          <a:lstStyle/>
          <a:p>
            <a:r>
              <a:rPr lang="de-CH"/>
              <a:t>27.03.26</a:t>
            </a:r>
            <a:endParaRPr lang="fr-CH" dirty="0"/>
          </a:p>
        </p:txBody>
      </p:sp>
      <p:sp>
        <p:nvSpPr>
          <p:cNvPr id="6" name="Title 5">
            <a:extLst>
              <a:ext uri="{FF2B5EF4-FFF2-40B4-BE49-F238E27FC236}">
                <a16:creationId xmlns:a16="http://schemas.microsoft.com/office/drawing/2014/main" id="{1BFBD879-BD18-51E1-2EE4-2BF314A53424}"/>
              </a:ext>
            </a:extLst>
          </p:cNvPr>
          <p:cNvSpPr>
            <a:spLocks noGrp="1"/>
          </p:cNvSpPr>
          <p:nvPr>
            <p:ph type="title"/>
          </p:nvPr>
        </p:nvSpPr>
        <p:spPr/>
        <p:txBody>
          <a:bodyPr/>
          <a:lstStyle/>
          <a:p>
            <a:r>
              <a:rPr lang="en-GB"/>
              <a:t>References</a:t>
            </a:r>
          </a:p>
        </p:txBody>
      </p:sp>
      <p:sp>
        <p:nvSpPr>
          <p:cNvPr id="5" name="TextBox 4">
            <a:extLst>
              <a:ext uri="{FF2B5EF4-FFF2-40B4-BE49-F238E27FC236}">
                <a16:creationId xmlns:a16="http://schemas.microsoft.com/office/drawing/2014/main" id="{D097F7F4-ED5C-B3AE-06E4-43A93E4C5976}"/>
              </a:ext>
            </a:extLst>
          </p:cNvPr>
          <p:cNvSpPr txBox="1"/>
          <p:nvPr/>
        </p:nvSpPr>
        <p:spPr>
          <a:xfrm>
            <a:off x="8092" y="766395"/>
            <a:ext cx="11921971" cy="4662815"/>
          </a:xfrm>
          <a:prstGeom prst="rect">
            <a:avLst/>
          </a:prstGeom>
          <a:noFill/>
        </p:spPr>
        <p:txBody>
          <a:bodyPr wrap="square">
            <a:spAutoFit/>
          </a:bodyPr>
          <a:lstStyle/>
          <a:p>
            <a:pPr>
              <a:buNone/>
            </a:pPr>
            <a:r>
              <a:rPr lang="en-CH" sz="1100">
                <a:effectLst/>
                <a:latin typeface="Times New Roman" panose="02020603050405020304" pitchFamily="18" charset="0"/>
                <a:ea typeface="Times New Roman" panose="02020603050405020304" pitchFamily="18" charset="0"/>
              </a:rPr>
              <a:t> Kaiser, C. R., Major, B., Jurcevic, I., Dover, T. L., Brady, L. M., &amp; Shapiro, J. R. (2013). Presumed fair: ironic effects of organizational diversity structures. </a:t>
            </a:r>
            <a:r>
              <a:rPr lang="en-CH" sz="1100" i="1">
                <a:effectLst/>
                <a:latin typeface="Times New Roman" panose="02020603050405020304" pitchFamily="18" charset="0"/>
                <a:ea typeface="Times New Roman" panose="02020603050405020304" pitchFamily="18" charset="0"/>
              </a:rPr>
              <a:t>Journal of Personality and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104</a:t>
            </a:r>
            <a:r>
              <a:rPr lang="en-CH" sz="1100">
                <a:effectLst/>
                <a:latin typeface="Times New Roman" panose="02020603050405020304" pitchFamily="18" charset="0"/>
                <a:ea typeface="Times New Roman" panose="02020603050405020304" pitchFamily="18" charset="0"/>
              </a:rPr>
              <a:t>(3), 504.</a:t>
            </a:r>
          </a:p>
          <a:p>
            <a:pPr>
              <a:buNone/>
            </a:pPr>
            <a:r>
              <a:rPr lang="en-CH" sz="1100">
                <a:effectLst/>
                <a:latin typeface="Times New Roman" panose="02020603050405020304" pitchFamily="18" charset="0"/>
                <a:ea typeface="Times New Roman" panose="02020603050405020304" pitchFamily="18" charset="0"/>
              </a:rPr>
              <a:t> Leibbrandt, A., &amp; List, J. A. (2025). Do equal employment opportunity statements encourage racial minorities? evidence from a large natural field experiment. </a:t>
            </a:r>
            <a:r>
              <a:rPr lang="en-CH" sz="1100" i="1">
                <a:effectLst/>
                <a:latin typeface="Times New Roman" panose="02020603050405020304" pitchFamily="18" charset="0"/>
                <a:ea typeface="Times New Roman" panose="02020603050405020304" pitchFamily="18" charset="0"/>
              </a:rPr>
              <a:t>European Economic Review</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174</a:t>
            </a:r>
            <a:r>
              <a:rPr lang="en-CH" sz="1100">
                <a:effectLst/>
                <a:latin typeface="Times New Roman" panose="02020603050405020304" pitchFamily="18" charset="0"/>
                <a:ea typeface="Times New Roman" panose="02020603050405020304" pitchFamily="18" charset="0"/>
              </a:rPr>
              <a:t>, 104987.</a:t>
            </a:r>
          </a:p>
          <a:p>
            <a:pPr>
              <a:buNone/>
            </a:pPr>
            <a:r>
              <a:rPr lang="en-CH" sz="1100">
                <a:effectLst/>
                <a:latin typeface="Times New Roman" panose="02020603050405020304" pitchFamily="18" charset="0"/>
                <a:ea typeface="Times New Roman" panose="02020603050405020304" pitchFamily="18" charset="0"/>
              </a:rPr>
              <a:t> Li, F., Lo, C. K., Tang, C. S., &amp; Zhou, P. (2025). Will diversity, equity, and inclusion commitment improve manufacturing firms’ market performance? A signaling theory perspective on DEI announcements. </a:t>
            </a:r>
            <a:r>
              <a:rPr lang="en-CH" sz="1100" i="1">
                <a:effectLst/>
                <a:latin typeface="Times New Roman" panose="02020603050405020304" pitchFamily="18" charset="0"/>
                <a:ea typeface="Times New Roman" panose="02020603050405020304" pitchFamily="18" charset="0"/>
              </a:rPr>
              <a:t>Production and Operations Management</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34</a:t>
            </a:r>
            <a:r>
              <a:rPr lang="en-CH" sz="1100">
                <a:effectLst/>
                <a:latin typeface="Times New Roman" panose="02020603050405020304" pitchFamily="18" charset="0"/>
                <a:ea typeface="Times New Roman" panose="02020603050405020304" pitchFamily="18" charset="0"/>
              </a:rPr>
              <a:t>(3), 331-342.</a:t>
            </a:r>
          </a:p>
          <a:p>
            <a:pPr>
              <a:buNone/>
            </a:pPr>
            <a:r>
              <a:rPr lang="en-CH" sz="1100">
                <a:effectLst/>
                <a:latin typeface="Times New Roman" panose="02020603050405020304" pitchFamily="18" charset="0"/>
                <a:ea typeface="Times New Roman" panose="02020603050405020304" pitchFamily="18" charset="0"/>
              </a:rPr>
              <a:t> Lynch, F. R. (1989). </a:t>
            </a:r>
            <a:r>
              <a:rPr lang="en-CH" sz="1100" i="1">
                <a:effectLst/>
                <a:latin typeface="Times New Roman" panose="02020603050405020304" pitchFamily="18" charset="0"/>
                <a:ea typeface="Times New Roman" panose="02020603050405020304" pitchFamily="18" charset="0"/>
              </a:rPr>
              <a:t>Invisible victims: White males and the crisis of affirmative action</a:t>
            </a:r>
            <a:r>
              <a:rPr lang="en-CH" sz="1100">
                <a:effectLst/>
                <a:latin typeface="Times New Roman" panose="02020603050405020304" pitchFamily="18" charset="0"/>
                <a:ea typeface="Times New Roman" panose="02020603050405020304" pitchFamily="18" charset="0"/>
              </a:rPr>
              <a:t>. Greenwood Press.</a:t>
            </a:r>
          </a:p>
          <a:p>
            <a:pPr>
              <a:buNone/>
            </a:pPr>
            <a:r>
              <a:rPr lang="en-CH" sz="1100">
                <a:effectLst/>
                <a:latin typeface="Times New Roman" panose="02020603050405020304" pitchFamily="18" charset="0"/>
                <a:ea typeface="Times New Roman" panose="02020603050405020304" pitchFamily="18" charset="0"/>
              </a:rPr>
              <a:t> Moser, C. E., &amp; Branscombe, N. R. (2023). Communicating inclusion: How men and women perceive interpersonal versus organizational gender equality messages. </a:t>
            </a:r>
            <a:r>
              <a:rPr lang="en-CH" sz="1100" i="1">
                <a:effectLst/>
                <a:latin typeface="Times New Roman" panose="02020603050405020304" pitchFamily="18" charset="0"/>
                <a:ea typeface="Times New Roman" panose="02020603050405020304" pitchFamily="18" charset="0"/>
              </a:rPr>
              <a:t>Psychology of Women Quarterly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47</a:t>
            </a:r>
            <a:r>
              <a:rPr lang="en-CH" sz="1100">
                <a:effectLst/>
                <a:latin typeface="Times New Roman" panose="02020603050405020304" pitchFamily="18" charset="0"/>
                <a:ea typeface="Times New Roman" panose="02020603050405020304" pitchFamily="18" charset="0"/>
              </a:rPr>
              <a:t>(2), 250-265.</a:t>
            </a:r>
          </a:p>
          <a:p>
            <a:pPr>
              <a:buNone/>
            </a:pPr>
            <a:r>
              <a:rPr lang="en-CH" sz="1100">
                <a:effectLst/>
                <a:latin typeface="Times New Roman" panose="02020603050405020304" pitchFamily="18" charset="0"/>
                <a:ea typeface="Times New Roman" panose="02020603050405020304" pitchFamily="18" charset="0"/>
              </a:rPr>
              <a:t> Mor Barak, M. E., Lizano, E. L., Kim, A., Duan, L., Rhee, M. K., Hsiao, H. Y., &amp; Brimhall, K. C. (2016). The promise of diversity management for climate of inclusion: A state-of-the-art review and meta-analysis. </a:t>
            </a:r>
            <a:r>
              <a:rPr lang="en-CH" sz="1100" i="1">
                <a:effectLst/>
                <a:latin typeface="Times New Roman" panose="02020603050405020304" pitchFamily="18" charset="0"/>
                <a:ea typeface="Times New Roman" panose="02020603050405020304" pitchFamily="18" charset="0"/>
              </a:rPr>
              <a:t>Human Service Organizations: Management, Leadership and Governance</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40</a:t>
            </a:r>
            <a:r>
              <a:rPr lang="en-CH" sz="1100">
                <a:effectLst/>
                <a:latin typeface="Times New Roman" panose="02020603050405020304" pitchFamily="18" charset="0"/>
                <a:ea typeface="Times New Roman" panose="02020603050405020304" pitchFamily="18" charset="0"/>
              </a:rPr>
              <a:t>(4), 305-333.</a:t>
            </a:r>
          </a:p>
          <a:p>
            <a:pPr>
              <a:buNone/>
            </a:pPr>
            <a:r>
              <a:rPr lang="en-CH" sz="1100">
                <a:effectLst/>
                <a:latin typeface="Times New Roman" panose="02020603050405020304" pitchFamily="18" charset="0"/>
                <a:ea typeface="Times New Roman" panose="02020603050405020304" pitchFamily="18" charset="0"/>
              </a:rPr>
              <a:t> Pew Research Center, April 2024, “Rising Numbers of Americans Say Jews and Muslims Face a Lot of Discrimination”. The American Trends Panel survey.</a:t>
            </a:r>
          </a:p>
          <a:p>
            <a:pPr>
              <a:buNone/>
            </a:pPr>
            <a:r>
              <a:rPr lang="en-CH" sz="1100">
                <a:effectLst/>
                <a:latin typeface="Times New Roman" panose="02020603050405020304" pitchFamily="18" charset="0"/>
                <a:ea typeface="Times New Roman" panose="02020603050405020304" pitchFamily="18" charset="0"/>
              </a:rPr>
              <a:t> Pew Research Center, May 2023, “Diversity, Equity and Inclusion in the Workplace”. The American Trends Panel survey.</a:t>
            </a:r>
          </a:p>
          <a:p>
            <a:pPr>
              <a:buNone/>
            </a:pPr>
            <a:r>
              <a:rPr lang="en-CH" sz="1100">
                <a:effectLst/>
                <a:latin typeface="Times New Roman" panose="02020603050405020304" pitchFamily="18" charset="0"/>
                <a:ea typeface="Times New Roman" panose="02020603050405020304" pitchFamily="18" charset="0"/>
              </a:rPr>
              <a:t> Phillips, L. T., &amp; Lowery, B. S. (2020). I ain’t no fortunate one: On the motivated denial of class privilege. </a:t>
            </a:r>
            <a:r>
              <a:rPr lang="en-CH" sz="1100" i="1">
                <a:effectLst/>
                <a:latin typeface="Times New Roman" panose="02020603050405020304" pitchFamily="18" charset="0"/>
                <a:ea typeface="Times New Roman" panose="02020603050405020304" pitchFamily="18" charset="0"/>
              </a:rPr>
              <a:t>Journal of Personality and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119</a:t>
            </a:r>
            <a:r>
              <a:rPr lang="en-CH" sz="1100">
                <a:effectLst/>
                <a:latin typeface="Times New Roman" panose="02020603050405020304" pitchFamily="18" charset="0"/>
                <a:ea typeface="Times New Roman" panose="02020603050405020304" pitchFamily="18" charset="0"/>
              </a:rPr>
              <a:t>(6), 1403.</a:t>
            </a:r>
          </a:p>
          <a:p>
            <a:pPr>
              <a:buNone/>
            </a:pPr>
            <a:r>
              <a:rPr lang="en-CH" sz="1100">
                <a:effectLst/>
                <a:latin typeface="Times New Roman" panose="02020603050405020304" pitchFamily="18" charset="0"/>
                <a:ea typeface="Times New Roman" panose="02020603050405020304" pitchFamily="18" charset="0"/>
              </a:rPr>
              <a:t> Politi, E., Gale, J., Roblain, A., Bobowik, M., &amp; Green, E. G. (2023). Who is willing to help Ukrainian refugees and why? The role of individual prosocial dispositions and superordinate European identity. </a:t>
            </a:r>
            <a:r>
              <a:rPr lang="en-CH" sz="1100" i="1">
                <a:effectLst/>
                <a:latin typeface="Times New Roman" panose="02020603050405020304" pitchFamily="18" charset="0"/>
                <a:ea typeface="Times New Roman" panose="02020603050405020304" pitchFamily="18" charset="0"/>
              </a:rPr>
              <a:t>Journal of Community &amp; Applied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33</a:t>
            </a:r>
            <a:r>
              <a:rPr lang="en-CH" sz="1100">
                <a:effectLst/>
                <a:latin typeface="Times New Roman" panose="02020603050405020304" pitchFamily="18" charset="0"/>
                <a:ea typeface="Times New Roman" panose="02020603050405020304" pitchFamily="18" charset="0"/>
              </a:rPr>
              <a:t>(4), 940-953.</a:t>
            </a:r>
          </a:p>
          <a:p>
            <a:pPr>
              <a:buNone/>
            </a:pPr>
            <a:r>
              <a:rPr lang="en-CH" sz="1100">
                <a:effectLst/>
                <a:latin typeface="Times New Roman" panose="02020603050405020304" pitchFamily="18" charset="0"/>
                <a:ea typeface="Times New Roman" panose="02020603050405020304" pitchFamily="18" charset="0"/>
              </a:rPr>
              <a:t> Schmitt, M. T., Branscombe, N. R., Kobrynowicz, D., &amp; Owen, S. (2002). Perceiving discrimination against one’s gender group has different implications for well-being in women and men. </a:t>
            </a:r>
            <a:r>
              <a:rPr lang="en-CH" sz="1100" i="1">
                <a:effectLst/>
                <a:latin typeface="Times New Roman" panose="02020603050405020304" pitchFamily="18" charset="0"/>
                <a:ea typeface="Times New Roman" panose="02020603050405020304" pitchFamily="18" charset="0"/>
              </a:rPr>
              <a:t>Personality and Social Psychology Bulletin</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28</a:t>
            </a:r>
            <a:r>
              <a:rPr lang="en-CH" sz="1100">
                <a:effectLst/>
                <a:latin typeface="Times New Roman" panose="02020603050405020304" pitchFamily="18" charset="0"/>
                <a:ea typeface="Times New Roman" panose="02020603050405020304" pitchFamily="18" charset="0"/>
              </a:rPr>
              <a:t>(2), 197-210.</a:t>
            </a:r>
          </a:p>
          <a:p>
            <a:pPr>
              <a:buNone/>
            </a:pPr>
            <a:r>
              <a:rPr lang="en-CH" sz="1100">
                <a:effectLst/>
                <a:latin typeface="Times New Roman" panose="02020603050405020304" pitchFamily="18" charset="0"/>
                <a:ea typeface="Times New Roman" panose="02020603050405020304" pitchFamily="18" charset="0"/>
              </a:rPr>
              <a:t> Schmitt, M. T., Branscombe, N. R., Postmes, T., &amp; Garcia, A. (2014). The consequences of perceived discrimination for psychological well-being: a meta-analytic review. </a:t>
            </a:r>
            <a:r>
              <a:rPr lang="en-CH" sz="1100" i="1">
                <a:effectLst/>
                <a:latin typeface="Times New Roman" panose="02020603050405020304" pitchFamily="18" charset="0"/>
                <a:ea typeface="Times New Roman" panose="02020603050405020304" pitchFamily="18" charset="0"/>
              </a:rPr>
              <a:t>Psychological Bulletin</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140</a:t>
            </a:r>
            <a:r>
              <a:rPr lang="en-CH" sz="1100">
                <a:effectLst/>
                <a:latin typeface="Times New Roman" panose="02020603050405020304" pitchFamily="18" charset="0"/>
                <a:ea typeface="Times New Roman" panose="02020603050405020304" pitchFamily="18" charset="0"/>
              </a:rPr>
              <a:t>(4), 921.</a:t>
            </a:r>
          </a:p>
          <a:p>
            <a:pPr>
              <a:buNone/>
            </a:pPr>
            <a:r>
              <a:rPr lang="en-CH" sz="1100">
                <a:effectLst/>
                <a:latin typeface="Times New Roman" panose="02020603050405020304" pitchFamily="18" charset="0"/>
                <a:ea typeface="Times New Roman" panose="02020603050405020304" pitchFamily="18" charset="0"/>
              </a:rPr>
              <a:t> Sinclair, S., Granberg, M., &amp; Nilsson, T. (2024). Love thy (Ukrainian) neighbour: Willingness to help refugees depends on their origin and is mediated by perceptions of similarity and threat. </a:t>
            </a:r>
            <a:r>
              <a:rPr lang="en-CH" sz="1100" i="1">
                <a:effectLst/>
                <a:latin typeface="Times New Roman" panose="02020603050405020304" pitchFamily="18" charset="0"/>
                <a:ea typeface="Times New Roman" panose="02020603050405020304" pitchFamily="18" charset="0"/>
              </a:rPr>
              <a:t>British Journal of Social Psychology</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63</a:t>
            </a:r>
            <a:r>
              <a:rPr lang="en-CH" sz="1100">
                <a:effectLst/>
                <a:latin typeface="Times New Roman" panose="02020603050405020304" pitchFamily="18" charset="0"/>
                <a:ea typeface="Times New Roman" panose="02020603050405020304" pitchFamily="18" charset="0"/>
              </a:rPr>
              <a:t>(2), 499-517.</a:t>
            </a:r>
          </a:p>
          <a:p>
            <a:pPr>
              <a:buNone/>
            </a:pPr>
            <a:r>
              <a:rPr lang="en-CH" sz="1100">
                <a:effectLst/>
                <a:latin typeface="Times New Roman" panose="02020603050405020304" pitchFamily="18" charset="0"/>
                <a:ea typeface="Times New Roman" panose="02020603050405020304" pitchFamily="18" charset="0"/>
              </a:rPr>
              <a:t> Steel, D., &amp; Paier, K. (2022). Pro-diversity beliefs and the diverse person’s burden. </a:t>
            </a:r>
            <a:r>
              <a:rPr lang="en-CH" sz="1100" i="1">
                <a:effectLst/>
                <a:latin typeface="Times New Roman" panose="02020603050405020304" pitchFamily="18" charset="0"/>
                <a:ea typeface="Times New Roman" panose="02020603050405020304" pitchFamily="18" charset="0"/>
              </a:rPr>
              <a:t>Synthese</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200</a:t>
            </a:r>
            <a:r>
              <a:rPr lang="en-CH" sz="1100">
                <a:effectLst/>
                <a:latin typeface="Times New Roman" panose="02020603050405020304" pitchFamily="18" charset="0"/>
                <a:ea typeface="Times New Roman" panose="02020603050405020304" pitchFamily="18" charset="0"/>
              </a:rPr>
              <a:t>(5), 357.</a:t>
            </a:r>
          </a:p>
          <a:p>
            <a:pPr>
              <a:buNone/>
            </a:pPr>
            <a:r>
              <a:rPr lang="en-CH" sz="1100">
                <a:effectLst/>
                <a:latin typeface="Times New Roman" panose="02020603050405020304" pitchFamily="18" charset="0"/>
                <a:ea typeface="Times New Roman" panose="02020603050405020304" pitchFamily="18" charset="0"/>
              </a:rPr>
              <a:t> Tost, L. P., Hardin, A. E., Roberson, J. W., &amp; Gino, F. (2022). Different roots, different fruits: Gender-based differences in cultural narratives about perceived discrimination produce divergent psychological consequences. </a:t>
            </a:r>
            <a:r>
              <a:rPr lang="en-CH" sz="1100" i="1">
                <a:effectLst/>
                <a:latin typeface="Times New Roman" panose="02020603050405020304" pitchFamily="18" charset="0"/>
                <a:ea typeface="Times New Roman" panose="02020603050405020304" pitchFamily="18" charset="0"/>
              </a:rPr>
              <a:t>Academy of Management Journal</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65</a:t>
            </a:r>
            <a:r>
              <a:rPr lang="en-CH" sz="1100">
                <a:effectLst/>
                <a:latin typeface="Times New Roman" panose="02020603050405020304" pitchFamily="18" charset="0"/>
                <a:ea typeface="Times New Roman" panose="02020603050405020304" pitchFamily="18" charset="0"/>
              </a:rPr>
              <a:t>(6), 1804-1834.</a:t>
            </a:r>
          </a:p>
          <a:p>
            <a:pPr>
              <a:buNone/>
            </a:pPr>
            <a:r>
              <a:rPr lang="en-CH" sz="1100">
                <a:effectLst/>
                <a:latin typeface="Times New Roman" panose="02020603050405020304" pitchFamily="18" charset="0"/>
                <a:ea typeface="Times New Roman" panose="02020603050405020304" pitchFamily="18" charset="0"/>
              </a:rPr>
              <a:t> Tropp, L. R., &amp; Wright, S. C. (2001). Ingroup identification as the inclusion of ingroup in the self. </a:t>
            </a:r>
            <a:r>
              <a:rPr lang="en-CH" sz="1100" i="1">
                <a:effectLst/>
                <a:latin typeface="Times New Roman" panose="02020603050405020304" pitchFamily="18" charset="0"/>
                <a:ea typeface="Times New Roman" panose="02020603050405020304" pitchFamily="18" charset="0"/>
              </a:rPr>
              <a:t>Personality and Social Psychology Bulletin</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27</a:t>
            </a:r>
            <a:r>
              <a:rPr lang="en-CH" sz="1100">
                <a:effectLst/>
                <a:latin typeface="Times New Roman" panose="02020603050405020304" pitchFamily="18" charset="0"/>
                <a:ea typeface="Times New Roman" panose="02020603050405020304" pitchFamily="18" charset="0"/>
              </a:rPr>
              <a:t>(5), 585-600.</a:t>
            </a:r>
          </a:p>
          <a:p>
            <a:pPr>
              <a:buNone/>
            </a:pPr>
            <a:r>
              <a:rPr lang="en-CH" sz="1100">
                <a:effectLst/>
                <a:latin typeface="Times New Roman" panose="02020603050405020304" pitchFamily="18" charset="0"/>
                <a:ea typeface="Times New Roman" panose="02020603050405020304" pitchFamily="18" charset="0"/>
              </a:rPr>
              <a:t>White House Communications, 2025. “Ending illegal discrimination and restoring merit-based opportunity” https://www.whitehouse.gov/presidential-actions/2025/01/ending-illegal-discrimination-and-restoring-merit-based-opportunity/</a:t>
            </a:r>
          </a:p>
          <a:p>
            <a:pPr>
              <a:buNone/>
            </a:pPr>
            <a:r>
              <a:rPr lang="en-CH" sz="1100">
                <a:effectLst/>
                <a:latin typeface="Times New Roman" panose="02020603050405020304" pitchFamily="18" charset="0"/>
                <a:ea typeface="Times New Roman" panose="02020603050405020304" pitchFamily="18" charset="0"/>
              </a:rPr>
              <a:t>Zirn, F. L., &amp; Wisshak, S. (2025). The impact of diversity training on workplace behavior–a meta-analysis. </a:t>
            </a:r>
            <a:r>
              <a:rPr lang="en-CH" sz="1100" i="1">
                <a:effectLst/>
                <a:latin typeface="Times New Roman" panose="02020603050405020304" pitchFamily="18" charset="0"/>
                <a:ea typeface="Times New Roman" panose="02020603050405020304" pitchFamily="18" charset="0"/>
              </a:rPr>
              <a:t>Journal of Workplace Learning</a:t>
            </a:r>
            <a:r>
              <a:rPr lang="en-CH" sz="1100">
                <a:effectLst/>
                <a:latin typeface="Times New Roman" panose="02020603050405020304" pitchFamily="18" charset="0"/>
                <a:ea typeface="Times New Roman" panose="02020603050405020304" pitchFamily="18" charset="0"/>
              </a:rPr>
              <a:t>, </a:t>
            </a:r>
            <a:r>
              <a:rPr lang="en-CH" sz="1100" i="1">
                <a:effectLst/>
                <a:latin typeface="Times New Roman" panose="02020603050405020304" pitchFamily="18" charset="0"/>
                <a:ea typeface="Times New Roman" panose="02020603050405020304" pitchFamily="18" charset="0"/>
              </a:rPr>
              <a:t>37</a:t>
            </a:r>
            <a:r>
              <a:rPr lang="en-CH" sz="1100">
                <a:effectLst/>
                <a:latin typeface="Times New Roman" panose="02020603050405020304" pitchFamily="18" charset="0"/>
                <a:ea typeface="Times New Roman" panose="02020603050405020304" pitchFamily="18" charset="0"/>
              </a:rPr>
              <a:t>(7-8), 505-522.</a:t>
            </a:r>
          </a:p>
        </p:txBody>
      </p:sp>
    </p:spTree>
    <p:extLst>
      <p:ext uri="{BB962C8B-B14F-4D97-AF65-F5344CB8AC3E}">
        <p14:creationId xmlns:p14="http://schemas.microsoft.com/office/powerpoint/2010/main" val="179934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19747-DCDB-FF6E-8031-EFB56E297DB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D5B972A-7759-2E01-DC6C-66789B01F8E0}"/>
              </a:ext>
            </a:extLst>
          </p:cNvPr>
          <p:cNvSpPr>
            <a:spLocks noGrp="1"/>
          </p:cNvSpPr>
          <p:nvPr>
            <p:ph type="dt" sz="half" idx="10"/>
          </p:nvPr>
        </p:nvSpPr>
        <p:spPr/>
        <p:txBody>
          <a:bodyPr/>
          <a:lstStyle/>
          <a:p>
            <a:r>
              <a:rPr lang="de-CH"/>
              <a:t>27.03.26</a:t>
            </a:r>
            <a:endParaRPr lang="fr-CH" dirty="0"/>
          </a:p>
        </p:txBody>
      </p:sp>
      <p:sp>
        <p:nvSpPr>
          <p:cNvPr id="4" name="Content Placeholder 3">
            <a:extLst>
              <a:ext uri="{FF2B5EF4-FFF2-40B4-BE49-F238E27FC236}">
                <a16:creationId xmlns:a16="http://schemas.microsoft.com/office/drawing/2014/main" id="{9834BE8A-59F5-06C7-8D58-AB32846E4C1C}"/>
              </a:ext>
            </a:extLst>
          </p:cNvPr>
          <p:cNvSpPr>
            <a:spLocks noGrp="1"/>
          </p:cNvSpPr>
          <p:nvPr>
            <p:ph idx="1"/>
          </p:nvPr>
        </p:nvSpPr>
        <p:spPr>
          <a:xfrm>
            <a:off x="573586" y="2864971"/>
            <a:ext cx="6358491" cy="4082201"/>
          </a:xfrm>
        </p:spPr>
        <p:txBody>
          <a:bodyPr/>
          <a:lstStyle/>
          <a:p>
            <a:pPr marL="685800" indent="-685800"/>
            <a:endParaRPr lang="fr-CH" sz="2400"/>
          </a:p>
          <a:p>
            <a:pPr marL="685800" indent="-685800"/>
            <a:endParaRPr lang="fr-CH" sz="3200"/>
          </a:p>
          <a:p>
            <a:pPr marL="685800" indent="-685800"/>
            <a:endParaRPr lang="fr-CH" sz="3200"/>
          </a:p>
          <a:p>
            <a:pPr marL="0" indent="0">
              <a:buNone/>
            </a:pPr>
            <a:endParaRPr lang="fr-CH" sz="3200"/>
          </a:p>
        </p:txBody>
      </p:sp>
      <p:sp>
        <p:nvSpPr>
          <p:cNvPr id="10" name="Title 9">
            <a:extLst>
              <a:ext uri="{FF2B5EF4-FFF2-40B4-BE49-F238E27FC236}">
                <a16:creationId xmlns:a16="http://schemas.microsoft.com/office/drawing/2014/main" id="{C3219904-6118-87A4-4083-0D77BF55CD17}"/>
              </a:ext>
            </a:extLst>
          </p:cNvPr>
          <p:cNvSpPr>
            <a:spLocks noGrp="1"/>
          </p:cNvSpPr>
          <p:nvPr>
            <p:ph type="title"/>
          </p:nvPr>
        </p:nvSpPr>
        <p:spPr>
          <a:xfrm>
            <a:off x="341072" y="89099"/>
            <a:ext cx="11660034" cy="1345502"/>
          </a:xfrm>
        </p:spPr>
        <p:txBody>
          <a:bodyPr/>
          <a:lstStyle/>
          <a:p>
            <a:r>
              <a:rPr lang="en-GB"/>
              <a:t>Measures: Demographics (Block A)</a:t>
            </a:r>
          </a:p>
        </p:txBody>
      </p:sp>
      <p:graphicFrame>
        <p:nvGraphicFramePr>
          <p:cNvPr id="24" name="Table 23">
            <a:extLst>
              <a:ext uri="{FF2B5EF4-FFF2-40B4-BE49-F238E27FC236}">
                <a16:creationId xmlns:a16="http://schemas.microsoft.com/office/drawing/2014/main" id="{8A6F2D59-5928-CD35-A788-FD774765D344}"/>
              </a:ext>
            </a:extLst>
          </p:cNvPr>
          <p:cNvGraphicFramePr>
            <a:graphicFrameLocks noGrp="1"/>
          </p:cNvGraphicFramePr>
          <p:nvPr>
            <p:extLst>
              <p:ext uri="{D42A27DB-BD31-4B8C-83A1-F6EECF244321}">
                <p14:modId xmlns:p14="http://schemas.microsoft.com/office/powerpoint/2010/main" val="3009014704"/>
              </p:ext>
            </p:extLst>
          </p:nvPr>
        </p:nvGraphicFramePr>
        <p:xfrm>
          <a:off x="573586" y="673342"/>
          <a:ext cx="11195006" cy="5518936"/>
        </p:xfrm>
        <a:graphic>
          <a:graphicData uri="http://schemas.openxmlformats.org/drawingml/2006/table">
            <a:tbl>
              <a:tblPr firstRow="1" firstCol="1" bandRow="1"/>
              <a:tblGrid>
                <a:gridCol w="2619225">
                  <a:extLst>
                    <a:ext uri="{9D8B030D-6E8A-4147-A177-3AD203B41FA5}">
                      <a16:colId xmlns:a16="http://schemas.microsoft.com/office/drawing/2014/main" val="2908321752"/>
                    </a:ext>
                  </a:extLst>
                </a:gridCol>
                <a:gridCol w="4288450">
                  <a:extLst>
                    <a:ext uri="{9D8B030D-6E8A-4147-A177-3AD203B41FA5}">
                      <a16:colId xmlns:a16="http://schemas.microsoft.com/office/drawing/2014/main" val="859011224"/>
                    </a:ext>
                  </a:extLst>
                </a:gridCol>
                <a:gridCol w="4287331">
                  <a:extLst>
                    <a:ext uri="{9D8B030D-6E8A-4147-A177-3AD203B41FA5}">
                      <a16:colId xmlns:a16="http://schemas.microsoft.com/office/drawing/2014/main" val="3098478362"/>
                    </a:ext>
                  </a:extLst>
                </a:gridCol>
              </a:tblGrid>
              <a:tr h="76886">
                <a:tc>
                  <a:txBody>
                    <a:bodyPr/>
                    <a:lstStyle/>
                    <a:p>
                      <a:pPr algn="ctr">
                        <a:buNone/>
                      </a:pPr>
                      <a:r>
                        <a:rPr lang="en-US" sz="1050" b="1" kern="100">
                          <a:solidFill>
                            <a:srgbClr val="000000"/>
                          </a:solidFill>
                          <a:effectLst/>
                          <a:latin typeface="Times New Roman" panose="02020603050405020304" pitchFamily="18" charset="0"/>
                          <a:ea typeface="Aptos" panose="020B0004020202020204" pitchFamily="34" charset="0"/>
                        </a:rPr>
                        <a:t>Dimension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050" b="1" kern="100">
                          <a:solidFill>
                            <a:srgbClr val="000000"/>
                          </a:solidFill>
                          <a:effectLst/>
                          <a:latin typeface="Times New Roman" panose="02020603050405020304" pitchFamily="18" charset="0"/>
                          <a:ea typeface="Aptos" panose="020B0004020202020204" pitchFamily="34" charset="0"/>
                        </a:rPr>
                        <a:t>Content</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050" b="1" kern="100">
                          <a:solidFill>
                            <a:srgbClr val="000000"/>
                          </a:solidFill>
                          <a:effectLst/>
                          <a:latin typeface="Times New Roman" panose="02020603050405020304" pitchFamily="18" charset="0"/>
                          <a:ea typeface="Aptos" panose="020B0004020202020204" pitchFamily="34" charset="0"/>
                        </a:rPr>
                        <a:t>Values Coding</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6424098"/>
                  </a:ext>
                </a:extLst>
              </a:tr>
              <a:tr h="76886">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Prolific ID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What is your Prolific ID?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1902360"/>
                  </a:ext>
                </a:extLst>
              </a:tr>
              <a:tr h="146356">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Age</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How old are you?</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Digital Input</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9820628"/>
                  </a:ext>
                </a:extLst>
              </a:tr>
              <a:tr h="202390">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Gender identity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What is your gender identity?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Woman; Man; Trans-Man; Trans-Woman; Non-binary/Third gender; I'd rather not answer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68458615"/>
                  </a:ext>
                </a:extLst>
              </a:tr>
              <a:tr h="88192">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Prefer to self-identify</a:t>
                      </a:r>
                      <a:r>
                        <a:rPr lang="en-US" sz="1050" kern="100">
                          <a:solidFill>
                            <a:srgbClr val="000000"/>
                          </a:solidFill>
                          <a:effectLst/>
                          <a:latin typeface="Times New Roman" panose="02020603050405020304" pitchFamily="18" charset="0"/>
                          <a:ea typeface="Aptos" panose="020B0004020202020204" pitchFamily="34" charset="0"/>
                        </a:rPr>
                        <a:t>: [Other]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Optional 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8532739"/>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Sexual orientation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What is your sexual orientation?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Heterosexual; Homosexual; Bisexual; Asexual; I'd rather not answer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1616108"/>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What is your sexual orientation?   [Other]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Optional 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0425737"/>
                  </a:ext>
                </a:extLst>
              </a:tr>
              <a:tr h="230656">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Nationality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What is your nationality? (If you have more than one, choose the one that best represents you)</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250 nationalities possible (drop-down list) or simply give short text field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9025373"/>
                  </a:ext>
                </a:extLst>
              </a:tr>
              <a:tr h="230656">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First language learned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Please indicate the first language you learnt:</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6410418"/>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Immigration status</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Were you born in the country you are currently working in?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0 = Yes; 1 = No (I moved to the country I am now working in)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294969"/>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Were you born in the country you are currently working in?   [Other]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Optional 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9295779"/>
                  </a:ext>
                </a:extLst>
              </a:tr>
              <a:tr h="474897">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Ethnicity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Please indicate your ethnicity (i.e., ethnicity describes the feeling of belonging and attachment to a distinct group of a larger population that shares their ancestry, color, language or religion)?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50" kern="100">
                          <a:solidFill>
                            <a:srgbClr val="000000"/>
                          </a:solidFill>
                          <a:effectLst/>
                          <a:latin typeface="Times New Roman" panose="02020603050405020304" pitchFamily="18" charset="0"/>
                          <a:ea typeface="Aptos" panose="020B0004020202020204" pitchFamily="34" charset="0"/>
                        </a:rPr>
                        <a:t>(Options for UK) White or Caucasian; Black, Black British, Caribbean or African; Asian or Asian British; Mixed or multiple ethnic groups, Any other ethnic group (Optional short text field</a:t>
                      </a:r>
                      <a:r>
                        <a:rPr lang="en-CH" sz="1100" kern="100">
                          <a:solidFill>
                            <a:schemeClr val="tx1"/>
                          </a:solidFill>
                          <a:effectLst/>
                          <a:latin typeface="Times New Roman" panose="02020603050405020304" pitchFamily="18" charset="0"/>
                          <a:ea typeface="Aptos" panose="020B0004020202020204" pitchFamily="34" charset="0"/>
                        </a:rPr>
                        <a:t>)</a:t>
                      </a:r>
                      <a:endParaRPr lang="en-US" sz="1050" kern="100">
                        <a:solidFill>
                          <a:srgbClr val="000000"/>
                        </a:solidFill>
                        <a:effectLst/>
                        <a:latin typeface="Times New Roman" panose="02020603050405020304" pitchFamily="18" charset="0"/>
                        <a:ea typeface="Aptos" panose="020B0004020202020204" pitchFamily="34" charset="0"/>
                      </a:endParaRPr>
                    </a:p>
                    <a:p>
                      <a:pPr>
                        <a:buNone/>
                      </a:pPr>
                      <a:r>
                        <a:rPr lang="en-US" sz="1050" kern="100">
                          <a:solidFill>
                            <a:srgbClr val="000000"/>
                          </a:solidFill>
                          <a:effectLst/>
                          <a:latin typeface="Times New Roman" panose="02020603050405020304" pitchFamily="18" charset="0"/>
                          <a:ea typeface="Aptos" panose="020B0004020202020204" pitchFamily="34" charset="0"/>
                        </a:rPr>
                        <a:t>Prefer not to say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68041807"/>
                  </a:ext>
                </a:extLst>
              </a:tr>
              <a:tr h="384427">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Please indicate your ethnicity (i.e., ethnicity describes the feeling of belonging and attachment to a distinct group of a larger population that shares their ancestry, color, language or religion)?     [Other]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0376830"/>
                  </a:ext>
                </a:extLst>
              </a:tr>
              <a:tr h="413817">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Education level</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Which of these is the highest level of education you have completed?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No formal qualifications; Secondary education; High-school diploma; Technical/community college; Undergraduate degree (e.g., bachelor’s degree); Graduate degree (e.g., master's degree); Doctorate degree (e.g., PhD); I'd rather not answer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13895148"/>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Which of these is the highest level of education you have completed?   [Other]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Optional 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5289432"/>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Job position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What is your position in your organization?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Top Manager/CEO; Middle-Manager; Diversity Manager; Employee</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86758729"/>
                  </a:ext>
                </a:extLst>
              </a:tr>
              <a:tr h="153770">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 </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What is your position in your organization?   [Other]</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Optional 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3628149"/>
                  </a:ext>
                </a:extLst>
              </a:tr>
              <a:tr h="220028">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Disability condition</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If you are comfortable enough to answer this question, do you consider yourself as having a visible or invisible disability?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kern="100">
                          <a:solidFill>
                            <a:srgbClr val="000000"/>
                          </a:solidFill>
                          <a:effectLst/>
                          <a:latin typeface="Times New Roman" panose="02020603050405020304" pitchFamily="18" charset="0"/>
                          <a:ea typeface="Aptos" panose="020B0004020202020204" pitchFamily="34" charset="0"/>
                        </a:rPr>
                        <a:t>Yes; N/A; No</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862562"/>
                  </a:ext>
                </a:extLst>
              </a:tr>
              <a:tr h="591168">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Disadvantaged communities</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050" b="1" kern="100">
                          <a:solidFill>
                            <a:srgbClr val="000000"/>
                          </a:solidFill>
                          <a:effectLst/>
                          <a:latin typeface="Times New Roman" panose="02020603050405020304" pitchFamily="18" charset="0"/>
                          <a:ea typeface="Aptos" panose="020B0004020202020204" pitchFamily="34" charset="0"/>
                        </a:rPr>
                        <a:t>Please indicate which, if any, of the following communities</a:t>
                      </a:r>
                      <a:endParaRPr lang="en-CH" sz="1100" kern="100">
                        <a:effectLst/>
                        <a:latin typeface="Times New Roman" panose="02020603050405020304" pitchFamily="18" charset="0"/>
                        <a:ea typeface="Aptos" panose="020B0004020202020204" pitchFamily="34" charset="0"/>
                      </a:endParaRPr>
                    </a:p>
                    <a:p>
                      <a:pPr>
                        <a:buNone/>
                      </a:pPr>
                      <a:r>
                        <a:rPr lang="en-US" sz="1050" b="1" kern="100">
                          <a:solidFill>
                            <a:srgbClr val="000000"/>
                          </a:solidFill>
                          <a:effectLst/>
                          <a:latin typeface="Times New Roman" panose="02020603050405020304" pitchFamily="18" charset="0"/>
                          <a:ea typeface="Aptos" panose="020B0004020202020204" pitchFamily="34" charset="0"/>
                        </a:rPr>
                        <a:t>you identify as part of: (check all that apply)</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kern="100">
                          <a:solidFill>
                            <a:srgbClr val="000000"/>
                          </a:solidFill>
                          <a:effectLst/>
                          <a:latin typeface="Times New Roman" panose="02020603050405020304" pitchFamily="18" charset="0"/>
                          <a:ea typeface="Aptos" panose="020B0004020202020204" pitchFamily="34" charset="0"/>
                        </a:rPr>
                        <a:t>The LGBTQ+ community; People of color; Immigrants; Children of immigrants; First-generation college students; The disability community; Transgender or gender queer community; Women in male-dominated fields; Veterans or Armed Services community; Religious minority community (please specify religion) (</a:t>
                      </a:r>
                      <a:r>
                        <a:rPr lang="en-US" sz="1050" kern="100">
                          <a:solidFill>
                            <a:srgbClr val="000000"/>
                          </a:solidFill>
                          <a:effectLst/>
                          <a:latin typeface="Times New Roman" panose="02020603050405020304" pitchFamily="18" charset="0"/>
                          <a:ea typeface="Aptos" panose="020B0004020202020204" pitchFamily="34" charset="0"/>
                          <a:sym typeface="Wingdings" pitchFamily="2" charset="2"/>
                        </a:rPr>
                        <a:t></a:t>
                      </a:r>
                      <a:r>
                        <a:rPr lang="en-US" sz="1050" kern="100">
                          <a:solidFill>
                            <a:srgbClr val="000000"/>
                          </a:solidFill>
                          <a:effectLst/>
                          <a:latin typeface="Times New Roman" panose="02020603050405020304" pitchFamily="18" charset="0"/>
                          <a:ea typeface="Aptos" panose="020B0004020202020204" pitchFamily="34" charset="0"/>
                        </a:rPr>
                        <a:t>optional short text field)</a:t>
                      </a:r>
                      <a:endParaRPr lang="en-CH" sz="1100" kern="100">
                        <a:effectLst/>
                        <a:latin typeface="Times New Roman" panose="02020603050405020304" pitchFamily="18" charset="0"/>
                        <a:ea typeface="Aptos" panose="020B0004020202020204" pitchFamily="34" charset="0"/>
                      </a:endParaRPr>
                    </a:p>
                  </a:txBody>
                  <a:tcPr marL="16323" marR="16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8741896"/>
                  </a:ext>
                </a:extLst>
              </a:tr>
            </a:tbl>
          </a:graphicData>
        </a:graphic>
      </p:graphicFrame>
    </p:spTree>
    <p:extLst>
      <p:ext uri="{BB962C8B-B14F-4D97-AF65-F5344CB8AC3E}">
        <p14:creationId xmlns:p14="http://schemas.microsoft.com/office/powerpoint/2010/main" val="1293814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A3C30-6C23-1D9A-D872-2F74966C4EE1}"/>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EDDF7B5D-EED7-692B-1DD1-85E9A1B2FE91}"/>
              </a:ext>
            </a:extLst>
          </p:cNvPr>
          <p:cNvSpPr>
            <a:spLocks noGrp="1"/>
          </p:cNvSpPr>
          <p:nvPr>
            <p:ph type="title"/>
          </p:nvPr>
        </p:nvSpPr>
        <p:spPr/>
        <p:txBody>
          <a:bodyPr/>
          <a:lstStyle/>
          <a:p>
            <a:r>
              <a:rPr lang="en-GB" altLang="en-CH" sz="4800" dirty="0">
                <a:highlight>
                  <a:srgbClr val="FFFF00"/>
                </a:highlight>
              </a:rPr>
              <a:t>Measures: Subjective status Scale</a:t>
            </a:r>
            <a:endParaRPr lang="en-GB" dirty="0">
              <a:highlight>
                <a:srgbClr val="FFFF00"/>
              </a:highlight>
            </a:endParaRPr>
          </a:p>
        </p:txBody>
      </p:sp>
      <p:sp>
        <p:nvSpPr>
          <p:cNvPr id="4" name="Content Placeholder 3">
            <a:extLst>
              <a:ext uri="{FF2B5EF4-FFF2-40B4-BE49-F238E27FC236}">
                <a16:creationId xmlns:a16="http://schemas.microsoft.com/office/drawing/2014/main" id="{40A2DBCC-19D7-8799-5136-8FF737AC7B0C}"/>
              </a:ext>
            </a:extLst>
          </p:cNvPr>
          <p:cNvSpPr>
            <a:spLocks noGrp="1"/>
          </p:cNvSpPr>
          <p:nvPr>
            <p:ph idx="1"/>
          </p:nvPr>
        </p:nvSpPr>
        <p:spPr>
          <a:xfrm>
            <a:off x="257022" y="956566"/>
            <a:ext cx="11664949" cy="4082201"/>
          </a:xfrm>
        </p:spPr>
        <p:txBody>
          <a:bodyPr/>
          <a:lstStyle/>
          <a:p>
            <a:pPr marL="0" lvl="0" indent="0" defTabSz="914400" eaLnBrk="0" fontAlgn="base" hangingPunct="0">
              <a:spcBef>
                <a:spcPct val="0"/>
              </a:spcBef>
              <a:spcAft>
                <a:spcPct val="0"/>
              </a:spcAft>
              <a:buSzTx/>
              <a:buNone/>
              <a:tabLst>
                <a:tab pos="228600" algn="l"/>
              </a:tabLst>
            </a:pPr>
            <a:r>
              <a:rPr lang="en-US" altLang="en-CH" sz="1600" i="1">
                <a:solidFill>
                  <a:srgbClr val="000000"/>
                </a:solidFill>
                <a:latin typeface="Times New Roman" panose="02020603050405020304" pitchFamily="18" charset="0"/>
                <a:ea typeface="Aptos" panose="020B0004020202020204" pitchFamily="34" charset="0"/>
              </a:rPr>
              <a:t>Subjective Status Scale</a:t>
            </a:r>
            <a:r>
              <a:rPr lang="en-US" altLang="en-CH" sz="1600">
                <a:solidFill>
                  <a:srgbClr val="000000"/>
                </a:solidFill>
                <a:latin typeface="Times New Roman" panose="02020603050405020304" pitchFamily="18" charset="0"/>
                <a:ea typeface="Aptos" panose="020B0004020202020204" pitchFamily="34" charset="0"/>
              </a:rPr>
              <a:t>. </a:t>
            </a:r>
          </a:p>
          <a:p>
            <a:pPr marL="0" lvl="0" indent="0" defTabSz="914400" eaLnBrk="0" fontAlgn="base" hangingPunct="0">
              <a:spcBef>
                <a:spcPct val="0"/>
              </a:spcBef>
              <a:spcAft>
                <a:spcPct val="0"/>
              </a:spcAft>
              <a:buSzTx/>
              <a:buNone/>
              <a:tabLst>
                <a:tab pos="228600" algn="l"/>
              </a:tabLst>
            </a:pPr>
            <a:r>
              <a:rPr lang="en-US" altLang="en-CH" sz="1600" i="1">
                <a:solidFill>
                  <a:srgbClr val="000000"/>
                </a:solidFill>
                <a:latin typeface="Times New Roman" panose="02020603050405020304" pitchFamily="18" charset="0"/>
                <a:ea typeface="Times New Roman" panose="02020603050405020304" pitchFamily="18" charset="0"/>
              </a:rPr>
              <a:t>“In our society and in our workplaces, some groups are advantaged and hold more power, while others are disadvantaged and have less access to power. In general, the latter groups suffer from discrimination, exclusion, and less access to resources and opportunities. In this section, we would like to know whether you feel part of an advantaged or disadvantaged group in society and in your organization.”</a:t>
            </a:r>
            <a:r>
              <a:rPr lang="en-US" altLang="en-CH" sz="1600">
                <a:solidFill>
                  <a:srgbClr val="000000"/>
                </a:solidFill>
                <a:latin typeface="Times New Roman" panose="02020603050405020304" pitchFamily="18" charset="0"/>
                <a:ea typeface="Times New Roman" panose="02020603050405020304" pitchFamily="18" charset="0"/>
              </a:rPr>
              <a:t> </a:t>
            </a: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defTabSz="914400" eaLnBrk="0" fontAlgn="base" hangingPunct="0">
              <a:spcBef>
                <a:spcPct val="0"/>
              </a:spcBef>
              <a:spcAft>
                <a:spcPct val="0"/>
              </a:spcAft>
              <a:buSzTx/>
              <a:tabLst>
                <a:tab pos="228600" algn="l"/>
              </a:tabLst>
            </a:pPr>
            <a:r>
              <a:rPr lang="en-US" altLang="en-CH" sz="1600">
                <a:solidFill>
                  <a:srgbClr val="000000"/>
                </a:solidFill>
                <a:latin typeface="Times New Roman" panose="02020603050405020304" pitchFamily="18" charset="0"/>
                <a:ea typeface="Times New Roman" panose="02020603050405020304" pitchFamily="18" charset="0"/>
              </a:rPr>
              <a:t>I</a:t>
            </a:r>
            <a:r>
              <a:rPr lang="en-US" altLang="en-CH" sz="1600">
                <a:solidFill>
                  <a:srgbClr val="000000"/>
                </a:solidFill>
                <a:latin typeface="Times New Roman" panose="02020603050405020304" pitchFamily="18" charset="0"/>
                <a:ea typeface="Aptos" panose="020B0004020202020204" pitchFamily="34" charset="0"/>
              </a:rPr>
              <a:t>tems in table will be subsequently recoded and averaged to produce a single Subjective Status score. </a:t>
            </a:r>
          </a:p>
          <a:p>
            <a:pPr defTabSz="914400" eaLnBrk="0" fontAlgn="base" hangingPunct="0">
              <a:spcBef>
                <a:spcPct val="0"/>
              </a:spcBef>
              <a:spcAft>
                <a:spcPct val="0"/>
              </a:spcAft>
              <a:buSzTx/>
              <a:tabLst>
                <a:tab pos="228600" algn="l"/>
              </a:tabLst>
            </a:pPr>
            <a:r>
              <a:rPr lang="en-US" altLang="en-CH" sz="1600">
                <a:solidFill>
                  <a:srgbClr val="000000"/>
                </a:solidFill>
                <a:latin typeface="Times New Roman" panose="02020603050405020304" pitchFamily="18" charset="0"/>
                <a:ea typeface="Aptos" panose="020B0004020202020204" pitchFamily="34" charset="0"/>
              </a:rPr>
              <a:t>Participants who score 4 or higher on the disadvantaged items will then be asked to identify the source(s) of their perceived disadvantage. </a:t>
            </a:r>
          </a:p>
          <a:p>
            <a:pPr marL="0" lvl="0" indent="0" defTabSz="914400" eaLnBrk="0" fontAlgn="base" hangingPunct="0">
              <a:spcBef>
                <a:spcPct val="0"/>
              </a:spcBef>
              <a:spcAft>
                <a:spcPct val="0"/>
              </a:spcAft>
              <a:buSzTx/>
              <a:buNone/>
              <a:tabLst>
                <a:tab pos="228600" algn="l"/>
              </a:tabLst>
            </a:pPr>
            <a:endParaRPr lang="en-US" altLang="en-CH" sz="1600" i="1">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r>
              <a:rPr lang="en-US" altLang="en-CH" sz="1600" i="1">
                <a:solidFill>
                  <a:srgbClr val="000000"/>
                </a:solidFill>
                <a:latin typeface="Times New Roman" panose="02020603050405020304" pitchFamily="18" charset="0"/>
                <a:ea typeface="Times New Roman" panose="02020603050405020304" pitchFamily="18" charset="0"/>
              </a:rPr>
              <a:t>Based on your own perceptions and experiences, which attributes make you feel different from those who are advantaged at your workplace? </a:t>
            </a:r>
          </a:p>
          <a:p>
            <a:pPr lvl="4" defTabSz="914400" eaLnBrk="0" fontAlgn="base" hangingPunct="0">
              <a:spcBef>
                <a:spcPct val="0"/>
              </a:spcBef>
              <a:spcAft>
                <a:spcPct val="0"/>
              </a:spcAft>
              <a:buFont typeface="Wingdings" pitchFamily="2" charset="2"/>
              <a:buChar char="q"/>
              <a:tabLst>
                <a:tab pos="228600" algn="l"/>
              </a:tabLst>
            </a:pPr>
            <a:r>
              <a:rPr lang="en-US" altLang="en-CH" sz="1600" i="1">
                <a:solidFill>
                  <a:srgbClr val="000000"/>
                </a:solidFill>
                <a:latin typeface="Times New Roman" panose="02020603050405020304" pitchFamily="18" charset="0"/>
                <a:ea typeface="Times New Roman" panose="02020603050405020304" pitchFamily="18" charset="0"/>
              </a:rPr>
              <a:t>My race or ethnicity; </a:t>
            </a:r>
          </a:p>
          <a:p>
            <a:pPr lvl="4" defTabSz="914400" eaLnBrk="0" fontAlgn="base" hangingPunct="0">
              <a:spcBef>
                <a:spcPct val="0"/>
              </a:spcBef>
              <a:spcAft>
                <a:spcPct val="0"/>
              </a:spcAft>
              <a:buFont typeface="Wingdings" pitchFamily="2" charset="2"/>
              <a:buChar char="q"/>
              <a:tabLst>
                <a:tab pos="228600" algn="l"/>
              </a:tabLst>
            </a:pPr>
            <a:r>
              <a:rPr lang="en-US" altLang="en-CH" sz="1600" i="1">
                <a:solidFill>
                  <a:srgbClr val="000000"/>
                </a:solidFill>
                <a:latin typeface="Times New Roman" panose="02020603050405020304" pitchFamily="18" charset="0"/>
                <a:ea typeface="Times New Roman" panose="02020603050405020304" pitchFamily="18" charset="0"/>
              </a:rPr>
              <a:t>My gender identity; </a:t>
            </a:r>
          </a:p>
          <a:p>
            <a:pPr lvl="4" defTabSz="914400" eaLnBrk="0" fontAlgn="base" hangingPunct="0">
              <a:spcBef>
                <a:spcPct val="0"/>
              </a:spcBef>
              <a:spcAft>
                <a:spcPct val="0"/>
              </a:spcAft>
              <a:buFont typeface="Wingdings" pitchFamily="2" charset="2"/>
              <a:buChar char="q"/>
              <a:tabLst>
                <a:tab pos="228600" algn="l"/>
              </a:tabLst>
            </a:pPr>
            <a:r>
              <a:rPr lang="en-US" altLang="en-CH" sz="1600" i="1">
                <a:solidFill>
                  <a:srgbClr val="000000"/>
                </a:solidFill>
                <a:latin typeface="Times New Roman" panose="02020603050405020304" pitchFamily="18" charset="0"/>
                <a:ea typeface="Times New Roman" panose="02020603050405020304" pitchFamily="18" charset="0"/>
              </a:rPr>
              <a:t>Other (open-ended response)</a:t>
            </a:r>
          </a:p>
          <a:p>
            <a:endParaRPr lang="en-GB" sz="1600"/>
          </a:p>
        </p:txBody>
      </p:sp>
      <p:graphicFrame>
        <p:nvGraphicFramePr>
          <p:cNvPr id="5" name="Table 4">
            <a:extLst>
              <a:ext uri="{FF2B5EF4-FFF2-40B4-BE49-F238E27FC236}">
                <a16:creationId xmlns:a16="http://schemas.microsoft.com/office/drawing/2014/main" id="{E7BA9688-E7E4-D633-CF12-4BC90AD2B79D}"/>
              </a:ext>
            </a:extLst>
          </p:cNvPr>
          <p:cNvGraphicFramePr>
            <a:graphicFrameLocks noGrp="1"/>
          </p:cNvGraphicFramePr>
          <p:nvPr>
            <p:extLst>
              <p:ext uri="{D42A27DB-BD31-4B8C-83A1-F6EECF244321}">
                <p14:modId xmlns:p14="http://schemas.microsoft.com/office/powerpoint/2010/main" val="4015923186"/>
              </p:ext>
            </p:extLst>
          </p:nvPr>
        </p:nvGraphicFramePr>
        <p:xfrm>
          <a:off x="2082189" y="2126879"/>
          <a:ext cx="7017744" cy="1828800"/>
        </p:xfrm>
        <a:graphic>
          <a:graphicData uri="http://schemas.openxmlformats.org/drawingml/2006/table">
            <a:tbl>
              <a:tblPr firstRow="1" firstCol="1" bandRow="1">
                <a:tableStyleId>{5940675A-B579-460E-94D1-54222C63F5DA}</a:tableStyleId>
              </a:tblPr>
              <a:tblGrid>
                <a:gridCol w="1655366">
                  <a:extLst>
                    <a:ext uri="{9D8B030D-6E8A-4147-A177-3AD203B41FA5}">
                      <a16:colId xmlns:a16="http://schemas.microsoft.com/office/drawing/2014/main" val="2410890147"/>
                    </a:ext>
                  </a:extLst>
                </a:gridCol>
                <a:gridCol w="5362378">
                  <a:extLst>
                    <a:ext uri="{9D8B030D-6E8A-4147-A177-3AD203B41FA5}">
                      <a16:colId xmlns:a16="http://schemas.microsoft.com/office/drawing/2014/main" val="1916242249"/>
                    </a:ext>
                  </a:extLst>
                </a:gridCol>
              </a:tblGrid>
              <a:tr h="0">
                <a:tc>
                  <a:txBody>
                    <a:bodyPr/>
                    <a:lstStyle/>
                    <a:p>
                      <a:pPr algn="ctr">
                        <a:buNone/>
                      </a:pPr>
                      <a:r>
                        <a:rPr lang="en-US" sz="1200" kern="100">
                          <a:effectLst/>
                        </a:rPr>
                        <a:t>Subjective Status</a:t>
                      </a:r>
                      <a:endParaRPr lang="en-CH" sz="1800" kern="100">
                        <a:effectLst/>
                      </a:endParaRPr>
                    </a:p>
                    <a:p>
                      <a:pPr algn="ctr">
                        <a:buNone/>
                      </a:pPr>
                      <a:r>
                        <a:rPr lang="en-US" sz="1200" kern="100">
                          <a:effectLst/>
                        </a:rPr>
                        <a:t>(</a:t>
                      </a:r>
                      <a:r>
                        <a:rPr lang="en-US" sz="1200" kern="100">
                          <a:effectLst/>
                          <a:sym typeface="Symbol" pitchFamily="2" charset="2"/>
                        </a:rPr>
                        <a:t></a:t>
                      </a:r>
                      <a:r>
                        <a:rPr lang="en-US" sz="1200" kern="100">
                          <a:effectLst/>
                        </a:rPr>
                        <a:t> = .88)</a:t>
                      </a:r>
                      <a:endParaRPr lang="en-CH"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US" sz="1200" kern="100">
                          <a:effectLst/>
                        </a:rPr>
                        <a:t>Items</a:t>
                      </a:r>
                      <a:endParaRPr lang="en-CH"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7496624"/>
                  </a:ext>
                </a:extLst>
              </a:tr>
              <a:tr h="0">
                <a:tc>
                  <a:txBody>
                    <a:bodyPr/>
                    <a:lstStyle/>
                    <a:p>
                      <a:pPr algn="ctr">
                        <a:buNone/>
                      </a:pPr>
                      <a:r>
                        <a:rPr lang="en-US" sz="1200" kern="100">
                          <a:effectLst/>
                        </a:rPr>
                        <a:t>In Society</a:t>
                      </a:r>
                      <a:endParaRPr lang="en-CH" sz="1800" kern="100">
                        <a:effectLst/>
                      </a:endParaRPr>
                    </a:p>
                    <a:p>
                      <a:pPr algn="ctr">
                        <a:buNone/>
                      </a:pPr>
                      <a:r>
                        <a:rPr lang="en-US" sz="1200" kern="100">
                          <a:effectLst/>
                        </a:rPr>
                        <a:t>(</a:t>
                      </a:r>
                      <a:r>
                        <a:rPr lang="en-US" sz="1200" kern="100">
                          <a:effectLst/>
                          <a:sym typeface="Symbol" pitchFamily="2" charset="2"/>
                        </a:rPr>
                        <a:t></a:t>
                      </a:r>
                      <a:r>
                        <a:rPr lang="en-US" sz="1200" kern="100">
                          <a:effectLst/>
                        </a:rPr>
                        <a:t> = .83)</a:t>
                      </a:r>
                      <a:endParaRPr lang="en-CH"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342900" lvl="0" indent="-342900">
                        <a:buFont typeface="Arial" panose="020B0604020202020204" pitchFamily="34" charset="0"/>
                        <a:buChar char="•"/>
                        <a:tabLst>
                          <a:tab pos="228600" algn="l"/>
                        </a:tabLst>
                      </a:pPr>
                      <a:r>
                        <a:rPr lang="en-US" sz="1200" kern="100">
                          <a:effectLst/>
                        </a:rPr>
                        <a:t>In society, in general, I feel favored or advantaged </a:t>
                      </a:r>
                      <a:endParaRPr lang="en-CH" sz="1800" kern="100">
                        <a:effectLst/>
                      </a:endParaRPr>
                    </a:p>
                    <a:p>
                      <a:pPr marL="342900" lvl="0" indent="-342900">
                        <a:buFont typeface="Arial" panose="020B0604020202020204" pitchFamily="34" charset="0"/>
                        <a:buChar char="•"/>
                        <a:tabLst>
                          <a:tab pos="228600" algn="l"/>
                        </a:tabLst>
                      </a:pPr>
                      <a:r>
                        <a:rPr lang="en-US" sz="1200" kern="100">
                          <a:effectLst/>
                        </a:rPr>
                        <a:t>In society, in general, I feel disadvantaged or stigmatized</a:t>
                      </a:r>
                      <a:endParaRPr lang="en-CH" sz="1800" kern="100">
                        <a:effectLst/>
                      </a:endParaRPr>
                    </a:p>
                    <a:p>
                      <a:pPr marL="342900" lvl="0" indent="-342900">
                        <a:buFont typeface="Arial" panose="020B0604020202020204" pitchFamily="34" charset="0"/>
                        <a:buChar char="•"/>
                        <a:tabLst>
                          <a:tab pos="228600" algn="l"/>
                        </a:tabLst>
                      </a:pPr>
                      <a:r>
                        <a:rPr lang="en-US" sz="1200" kern="100">
                          <a:effectLst/>
                        </a:rPr>
                        <a:t>My life is negatively affected (by my group memberships)</a:t>
                      </a:r>
                      <a:endParaRPr lang="en-CH" sz="1800" kern="100">
                        <a:effectLst/>
                      </a:endParaRPr>
                    </a:p>
                    <a:p>
                      <a:pPr marL="342900" lvl="0" indent="-342900">
                        <a:buFont typeface="Arial" panose="020B0604020202020204" pitchFamily="34" charset="0"/>
                        <a:buChar char="•"/>
                        <a:tabLst>
                          <a:tab pos="228600" algn="l"/>
                        </a:tabLst>
                      </a:pPr>
                      <a:r>
                        <a:rPr lang="en-US" sz="1200" kern="100">
                          <a:effectLst/>
                        </a:rPr>
                        <a:t>My life is positively affected (by my group memberships) </a:t>
                      </a:r>
                      <a:endParaRPr lang="en-CH"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0044890"/>
                  </a:ext>
                </a:extLst>
              </a:tr>
              <a:tr h="0">
                <a:tc>
                  <a:txBody>
                    <a:bodyPr/>
                    <a:lstStyle/>
                    <a:p>
                      <a:pPr algn="ctr">
                        <a:buNone/>
                      </a:pPr>
                      <a:r>
                        <a:rPr lang="en-US" sz="1200" kern="100">
                          <a:effectLst/>
                        </a:rPr>
                        <a:t>In the Workplace</a:t>
                      </a:r>
                      <a:endParaRPr lang="en-CH" sz="1800" kern="100">
                        <a:effectLst/>
                      </a:endParaRPr>
                    </a:p>
                    <a:p>
                      <a:pPr algn="ctr">
                        <a:buNone/>
                      </a:pPr>
                      <a:r>
                        <a:rPr lang="en-US" sz="1200" kern="100">
                          <a:effectLst/>
                        </a:rPr>
                        <a:t>(</a:t>
                      </a:r>
                      <a:r>
                        <a:rPr lang="en-US" sz="1200" kern="100">
                          <a:effectLst/>
                          <a:sym typeface="Symbol" pitchFamily="2" charset="2"/>
                        </a:rPr>
                        <a:t></a:t>
                      </a:r>
                      <a:r>
                        <a:rPr lang="en-US" sz="1200" kern="100">
                          <a:effectLst/>
                        </a:rPr>
                        <a:t> = .81)</a:t>
                      </a:r>
                      <a:endParaRPr lang="en-CH"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342900" lvl="0" indent="-342900">
                        <a:buFont typeface="Arial" panose="020B0604020202020204" pitchFamily="34" charset="0"/>
                        <a:buChar char="•"/>
                        <a:tabLst>
                          <a:tab pos="228600" algn="l"/>
                        </a:tabLst>
                      </a:pPr>
                      <a:r>
                        <a:rPr lang="en-US" sz="1200" kern="100">
                          <a:effectLst/>
                        </a:rPr>
                        <a:t>In my workplace, I feel favored or advantaged </a:t>
                      </a:r>
                      <a:endParaRPr lang="en-CH" sz="1800" kern="100">
                        <a:effectLst/>
                      </a:endParaRPr>
                    </a:p>
                    <a:p>
                      <a:pPr marL="342900" lvl="0" indent="-342900">
                        <a:buFont typeface="Arial" panose="020B0604020202020204" pitchFamily="34" charset="0"/>
                        <a:buChar char="•"/>
                        <a:tabLst>
                          <a:tab pos="228600" algn="l"/>
                        </a:tabLst>
                      </a:pPr>
                      <a:r>
                        <a:rPr lang="en-US" sz="1200" kern="100">
                          <a:effectLst/>
                        </a:rPr>
                        <a:t>In my workplace, I feel disadvantaged or stigmatized </a:t>
                      </a:r>
                      <a:endParaRPr lang="en-CH" sz="1800" kern="100">
                        <a:effectLst/>
                      </a:endParaRPr>
                    </a:p>
                    <a:p>
                      <a:pPr marL="342900" lvl="0" indent="-342900">
                        <a:buFont typeface="Arial" panose="020B0604020202020204" pitchFamily="34" charset="0"/>
                        <a:buChar char="•"/>
                        <a:tabLst>
                          <a:tab pos="228600" algn="l"/>
                        </a:tabLst>
                      </a:pPr>
                      <a:r>
                        <a:rPr lang="en-US" sz="1200" kern="100">
                          <a:effectLst/>
                        </a:rPr>
                        <a:t>My career is negatively affected (by my group memberships)</a:t>
                      </a:r>
                      <a:endParaRPr lang="en-CH" sz="1800" kern="100">
                        <a:effectLst/>
                      </a:endParaRPr>
                    </a:p>
                    <a:p>
                      <a:pPr marL="342900" lvl="0" indent="-342900">
                        <a:buFont typeface="Arial" panose="020B0604020202020204" pitchFamily="34" charset="0"/>
                        <a:buChar char="•"/>
                        <a:tabLst>
                          <a:tab pos="228600" algn="l"/>
                        </a:tabLst>
                      </a:pPr>
                      <a:r>
                        <a:rPr lang="en-US" sz="1200" kern="100">
                          <a:effectLst/>
                        </a:rPr>
                        <a:t>My career is positively affected (by my group memberships)</a:t>
                      </a:r>
                      <a:endParaRPr lang="en-CH"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118864"/>
                  </a:ext>
                </a:extLst>
              </a:tr>
            </a:tbl>
          </a:graphicData>
        </a:graphic>
      </p:graphicFrame>
      <p:sp>
        <p:nvSpPr>
          <p:cNvPr id="6" name="Rectangle 1">
            <a:extLst>
              <a:ext uri="{FF2B5EF4-FFF2-40B4-BE49-F238E27FC236}">
                <a16:creationId xmlns:a16="http://schemas.microsoft.com/office/drawing/2014/main" id="{E918A885-04B9-51EB-8C09-4CE8979ADA67}"/>
              </a:ext>
            </a:extLst>
          </p:cNvPr>
          <p:cNvSpPr>
            <a:spLocks noChangeArrowheads="1"/>
          </p:cNvSpPr>
          <p:nvPr/>
        </p:nvSpPr>
        <p:spPr bwMode="auto">
          <a:xfrm>
            <a:off x="836995" y="571475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br>
              <a:rPr kumimoji="0" lang="en-US" altLang="en-CH" sz="1800" b="0" i="0" u="none" strike="noStrike" cap="none" normalizeH="0" baseline="0">
                <a:ln>
                  <a:noFill/>
                </a:ln>
                <a:solidFill>
                  <a:schemeClr val="tx1"/>
                </a:solidFill>
                <a:effectLst/>
                <a:latin typeface="Arial" panose="020B0604020202020204" pitchFamily="34" charset="0"/>
              </a:rPr>
            </a:br>
            <a:endParaRPr kumimoji="0" lang="en-US" altLang="en-CH"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0CB4D9D1-35CE-85CE-73E6-7BD8CE518858}"/>
              </a:ext>
            </a:extLst>
          </p:cNvPr>
          <p:cNvSpPr>
            <a:spLocks noChangeArrowheads="1"/>
          </p:cNvSpPr>
          <p:nvPr/>
        </p:nvSpPr>
        <p:spPr bwMode="auto">
          <a:xfrm>
            <a:off x="257022" y="68084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CH"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hlinkClick r:id="rId4"/>
              </a:rPr>
              <a:t>[1]</a:t>
            </a:r>
            <a:r>
              <a:rPr kumimoji="0" lang="en-US" altLang="en-CH"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CH" sz="1100" b="0" i="0" u="none" strike="noStrike" cap="none" normalizeH="0" baseline="0" dirty="0" err="1">
                <a:ln>
                  <a:noFill/>
                </a:ln>
                <a:solidFill>
                  <a:srgbClr val="414141"/>
                </a:solidFill>
                <a:effectLst/>
                <a:latin typeface="Arial" panose="020B0604020202020204" pitchFamily="34" charset="0"/>
                <a:ea typeface="Aptos" panose="020B0004020202020204" pitchFamily="34" charset="0"/>
              </a:rPr>
              <a:t>Täuber</a:t>
            </a:r>
            <a:r>
              <a:rPr kumimoji="0" lang="en-US" altLang="en-CH" sz="1100" b="0" i="0" u="none" strike="noStrike" cap="none" normalizeH="0" baseline="0" dirty="0">
                <a:ln>
                  <a:noFill/>
                </a:ln>
                <a:solidFill>
                  <a:srgbClr val="414141"/>
                </a:solidFill>
                <a:effectLst/>
                <a:latin typeface="Arial" panose="020B0604020202020204" pitchFamily="34" charset="0"/>
                <a:ea typeface="Aptos" panose="020B0004020202020204" pitchFamily="34" charset="0"/>
              </a:rPr>
              <a:t>, S. (2022). “Women academics’ intersectional experiences of policy ineffectiveness </a:t>
            </a:r>
            <a:r>
              <a:rPr kumimoji="0" lang="en-US" altLang="en-CH" sz="1100" b="0" i="1" u="none" strike="noStrike" cap="none" normalizeH="0" baseline="0" dirty="0">
                <a:ln>
                  <a:noFill/>
                </a:ln>
                <a:solidFill>
                  <a:srgbClr val="414141"/>
                </a:solidFill>
                <a:effectLst/>
                <a:latin typeface="Arial" panose="020B0604020202020204" pitchFamily="34" charset="0"/>
                <a:ea typeface="Aptos" panose="020B0004020202020204" pitchFamily="34" charset="0"/>
              </a:rPr>
              <a:t>in the European context”, Frontiers in Psychology, </a:t>
            </a:r>
            <a:r>
              <a:rPr kumimoji="0" lang="en-US" altLang="en-CH" sz="1100" b="0" i="0" u="none" strike="noStrike" cap="none" normalizeH="0" baseline="0" dirty="0">
                <a:ln>
                  <a:noFill/>
                </a:ln>
                <a:solidFill>
                  <a:srgbClr val="414141"/>
                </a:solidFill>
                <a:effectLst/>
                <a:latin typeface="Arial" panose="020B0604020202020204" pitchFamily="34" charset="0"/>
                <a:ea typeface="Aptos" panose="020B0004020202020204" pitchFamily="34" charset="0"/>
              </a:rPr>
              <a:t>Vol. 13,</a:t>
            </a:r>
            <a:r>
              <a:rPr kumimoji="0" lang="en-US" altLang="en-CH" sz="1100" b="0" i="1" u="none" strike="noStrike" cap="none" normalizeH="0" baseline="0" dirty="0">
                <a:ln>
                  <a:noFill/>
                </a:ln>
                <a:solidFill>
                  <a:srgbClr val="414141"/>
                </a:solidFill>
                <a:effectLst/>
                <a:latin typeface="Arial" panose="020B0604020202020204" pitchFamily="34" charset="0"/>
                <a:ea typeface="Aptos" panose="020B0004020202020204" pitchFamily="34" charset="0"/>
              </a:rPr>
              <a:t> </a:t>
            </a:r>
            <a:r>
              <a:rPr kumimoji="0" lang="en-US" altLang="en-CH" sz="1100" b="0" i="0" u="none" strike="noStrike" cap="none" normalizeH="0" baseline="0" dirty="0">
                <a:ln>
                  <a:noFill/>
                </a:ln>
                <a:solidFill>
                  <a:srgbClr val="414141"/>
                </a:solidFill>
                <a:effectLst/>
                <a:latin typeface="Arial" panose="020B0604020202020204" pitchFamily="34" charset="0"/>
                <a:ea typeface="Aptos" panose="020B0004020202020204" pitchFamily="34" charset="0"/>
              </a:rPr>
              <a:t>p. 2275</a:t>
            </a:r>
            <a:r>
              <a:rPr kumimoji="0" lang="en-US" altLang="en-CH" sz="1100" b="0" i="1" u="none" strike="noStrike" cap="none" normalizeH="0" baseline="0" dirty="0">
                <a:ln>
                  <a:noFill/>
                </a:ln>
                <a:solidFill>
                  <a:srgbClr val="414141"/>
                </a:solidFill>
                <a:effectLst/>
                <a:latin typeface="Arial" panose="020B0604020202020204" pitchFamily="34" charset="0"/>
                <a:ea typeface="Aptos" panose="020B0004020202020204" pitchFamily="34" charset="0"/>
              </a:rPr>
              <a:t>. </a:t>
            </a:r>
            <a:r>
              <a:rPr kumimoji="0" lang="en-US" altLang="en-CH" sz="1100" b="0" i="0" u="none" strike="noStrike" cap="none" normalizeH="0" baseline="0" dirty="0">
                <a:ln>
                  <a:noFill/>
                </a:ln>
                <a:solidFill>
                  <a:srgbClr val="414141"/>
                </a:solidFill>
                <a:effectLst/>
                <a:latin typeface="Arial" panose="020B0604020202020204" pitchFamily="34" charset="0"/>
                <a:ea typeface="Aptos" panose="020B0004020202020204" pitchFamily="34" charset="0"/>
                <a:hlinkClick r:id="rId5"/>
              </a:rPr>
              <a:t>doi:10.3389/fpsyg.2022.810569</a:t>
            </a:r>
            <a:r>
              <a:rPr kumimoji="0" lang="fr-BE" altLang="en-CH" sz="11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endParaRPr kumimoji="0" lang="fr-BE" altLang="en-CH"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DF159C37-F8C7-C826-F133-056DB8931754}"/>
              </a:ext>
            </a:extLst>
          </p:cNvPr>
          <p:cNvSpPr txBox="1"/>
          <p:nvPr/>
        </p:nvSpPr>
        <p:spPr>
          <a:xfrm>
            <a:off x="7070074" y="6388647"/>
            <a:ext cx="6274106" cy="646331"/>
          </a:xfrm>
          <a:prstGeom prst="rect">
            <a:avLst/>
          </a:prstGeom>
          <a:noFill/>
        </p:spPr>
        <p:txBody>
          <a:bodyPr wrap="square">
            <a:spAutoFit/>
          </a:bodyPr>
          <a:lstStyle/>
          <a:p>
            <a:r>
              <a:rPr lang="en-US" altLang="en-CH" sz="1800"/>
              <a:t>(Oberlin, Toma &amp; Dover, under review)</a:t>
            </a:r>
            <a:br>
              <a:rPr lang="en-US" altLang="en-CH" sz="2400">
                <a:solidFill>
                  <a:schemeClr val="tx1"/>
                </a:solidFill>
              </a:rPr>
            </a:br>
            <a:endParaRPr lang="en-GB"/>
          </a:p>
        </p:txBody>
      </p:sp>
    </p:spTree>
    <p:extLst>
      <p:ext uri="{BB962C8B-B14F-4D97-AF65-F5344CB8AC3E}">
        <p14:creationId xmlns:p14="http://schemas.microsoft.com/office/powerpoint/2010/main" val="1798117307"/>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3644D-67ED-0618-F887-7BC3E71B886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FBAF414-4618-9DB3-C92D-8FF3193D0544}"/>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79BE9B78-EDDC-CF0E-F6FF-0D32770DBFE1}"/>
              </a:ext>
            </a:extLst>
          </p:cNvPr>
          <p:cNvSpPr>
            <a:spLocks noGrp="1"/>
          </p:cNvSpPr>
          <p:nvPr>
            <p:ph type="title"/>
          </p:nvPr>
        </p:nvSpPr>
        <p:spPr/>
        <p:txBody>
          <a:bodyPr/>
          <a:lstStyle/>
          <a:p>
            <a:r>
              <a:rPr lang="en-GB" altLang="en-CH" sz="4800"/>
              <a:t>Measures: Experience of discrimination </a:t>
            </a:r>
            <a:endParaRPr lang="en-GB"/>
          </a:p>
        </p:txBody>
      </p:sp>
      <p:sp>
        <p:nvSpPr>
          <p:cNvPr id="4" name="Content Placeholder 3">
            <a:extLst>
              <a:ext uri="{FF2B5EF4-FFF2-40B4-BE49-F238E27FC236}">
                <a16:creationId xmlns:a16="http://schemas.microsoft.com/office/drawing/2014/main" id="{4030DE9E-8807-7E16-07E3-27E77F85622A}"/>
              </a:ext>
            </a:extLst>
          </p:cNvPr>
          <p:cNvSpPr>
            <a:spLocks noGrp="1"/>
          </p:cNvSpPr>
          <p:nvPr>
            <p:ph idx="1"/>
          </p:nvPr>
        </p:nvSpPr>
        <p:spPr>
          <a:xfrm>
            <a:off x="257022" y="956566"/>
            <a:ext cx="11664949" cy="5658586"/>
          </a:xfrm>
        </p:spPr>
        <p:txBody>
          <a:bodyPr/>
          <a:lstStyle/>
          <a:p>
            <a:pPr defTabSz="914400" eaLnBrk="0" fontAlgn="base" hangingPunct="0">
              <a:spcBef>
                <a:spcPct val="0"/>
              </a:spcBef>
              <a:spcAft>
                <a:spcPct val="0"/>
              </a:spcAft>
              <a:buSzTx/>
              <a:tabLst>
                <a:tab pos="228600" algn="l"/>
              </a:tabLst>
            </a:pPr>
            <a:r>
              <a:rPr lang="en-GB" sz="2000" dirty="0"/>
              <a:t> “I have personally been a victim of discrimination because of my gender/ ethnic group” </a:t>
            </a:r>
          </a:p>
          <a:p>
            <a:pPr defTabSz="914400" eaLnBrk="0" fontAlgn="base" hangingPunct="0">
              <a:spcBef>
                <a:spcPct val="0"/>
              </a:spcBef>
              <a:spcAft>
                <a:spcPct val="0"/>
              </a:spcAft>
              <a:buSzTx/>
              <a:tabLst>
                <a:tab pos="228600" algn="l"/>
              </a:tabLst>
            </a:pPr>
            <a:r>
              <a:rPr lang="en-GB" sz="2000" dirty="0"/>
              <a:t>“I consider myself a person who has been deprived of opportunities because of my gender / ethnic group,”</a:t>
            </a:r>
          </a:p>
          <a:p>
            <a:pPr defTabSz="914400" eaLnBrk="0" fontAlgn="base" hangingPunct="0">
              <a:spcBef>
                <a:spcPct val="0"/>
              </a:spcBef>
              <a:spcAft>
                <a:spcPct val="0"/>
              </a:spcAft>
              <a:buSzTx/>
              <a:tabLst>
                <a:tab pos="228600" algn="l"/>
              </a:tabLst>
            </a:pPr>
            <a:r>
              <a:rPr lang="en-GB" sz="2000" dirty="0"/>
              <a:t>“I feel like I am personally a victim of society because of my gender / ethnic group” </a:t>
            </a:r>
          </a:p>
          <a:p>
            <a:pPr defTabSz="914400" eaLnBrk="0" fontAlgn="base" hangingPunct="0">
              <a:spcBef>
                <a:spcPct val="0"/>
              </a:spcBef>
              <a:spcAft>
                <a:spcPct val="0"/>
              </a:spcAft>
              <a:buSzTx/>
              <a:tabLst>
                <a:tab pos="228600" algn="l"/>
              </a:tabLst>
            </a:pPr>
            <a:r>
              <a:rPr lang="en-GB" sz="2000" dirty="0"/>
              <a:t>“I have personally been the victim of harassment because of my gender / ethnic group,” </a:t>
            </a:r>
          </a:p>
          <a:p>
            <a:pPr defTabSz="914400" eaLnBrk="0" fontAlgn="base" hangingPunct="0">
              <a:spcBef>
                <a:spcPct val="0"/>
              </a:spcBef>
              <a:spcAft>
                <a:spcPct val="0"/>
              </a:spcAft>
              <a:buSzTx/>
              <a:tabLst>
                <a:tab pos="228600" algn="l"/>
              </a:tabLst>
            </a:pPr>
            <a:r>
              <a:rPr lang="en-GB" sz="2000" dirty="0"/>
              <a:t>“I regularly encounter sexism / racism against my gender / ethnic group” </a:t>
            </a:r>
          </a:p>
          <a:p>
            <a:pPr defTabSz="914400" eaLnBrk="0" fontAlgn="base" hangingPunct="0">
              <a:spcBef>
                <a:spcPct val="0"/>
              </a:spcBef>
              <a:spcAft>
                <a:spcPct val="0"/>
              </a:spcAft>
              <a:buSzTx/>
              <a:tabLst>
                <a:tab pos="228600" algn="l"/>
              </a:tabLst>
            </a:pPr>
            <a:r>
              <a:rPr lang="en-GB" sz="2000" dirty="0"/>
              <a:t>“Prejudice against my gender / ethnic group has affected me personally”</a:t>
            </a:r>
          </a:p>
          <a:p>
            <a:pPr marL="0" indent="0" defTabSz="914400" eaLnBrk="0" fontAlgn="base" hangingPunct="0">
              <a:spcBef>
                <a:spcPct val="0"/>
              </a:spcBef>
              <a:spcAft>
                <a:spcPct val="0"/>
              </a:spcAft>
              <a:buSzTx/>
              <a:buNone/>
              <a:tabLst>
                <a:tab pos="228600" algn="l"/>
              </a:tabLst>
            </a:pPr>
            <a:r>
              <a:rPr lang="en-GB" sz="2000" dirty="0"/>
              <a:t>1 to 7 scale (strongly disagree to strongly agree) (</a:t>
            </a:r>
            <a:r>
              <a:rPr lang="fr-CH" altLang="en-CH" sz="2000" dirty="0" err="1">
                <a:solidFill>
                  <a:schemeClr val="bg2"/>
                </a:solidFill>
              </a:rPr>
              <a:t>Adapted</a:t>
            </a:r>
            <a:r>
              <a:rPr lang="fr-CH" altLang="en-CH" sz="2000" dirty="0">
                <a:solidFill>
                  <a:schemeClr val="bg2"/>
                </a:solidFill>
              </a:rPr>
              <a:t> </a:t>
            </a:r>
            <a:r>
              <a:rPr lang="fr-CH" altLang="en-CH" sz="2000" dirty="0" err="1">
                <a:solidFill>
                  <a:schemeClr val="bg2"/>
                </a:solidFill>
              </a:rPr>
              <a:t>from</a:t>
            </a:r>
            <a:r>
              <a:rPr lang="fr-CH" altLang="en-CH" sz="2000" dirty="0">
                <a:solidFill>
                  <a:schemeClr val="bg2"/>
                </a:solidFill>
              </a:rPr>
              <a:t> Schmitt et al., 2002)</a:t>
            </a:r>
            <a:endParaRPr lang="fr-CH" altLang="en-CH" sz="4800" dirty="0">
              <a:solidFill>
                <a:schemeClr val="bg2"/>
              </a:solidFill>
              <a:latin typeface="+mj-lt"/>
              <a:ea typeface="+mj-ea"/>
              <a:cs typeface="+mj-cs"/>
            </a:endParaRPr>
          </a:p>
          <a:p>
            <a:pPr marL="0" lvl="0" indent="0" defTabSz="914400" eaLnBrk="0" fontAlgn="base" hangingPunct="0">
              <a:spcBef>
                <a:spcPct val="0"/>
              </a:spcBef>
              <a:spcAft>
                <a:spcPct val="0"/>
              </a:spcAft>
              <a:buSzTx/>
              <a:buNone/>
              <a:tabLst>
                <a:tab pos="228600" algn="l"/>
              </a:tabLst>
            </a:pPr>
            <a:endParaRPr lang="fr-CH" altLang="en-CH" sz="2000" dirty="0">
              <a:solidFill>
                <a:schemeClr val="bg2"/>
              </a:solidFill>
            </a:endParaRPr>
          </a:p>
          <a:p>
            <a:pPr marL="0" lvl="0" indent="0" defTabSz="914400" eaLnBrk="0" fontAlgn="base" hangingPunct="0">
              <a:spcBef>
                <a:spcPct val="0"/>
              </a:spcBef>
              <a:spcAft>
                <a:spcPct val="0"/>
              </a:spcAft>
              <a:buSzTx/>
              <a:buNone/>
              <a:tabLst>
                <a:tab pos="228600" algn="l"/>
              </a:tabLst>
            </a:pPr>
            <a:r>
              <a:rPr lang="fr-CH" altLang="en-CH" sz="2800" dirty="0" err="1">
                <a:solidFill>
                  <a:schemeClr val="bg2"/>
                </a:solidFill>
                <a:latin typeface="+mj-lt"/>
                <a:ea typeface="+mj-ea"/>
                <a:cs typeface="+mj-cs"/>
              </a:rPr>
              <a:t>Measures</a:t>
            </a:r>
            <a:r>
              <a:rPr lang="fr-CH" altLang="en-CH" sz="2800" dirty="0">
                <a:solidFill>
                  <a:schemeClr val="bg2"/>
                </a:solidFill>
                <a:latin typeface="+mj-lt"/>
                <a:ea typeface="+mj-ea"/>
                <a:cs typeface="+mj-cs"/>
              </a:rPr>
              <a:t> of </a:t>
            </a:r>
            <a:r>
              <a:rPr lang="fr-CH" altLang="en-CH" sz="2800" dirty="0" err="1">
                <a:solidFill>
                  <a:schemeClr val="bg2"/>
                </a:solidFill>
                <a:latin typeface="+mj-lt"/>
                <a:ea typeface="+mj-ea"/>
                <a:cs typeface="+mj-cs"/>
              </a:rPr>
              <a:t>pervasiveness</a:t>
            </a:r>
            <a:endParaRPr lang="fr-CH" altLang="en-CH" sz="2800" dirty="0">
              <a:solidFill>
                <a:schemeClr val="bg2"/>
              </a:solidFill>
              <a:latin typeface="+mj-lt"/>
              <a:ea typeface="+mj-ea"/>
              <a:cs typeface="+mj-cs"/>
            </a:endParaRPr>
          </a:p>
          <a:p>
            <a:pPr marL="0" lvl="0" indent="0" defTabSz="914400" eaLnBrk="0" fontAlgn="base" hangingPunct="0">
              <a:spcBef>
                <a:spcPct val="0"/>
              </a:spcBef>
              <a:spcAft>
                <a:spcPct val="0"/>
              </a:spcAft>
              <a:buSzTx/>
              <a:buNone/>
              <a:tabLst>
                <a:tab pos="228600" algn="l"/>
              </a:tabLst>
            </a:pPr>
            <a:r>
              <a:rPr lang="fr-CH" altLang="en-CH" sz="2000" u="sng" dirty="0" err="1"/>
              <a:t>Across</a:t>
            </a:r>
            <a:r>
              <a:rPr lang="fr-CH" altLang="en-CH" sz="2000" u="sng" dirty="0"/>
              <a:t> time: </a:t>
            </a:r>
          </a:p>
          <a:p>
            <a:pPr defTabSz="914400" eaLnBrk="0" fontAlgn="base" hangingPunct="0">
              <a:spcBef>
                <a:spcPct val="0"/>
              </a:spcBef>
              <a:spcAft>
                <a:spcPct val="0"/>
              </a:spcAft>
              <a:buSzTx/>
              <a:tabLst>
                <a:tab pos="228600" algn="l"/>
              </a:tabLst>
            </a:pPr>
            <a:r>
              <a:rPr lang="fr-CH" altLang="en-CH" sz="2000" dirty="0"/>
              <a:t>To </a:t>
            </a:r>
            <a:r>
              <a:rPr lang="fr-CH" altLang="en-CH" sz="2000" dirty="0" err="1"/>
              <a:t>what</a:t>
            </a:r>
            <a:r>
              <a:rPr lang="fr-CH" altLang="en-CH" sz="2000" dirty="0"/>
              <a:t> </a:t>
            </a:r>
            <a:r>
              <a:rPr lang="fr-CH" altLang="en-CH" sz="2000" dirty="0" err="1"/>
              <a:t>degree</a:t>
            </a:r>
            <a:r>
              <a:rPr lang="fr-CH" altLang="en-CH" sz="2000" dirty="0"/>
              <a:t> do </a:t>
            </a:r>
            <a:r>
              <a:rPr lang="fr-CH" altLang="en-CH" sz="2000" dirty="0" err="1"/>
              <a:t>you</a:t>
            </a:r>
            <a:r>
              <a:rPr lang="fr-CH" altLang="en-CH" sz="2000" dirty="0"/>
              <a:t> </a:t>
            </a:r>
            <a:r>
              <a:rPr lang="fr-CH" altLang="en-CH" sz="2000" dirty="0" err="1"/>
              <a:t>think</a:t>
            </a:r>
            <a:r>
              <a:rPr lang="fr-CH" altLang="en-CH" sz="2000" dirty="0"/>
              <a:t> </a:t>
            </a:r>
            <a:r>
              <a:rPr lang="fr-CH" altLang="en-CH" sz="2000" dirty="0" err="1"/>
              <a:t>you</a:t>
            </a:r>
            <a:r>
              <a:rPr lang="fr-CH" altLang="en-CH" sz="2000" dirty="0"/>
              <a:t> are </a:t>
            </a:r>
            <a:r>
              <a:rPr lang="fr-CH" altLang="en-CH" sz="2000" dirty="0" err="1"/>
              <a:t>likely</a:t>
            </a:r>
            <a:r>
              <a:rPr lang="fr-CH" altLang="en-CH" sz="2000" dirty="0"/>
              <a:t> to </a:t>
            </a:r>
            <a:r>
              <a:rPr lang="fr-CH" altLang="en-CH" sz="2000" dirty="0" err="1"/>
              <a:t>be</a:t>
            </a:r>
            <a:r>
              <a:rPr lang="fr-CH" altLang="en-CH" sz="2000" dirty="0"/>
              <a:t> </a:t>
            </a:r>
            <a:r>
              <a:rPr lang="fr-CH" altLang="en-CH" sz="2000" dirty="0" err="1"/>
              <a:t>discriminated</a:t>
            </a:r>
            <a:r>
              <a:rPr lang="fr-CH" altLang="en-CH" sz="2000" dirty="0"/>
              <a:t> </a:t>
            </a:r>
            <a:r>
              <a:rPr lang="fr-CH" altLang="en-CH" sz="2000" dirty="0" err="1"/>
              <a:t>against</a:t>
            </a:r>
            <a:r>
              <a:rPr lang="fr-CH" altLang="en-CH" sz="2000" dirty="0"/>
              <a:t> </a:t>
            </a:r>
            <a:r>
              <a:rPr lang="fr-CH" altLang="en-CH" sz="2000" dirty="0" err="1"/>
              <a:t>again</a:t>
            </a:r>
            <a:r>
              <a:rPr lang="fr-CH" altLang="en-CH" sz="2000" dirty="0"/>
              <a:t> in the future? </a:t>
            </a:r>
          </a:p>
          <a:p>
            <a:pPr marL="0" lvl="0" indent="0" defTabSz="914400" eaLnBrk="0" fontAlgn="base" hangingPunct="0">
              <a:spcBef>
                <a:spcPct val="0"/>
              </a:spcBef>
              <a:spcAft>
                <a:spcPct val="0"/>
              </a:spcAft>
              <a:buSzTx/>
              <a:buNone/>
              <a:tabLst>
                <a:tab pos="228600" algn="l"/>
              </a:tabLst>
            </a:pPr>
            <a:r>
              <a:rPr lang="fr-CH" altLang="en-CH" sz="2000" u="sng" dirty="0" err="1"/>
              <a:t>Across</a:t>
            </a:r>
            <a:r>
              <a:rPr lang="fr-CH" altLang="en-CH" sz="2000" u="sng" dirty="0"/>
              <a:t> </a:t>
            </a:r>
            <a:r>
              <a:rPr lang="fr-CH" altLang="en-CH" sz="2000" u="sng" dirty="0" err="1"/>
              <a:t>contexts</a:t>
            </a:r>
            <a:r>
              <a:rPr lang="fr-CH" altLang="en-CH" sz="2000" u="sng" dirty="0"/>
              <a:t>:</a:t>
            </a:r>
          </a:p>
          <a:p>
            <a:pPr defTabSz="914400" eaLnBrk="0" fontAlgn="base" hangingPunct="0">
              <a:spcBef>
                <a:spcPct val="0"/>
              </a:spcBef>
              <a:spcAft>
                <a:spcPct val="0"/>
              </a:spcAft>
              <a:buSzTx/>
              <a:tabLst>
                <a:tab pos="228600" algn="l"/>
              </a:tabLst>
            </a:pPr>
            <a:r>
              <a:rPr lang="fr-CH" altLang="en-CH" sz="2000" dirty="0"/>
              <a:t> To </a:t>
            </a:r>
            <a:r>
              <a:rPr lang="fr-CH" altLang="en-CH" sz="2000" dirty="0" err="1"/>
              <a:t>what</a:t>
            </a:r>
            <a:r>
              <a:rPr lang="fr-CH" altLang="en-CH" sz="2000" dirty="0"/>
              <a:t> </a:t>
            </a:r>
            <a:r>
              <a:rPr lang="fr-CH" altLang="en-CH" sz="2000" dirty="0" err="1"/>
              <a:t>degree</a:t>
            </a:r>
            <a:r>
              <a:rPr lang="fr-CH" altLang="en-CH" sz="2000" dirty="0"/>
              <a:t> </a:t>
            </a:r>
            <a:r>
              <a:rPr lang="fr-CH" altLang="en-CH" sz="2000" dirty="0" err="1"/>
              <a:t>would</a:t>
            </a:r>
            <a:r>
              <a:rPr lang="fr-CH" altLang="en-CH" sz="2000" dirty="0"/>
              <a:t> discrimination </a:t>
            </a:r>
            <a:r>
              <a:rPr lang="fr-CH" altLang="en-CH" sz="2000" dirty="0" err="1"/>
              <a:t>be</a:t>
            </a:r>
            <a:r>
              <a:rPr lang="fr-CH" altLang="en-CH" sz="2000" dirty="0"/>
              <a:t> </a:t>
            </a:r>
            <a:r>
              <a:rPr lang="fr-CH" altLang="en-CH" sz="2000" dirty="0" err="1"/>
              <a:t>likely</a:t>
            </a:r>
            <a:r>
              <a:rPr lang="fr-CH" altLang="en-CH" sz="2000" dirty="0"/>
              <a:t> to affect </a:t>
            </a:r>
            <a:r>
              <a:rPr lang="fr-CH" altLang="en-CH" sz="2000" dirty="0" err="1"/>
              <a:t>other</a:t>
            </a:r>
            <a:r>
              <a:rPr lang="fr-CH" altLang="en-CH" sz="2000" dirty="0"/>
              <a:t> areas of </a:t>
            </a:r>
            <a:r>
              <a:rPr lang="fr-CH" altLang="en-CH" sz="2000" dirty="0" err="1"/>
              <a:t>your</a:t>
            </a:r>
            <a:r>
              <a:rPr lang="fr-CH" altLang="en-CH" sz="2000" dirty="0"/>
              <a:t> life or </a:t>
            </a:r>
            <a:r>
              <a:rPr lang="fr-CH" altLang="en-CH" sz="2000" dirty="0" err="1"/>
              <a:t>happen</a:t>
            </a:r>
            <a:r>
              <a:rPr lang="fr-CH" altLang="en-CH" sz="2000" dirty="0"/>
              <a:t> in </a:t>
            </a:r>
            <a:r>
              <a:rPr lang="fr-CH" altLang="en-CH" sz="2000" dirty="0" err="1"/>
              <a:t>other</a:t>
            </a:r>
            <a:r>
              <a:rPr lang="fr-CH" altLang="en-CH" sz="2000" dirty="0"/>
              <a:t> situations?</a:t>
            </a:r>
          </a:p>
          <a:p>
            <a:pPr marL="0" lvl="0" indent="0" defTabSz="914400" eaLnBrk="0" fontAlgn="base" hangingPunct="0">
              <a:spcBef>
                <a:spcPct val="0"/>
              </a:spcBef>
              <a:spcAft>
                <a:spcPct val="0"/>
              </a:spcAft>
              <a:buSzTx/>
              <a:buNone/>
              <a:tabLst>
                <a:tab pos="228600" algn="l"/>
              </a:tabLst>
            </a:pPr>
            <a:r>
              <a:rPr lang="en-GB" sz="2000" dirty="0"/>
              <a:t>1 to 7 scale </a:t>
            </a:r>
            <a:r>
              <a:rPr lang="fr-CH" altLang="en-CH" sz="2000" dirty="0"/>
              <a:t>(not at all </a:t>
            </a:r>
            <a:r>
              <a:rPr lang="fr-CH" altLang="en-CH" sz="2000" dirty="0" err="1"/>
              <a:t>likely</a:t>
            </a:r>
            <a:r>
              <a:rPr lang="fr-CH" altLang="en-CH" sz="2000" dirty="0"/>
              <a:t> to </a:t>
            </a:r>
            <a:r>
              <a:rPr lang="fr-CH" altLang="en-CH" sz="2000" dirty="0" err="1"/>
              <a:t>extremely</a:t>
            </a:r>
            <a:r>
              <a:rPr lang="fr-CH" altLang="en-CH" sz="2000" dirty="0"/>
              <a:t> </a:t>
            </a:r>
            <a:r>
              <a:rPr lang="fr-CH" altLang="en-CH" sz="2000" dirty="0" err="1"/>
              <a:t>likely</a:t>
            </a:r>
            <a:r>
              <a:rPr lang="fr-CH" altLang="en-CH" sz="2000" dirty="0"/>
              <a:t>) </a:t>
            </a:r>
            <a:r>
              <a:rPr lang="fr-CH" altLang="en-CH" sz="2000" dirty="0">
                <a:solidFill>
                  <a:schemeClr val="bg2"/>
                </a:solidFill>
              </a:rPr>
              <a:t>(Foster, Jackson, Hartmann, &amp; </a:t>
            </a:r>
            <a:r>
              <a:rPr lang="fr-CH" altLang="en-CH" sz="2000" dirty="0" err="1">
                <a:solidFill>
                  <a:schemeClr val="bg2"/>
                </a:solidFill>
              </a:rPr>
              <a:t>Woulfe</a:t>
            </a:r>
            <a:r>
              <a:rPr lang="fr-CH" altLang="en-CH" sz="2000" dirty="0">
                <a:solidFill>
                  <a:schemeClr val="bg2"/>
                </a:solidFill>
              </a:rPr>
              <a:t>, 2004)</a:t>
            </a:r>
          </a:p>
          <a:p>
            <a:pPr marL="0" lvl="0" indent="0" defTabSz="914400" eaLnBrk="0" fontAlgn="base" hangingPunct="0">
              <a:spcBef>
                <a:spcPct val="0"/>
              </a:spcBef>
              <a:spcAft>
                <a:spcPct val="0"/>
              </a:spcAft>
              <a:buSzTx/>
              <a:buNone/>
              <a:tabLst>
                <a:tab pos="228600" algn="l"/>
              </a:tabLst>
            </a:pPr>
            <a:endParaRPr lang="fr-CH" altLang="en-CH" sz="20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r>
              <a:rPr lang="fr-CH" altLang="en-CH" sz="2800" dirty="0">
                <a:solidFill>
                  <a:schemeClr val="bg2"/>
                </a:solidFill>
                <a:latin typeface="+mj-lt"/>
                <a:ea typeface="+mj-ea"/>
                <a:cs typeface="+mj-cs"/>
              </a:rPr>
              <a:t>Open question </a:t>
            </a:r>
            <a:r>
              <a:rPr lang="fr-CH" altLang="en-CH" sz="2000" dirty="0"/>
              <a:t>– </a:t>
            </a:r>
            <a:r>
              <a:rPr lang="fr-CH" altLang="en-CH" sz="2000" dirty="0" err="1"/>
              <a:t>describe</a:t>
            </a:r>
            <a:r>
              <a:rPr lang="fr-CH" altLang="en-CH" sz="2000" dirty="0"/>
              <a:t> the type of discrimination </a:t>
            </a:r>
            <a:r>
              <a:rPr lang="fr-CH" altLang="en-CH" sz="2000" dirty="0" err="1"/>
              <a:t>you</a:t>
            </a:r>
            <a:r>
              <a:rPr lang="fr-CH" altLang="en-CH" sz="2000" dirty="0"/>
              <a:t> </a:t>
            </a:r>
            <a:r>
              <a:rPr lang="fr-CH" altLang="en-CH" sz="2000" dirty="0" err="1"/>
              <a:t>experience</a:t>
            </a:r>
            <a:r>
              <a:rPr lang="fr-CH" altLang="en-CH" sz="2000" dirty="0"/>
              <a:t> </a:t>
            </a:r>
          </a:p>
          <a:p>
            <a:pPr marL="0" lvl="0" indent="0" defTabSz="914400" eaLnBrk="0" fontAlgn="base" hangingPunct="0">
              <a:spcBef>
                <a:spcPct val="0"/>
              </a:spcBef>
              <a:spcAft>
                <a:spcPct val="0"/>
              </a:spcAft>
              <a:buSzTx/>
              <a:buNone/>
              <a:tabLst>
                <a:tab pos="228600" algn="l"/>
              </a:tabLst>
            </a:pPr>
            <a:endParaRPr lang="fr-CH" altLang="en-CH" sz="20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endParaRPr lang="en-GB" sz="1600" dirty="0"/>
          </a:p>
        </p:txBody>
      </p:sp>
      <p:sp>
        <p:nvSpPr>
          <p:cNvPr id="6" name="Rectangle 1">
            <a:extLst>
              <a:ext uri="{FF2B5EF4-FFF2-40B4-BE49-F238E27FC236}">
                <a16:creationId xmlns:a16="http://schemas.microsoft.com/office/drawing/2014/main" id="{DC054109-F69E-33CC-EC4A-B075B71B0FED}"/>
              </a:ext>
            </a:extLst>
          </p:cNvPr>
          <p:cNvSpPr>
            <a:spLocks noChangeArrowheads="1"/>
          </p:cNvSpPr>
          <p:nvPr/>
        </p:nvSpPr>
        <p:spPr bwMode="auto">
          <a:xfrm>
            <a:off x="836995" y="571475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br>
              <a:rPr kumimoji="0" lang="en-US" altLang="en-CH" sz="1800" b="0" i="0" u="none" strike="noStrike" cap="none" normalizeH="0" baseline="0">
                <a:ln>
                  <a:noFill/>
                </a:ln>
                <a:solidFill>
                  <a:schemeClr val="tx1"/>
                </a:solidFill>
                <a:effectLst/>
                <a:latin typeface="Arial" panose="020B0604020202020204" pitchFamily="34" charset="0"/>
              </a:rPr>
            </a:br>
            <a:endParaRPr kumimoji="0" lang="en-US" altLang="en-CH"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8F52A480-4BCA-9FB6-5D2D-81E5BC1A7FB2}"/>
              </a:ext>
            </a:extLst>
          </p:cNvPr>
          <p:cNvSpPr>
            <a:spLocks noChangeArrowheads="1"/>
          </p:cNvSpPr>
          <p:nvPr/>
        </p:nvSpPr>
        <p:spPr bwMode="auto">
          <a:xfrm>
            <a:off x="257022" y="68084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CH" sz="1100" b="0" i="0" u="none" strike="noStrike" cap="none" normalizeH="0" baseline="30000">
                <a:ln>
                  <a:noFill/>
                </a:ln>
                <a:solidFill>
                  <a:schemeClr val="tx1"/>
                </a:solidFill>
                <a:effectLst/>
                <a:latin typeface="Arial" panose="020B0604020202020204" pitchFamily="34" charset="0"/>
                <a:ea typeface="Times New Roman" panose="02020603050405020304" pitchFamily="18" charset="0"/>
                <a:hlinkClick r:id="rId3"/>
              </a:rPr>
              <a:t>[1]</a:t>
            </a:r>
            <a:r>
              <a:rPr kumimoji="0" lang="en-US" altLang="en-CH"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CH" sz="1100" b="0" i="0" u="none" strike="noStrike" cap="none" normalizeH="0" baseline="0">
                <a:ln>
                  <a:noFill/>
                </a:ln>
                <a:solidFill>
                  <a:srgbClr val="414141"/>
                </a:solidFill>
                <a:effectLst/>
                <a:latin typeface="Arial" panose="020B0604020202020204" pitchFamily="34" charset="0"/>
                <a:ea typeface="Aptos" panose="020B0004020202020204" pitchFamily="34" charset="0"/>
              </a:rPr>
              <a:t>Täuber, S. (2022). “Women academics’ intersectional experiences of policy ineffectiveness </a:t>
            </a:r>
            <a:r>
              <a:rPr kumimoji="0" lang="en-US" altLang="en-CH" sz="1100" b="0" i="1" u="none" strike="noStrike" cap="none" normalizeH="0" baseline="0">
                <a:ln>
                  <a:noFill/>
                </a:ln>
                <a:solidFill>
                  <a:srgbClr val="414141"/>
                </a:solidFill>
                <a:effectLst/>
                <a:latin typeface="Arial" panose="020B0604020202020204" pitchFamily="34" charset="0"/>
                <a:ea typeface="Aptos" panose="020B0004020202020204" pitchFamily="34" charset="0"/>
              </a:rPr>
              <a:t>in the European context”, Frontiers in Psychology, </a:t>
            </a:r>
            <a:r>
              <a:rPr kumimoji="0" lang="en-US" altLang="en-CH" sz="1100" b="0" i="0" u="none" strike="noStrike" cap="none" normalizeH="0" baseline="0">
                <a:ln>
                  <a:noFill/>
                </a:ln>
                <a:solidFill>
                  <a:srgbClr val="414141"/>
                </a:solidFill>
                <a:effectLst/>
                <a:latin typeface="Arial" panose="020B0604020202020204" pitchFamily="34" charset="0"/>
                <a:ea typeface="Aptos" panose="020B0004020202020204" pitchFamily="34" charset="0"/>
              </a:rPr>
              <a:t>Vol. 13,</a:t>
            </a:r>
            <a:r>
              <a:rPr kumimoji="0" lang="en-US" altLang="en-CH" sz="1100" b="0" i="1" u="none" strike="noStrike" cap="none" normalizeH="0" baseline="0">
                <a:ln>
                  <a:noFill/>
                </a:ln>
                <a:solidFill>
                  <a:srgbClr val="414141"/>
                </a:solidFill>
                <a:effectLst/>
                <a:latin typeface="Arial" panose="020B0604020202020204" pitchFamily="34" charset="0"/>
                <a:ea typeface="Aptos" panose="020B0004020202020204" pitchFamily="34" charset="0"/>
              </a:rPr>
              <a:t> </a:t>
            </a:r>
            <a:r>
              <a:rPr kumimoji="0" lang="en-US" altLang="en-CH" sz="1100" b="0" i="0" u="none" strike="noStrike" cap="none" normalizeH="0" baseline="0">
                <a:ln>
                  <a:noFill/>
                </a:ln>
                <a:solidFill>
                  <a:srgbClr val="414141"/>
                </a:solidFill>
                <a:effectLst/>
                <a:latin typeface="Arial" panose="020B0604020202020204" pitchFamily="34" charset="0"/>
                <a:ea typeface="Aptos" panose="020B0004020202020204" pitchFamily="34" charset="0"/>
              </a:rPr>
              <a:t>p. 2275</a:t>
            </a:r>
            <a:r>
              <a:rPr kumimoji="0" lang="en-US" altLang="en-CH" sz="1100" b="0" i="1" u="none" strike="noStrike" cap="none" normalizeH="0" baseline="0">
                <a:ln>
                  <a:noFill/>
                </a:ln>
                <a:solidFill>
                  <a:srgbClr val="414141"/>
                </a:solidFill>
                <a:effectLst/>
                <a:latin typeface="Arial" panose="020B0604020202020204" pitchFamily="34" charset="0"/>
                <a:ea typeface="Aptos" panose="020B0004020202020204" pitchFamily="34" charset="0"/>
              </a:rPr>
              <a:t>. </a:t>
            </a:r>
            <a:r>
              <a:rPr kumimoji="0" lang="en-US" altLang="en-CH" sz="1100" b="0" i="0" u="none" strike="noStrike" cap="none" normalizeH="0" baseline="0">
                <a:ln>
                  <a:noFill/>
                </a:ln>
                <a:solidFill>
                  <a:srgbClr val="414141"/>
                </a:solidFill>
                <a:effectLst/>
                <a:latin typeface="Arial" panose="020B0604020202020204" pitchFamily="34" charset="0"/>
                <a:ea typeface="Aptos" panose="020B0004020202020204" pitchFamily="34" charset="0"/>
                <a:hlinkClick r:id="rId4"/>
              </a:rPr>
              <a:t>doi:10.3389/fpsyg.2022.810569</a:t>
            </a:r>
            <a:r>
              <a:rPr kumimoji="0" lang="fr-BE" altLang="en-CH" sz="11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fr-BE" altLang="en-CH"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53635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57A12-DA36-BA01-0640-6CB4940E7FF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04387AD-9C33-0824-5984-69E62CA75C00}"/>
              </a:ext>
            </a:extLst>
          </p:cNvPr>
          <p:cNvSpPr>
            <a:spLocks noGrp="1"/>
          </p:cNvSpPr>
          <p:nvPr>
            <p:ph type="dt" sz="half" idx="10"/>
          </p:nvPr>
        </p:nvSpPr>
        <p:spPr/>
        <p:txBody>
          <a:bodyPr/>
          <a:lstStyle/>
          <a:p>
            <a:r>
              <a:rPr lang="de-CH">
                <a:latin typeface="+mj-lt"/>
              </a:rPr>
              <a:t>27.03.26</a:t>
            </a:r>
            <a:endParaRPr lang="fr-CH" dirty="0">
              <a:latin typeface="+mj-lt"/>
            </a:endParaRPr>
          </a:p>
        </p:txBody>
      </p:sp>
      <p:sp>
        <p:nvSpPr>
          <p:cNvPr id="3" name="Title 2">
            <a:extLst>
              <a:ext uri="{FF2B5EF4-FFF2-40B4-BE49-F238E27FC236}">
                <a16:creationId xmlns:a16="http://schemas.microsoft.com/office/drawing/2014/main" id="{16F74D15-020B-7467-320C-A76D85F2CCB6}"/>
              </a:ext>
            </a:extLst>
          </p:cNvPr>
          <p:cNvSpPr>
            <a:spLocks noGrp="1"/>
          </p:cNvSpPr>
          <p:nvPr>
            <p:ph type="title"/>
          </p:nvPr>
        </p:nvSpPr>
        <p:spPr/>
        <p:txBody>
          <a:bodyPr/>
          <a:lstStyle/>
          <a:p>
            <a:r>
              <a:rPr lang="en-GB" altLang="en-CH" sz="4800" dirty="0"/>
              <a:t>Measures: Perceived Intergroup Threat </a:t>
            </a:r>
            <a:endParaRPr lang="en-GB" dirty="0"/>
          </a:p>
        </p:txBody>
      </p:sp>
      <p:sp>
        <p:nvSpPr>
          <p:cNvPr id="4" name="Content Placeholder 3">
            <a:extLst>
              <a:ext uri="{FF2B5EF4-FFF2-40B4-BE49-F238E27FC236}">
                <a16:creationId xmlns:a16="http://schemas.microsoft.com/office/drawing/2014/main" id="{33F667CE-842E-677F-5DB2-AD4EE8CF4BA8}"/>
              </a:ext>
            </a:extLst>
          </p:cNvPr>
          <p:cNvSpPr>
            <a:spLocks noGrp="1"/>
          </p:cNvSpPr>
          <p:nvPr>
            <p:ph idx="1"/>
          </p:nvPr>
        </p:nvSpPr>
        <p:spPr>
          <a:xfrm>
            <a:off x="257022" y="956566"/>
            <a:ext cx="11664949" cy="4082201"/>
          </a:xfrm>
        </p:spPr>
        <p:txBody>
          <a:bodyPr/>
          <a:lstStyle/>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mj-lt"/>
              <a:ea typeface="Times New Roman" panose="02020603050405020304" pitchFamily="18" charset="0"/>
            </a:endParaRPr>
          </a:p>
          <a:p>
            <a:endParaRPr lang="en-GB" sz="1600">
              <a:latin typeface="+mj-lt"/>
            </a:endParaRPr>
          </a:p>
        </p:txBody>
      </p:sp>
      <p:sp>
        <p:nvSpPr>
          <p:cNvPr id="6" name="Rectangle 1">
            <a:extLst>
              <a:ext uri="{FF2B5EF4-FFF2-40B4-BE49-F238E27FC236}">
                <a16:creationId xmlns:a16="http://schemas.microsoft.com/office/drawing/2014/main" id="{3BFE9987-262F-94F8-4E3B-BB7296AF1DB8}"/>
              </a:ext>
            </a:extLst>
          </p:cNvPr>
          <p:cNvSpPr>
            <a:spLocks noChangeArrowheads="1"/>
          </p:cNvSpPr>
          <p:nvPr/>
        </p:nvSpPr>
        <p:spPr bwMode="auto">
          <a:xfrm>
            <a:off x="836995" y="571475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br>
              <a:rPr kumimoji="0" lang="en-US" altLang="en-CH" sz="1800" b="0" i="0" u="none" strike="noStrike" cap="none" normalizeH="0" baseline="0">
                <a:ln>
                  <a:noFill/>
                </a:ln>
                <a:solidFill>
                  <a:schemeClr val="tx1"/>
                </a:solidFill>
                <a:effectLst/>
                <a:latin typeface="+mj-lt"/>
              </a:rPr>
            </a:br>
            <a:endParaRPr kumimoji="0" lang="en-US" altLang="en-CH" sz="1800" b="0" i="0" u="none" strike="noStrike" cap="none" normalizeH="0" baseline="0">
              <a:ln>
                <a:noFill/>
              </a:ln>
              <a:solidFill>
                <a:schemeClr val="tx1"/>
              </a:solidFill>
              <a:effectLst/>
              <a:latin typeface="+mj-lt"/>
            </a:endParaRPr>
          </a:p>
        </p:txBody>
      </p:sp>
      <p:sp>
        <p:nvSpPr>
          <p:cNvPr id="8" name="Rectangle 3">
            <a:extLst>
              <a:ext uri="{FF2B5EF4-FFF2-40B4-BE49-F238E27FC236}">
                <a16:creationId xmlns:a16="http://schemas.microsoft.com/office/drawing/2014/main" id="{6CC40459-421D-CFAA-78D3-9F9347715558}"/>
              </a:ext>
            </a:extLst>
          </p:cNvPr>
          <p:cNvSpPr>
            <a:spLocks noChangeArrowheads="1"/>
          </p:cNvSpPr>
          <p:nvPr/>
        </p:nvSpPr>
        <p:spPr bwMode="auto">
          <a:xfrm>
            <a:off x="257022" y="6906267"/>
            <a:ext cx="1120050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CH" sz="1100" b="0" i="0" u="none" strike="noStrike" cap="none" normalizeH="0" baseline="30000">
                <a:ln>
                  <a:noFill/>
                </a:ln>
                <a:solidFill>
                  <a:schemeClr val="tx1"/>
                </a:solidFill>
                <a:effectLst/>
                <a:latin typeface="+mj-lt"/>
                <a:ea typeface="Times New Roman" panose="02020603050405020304" pitchFamily="18" charset="0"/>
                <a:hlinkClick r:id="rId3"/>
              </a:rPr>
              <a:t>[1]</a:t>
            </a:r>
            <a:r>
              <a:rPr kumimoji="0" lang="en-US" altLang="en-CH" sz="1100" b="0" i="0" u="none" strike="noStrike" cap="none" normalizeH="0" baseline="0">
                <a:ln>
                  <a:noFill/>
                </a:ln>
                <a:solidFill>
                  <a:schemeClr val="tx1"/>
                </a:solidFill>
                <a:effectLst/>
                <a:latin typeface="+mj-lt"/>
                <a:ea typeface="Times New Roman" panose="02020603050405020304" pitchFamily="18" charset="0"/>
              </a:rPr>
              <a:t> </a:t>
            </a:r>
            <a:r>
              <a:rPr kumimoji="0" lang="en-US" altLang="en-CH" sz="1100" b="0" i="0" u="none" strike="noStrike" cap="none" normalizeH="0" baseline="0">
                <a:ln>
                  <a:noFill/>
                </a:ln>
                <a:solidFill>
                  <a:srgbClr val="414141"/>
                </a:solidFill>
                <a:effectLst/>
                <a:latin typeface="+mj-lt"/>
                <a:ea typeface="Aptos" panose="020B0004020202020204" pitchFamily="34" charset="0"/>
              </a:rPr>
              <a:t>Täuber, S. (2022). “Women academics’ intersectional experiences of policy ineffectiveness </a:t>
            </a:r>
            <a:r>
              <a:rPr kumimoji="0" lang="en-US" altLang="en-CH" sz="1100" b="0" i="1" u="none" strike="noStrike" cap="none" normalizeH="0" baseline="0">
                <a:ln>
                  <a:noFill/>
                </a:ln>
                <a:solidFill>
                  <a:srgbClr val="414141"/>
                </a:solidFill>
                <a:effectLst/>
                <a:latin typeface="+mj-lt"/>
                <a:ea typeface="Aptos" panose="020B0004020202020204" pitchFamily="34" charset="0"/>
              </a:rPr>
              <a:t>in the European context”, Frontiers in Psychology, </a:t>
            </a:r>
            <a:r>
              <a:rPr kumimoji="0" lang="en-US" altLang="en-CH" sz="1100" b="0" i="0" u="none" strike="noStrike" cap="none" normalizeH="0" baseline="0">
                <a:ln>
                  <a:noFill/>
                </a:ln>
                <a:solidFill>
                  <a:srgbClr val="414141"/>
                </a:solidFill>
                <a:effectLst/>
                <a:latin typeface="+mj-lt"/>
                <a:ea typeface="Aptos" panose="020B0004020202020204" pitchFamily="34" charset="0"/>
              </a:rPr>
              <a:t>Vol. 13,</a:t>
            </a:r>
            <a:r>
              <a:rPr kumimoji="0" lang="en-US" altLang="en-CH" sz="1100" b="0" i="1" u="none" strike="noStrike" cap="none" normalizeH="0" baseline="0">
                <a:ln>
                  <a:noFill/>
                </a:ln>
                <a:solidFill>
                  <a:srgbClr val="414141"/>
                </a:solidFill>
                <a:effectLst/>
                <a:latin typeface="+mj-lt"/>
                <a:ea typeface="Aptos" panose="020B0004020202020204" pitchFamily="34" charset="0"/>
              </a:rPr>
              <a:t> </a:t>
            </a:r>
            <a:r>
              <a:rPr kumimoji="0" lang="en-US" altLang="en-CH" sz="1100" b="0" i="0" u="none" strike="noStrike" cap="none" normalizeH="0" baseline="0">
                <a:ln>
                  <a:noFill/>
                </a:ln>
                <a:solidFill>
                  <a:srgbClr val="414141"/>
                </a:solidFill>
                <a:effectLst/>
                <a:latin typeface="+mj-lt"/>
                <a:ea typeface="Aptos" panose="020B0004020202020204" pitchFamily="34" charset="0"/>
              </a:rPr>
              <a:t>p. 2275</a:t>
            </a:r>
            <a:r>
              <a:rPr kumimoji="0" lang="en-US" altLang="en-CH" sz="1100" b="0" i="1" u="none" strike="noStrike" cap="none" normalizeH="0" baseline="0">
                <a:ln>
                  <a:noFill/>
                </a:ln>
                <a:solidFill>
                  <a:srgbClr val="414141"/>
                </a:solidFill>
                <a:effectLst/>
                <a:latin typeface="+mj-lt"/>
                <a:ea typeface="Aptos" panose="020B0004020202020204" pitchFamily="34" charset="0"/>
              </a:rPr>
              <a:t>. </a:t>
            </a:r>
            <a:r>
              <a:rPr kumimoji="0" lang="en-US" altLang="en-CH" sz="1100" b="0" i="0" u="none" strike="noStrike" cap="none" normalizeH="0" baseline="0">
                <a:ln>
                  <a:noFill/>
                </a:ln>
                <a:solidFill>
                  <a:srgbClr val="414141"/>
                </a:solidFill>
                <a:effectLst/>
                <a:latin typeface="+mj-lt"/>
                <a:ea typeface="Aptos" panose="020B0004020202020204" pitchFamily="34" charset="0"/>
                <a:hlinkClick r:id="rId4"/>
              </a:rPr>
              <a:t>doi:10.3389/fpsyg.2022.810569</a:t>
            </a:r>
            <a:r>
              <a:rPr kumimoji="0" lang="fr-BE" altLang="en-CH" sz="1100" b="0" i="0" u="none" strike="noStrike" cap="none" normalizeH="0" baseline="0">
                <a:ln>
                  <a:noFill/>
                </a:ln>
                <a:solidFill>
                  <a:srgbClr val="000000"/>
                </a:solidFill>
                <a:effectLst/>
                <a:latin typeface="+mj-lt"/>
                <a:ea typeface="Times New Roman" panose="02020603050405020304" pitchFamily="18" charset="0"/>
              </a:rPr>
              <a:t> </a:t>
            </a:r>
            <a:endParaRPr kumimoji="0" lang="fr-BE" altLang="en-CH" sz="1800" b="0" i="0" u="none" strike="noStrike" cap="none" normalizeH="0" baseline="0">
              <a:ln>
                <a:noFill/>
              </a:ln>
              <a:solidFill>
                <a:schemeClr val="tx1"/>
              </a:solidFill>
              <a:effectLst/>
              <a:latin typeface="+mj-lt"/>
            </a:endParaRPr>
          </a:p>
        </p:txBody>
      </p:sp>
      <p:sp>
        <p:nvSpPr>
          <p:cNvPr id="10" name="TextBox 9">
            <a:extLst>
              <a:ext uri="{FF2B5EF4-FFF2-40B4-BE49-F238E27FC236}">
                <a16:creationId xmlns:a16="http://schemas.microsoft.com/office/drawing/2014/main" id="{7C98684A-7154-8193-E05C-822CA6A2B6DF}"/>
              </a:ext>
            </a:extLst>
          </p:cNvPr>
          <p:cNvSpPr txBox="1"/>
          <p:nvPr/>
        </p:nvSpPr>
        <p:spPr>
          <a:xfrm>
            <a:off x="7070074" y="6388647"/>
            <a:ext cx="6274106" cy="646331"/>
          </a:xfrm>
          <a:prstGeom prst="rect">
            <a:avLst/>
          </a:prstGeom>
          <a:noFill/>
        </p:spPr>
        <p:txBody>
          <a:bodyPr wrap="square">
            <a:spAutoFit/>
          </a:bodyPr>
          <a:lstStyle/>
          <a:p>
            <a:r>
              <a:rPr lang="en-US" altLang="en-CH" sz="1800">
                <a:latin typeface="+mj-lt"/>
              </a:rPr>
              <a:t>(Oberlin, Toma &amp; Dover, under review)</a:t>
            </a:r>
            <a:br>
              <a:rPr lang="en-US" altLang="en-CH" sz="2400">
                <a:solidFill>
                  <a:schemeClr val="tx1"/>
                </a:solidFill>
                <a:latin typeface="+mj-lt"/>
              </a:rPr>
            </a:br>
            <a:endParaRPr lang="en-GB">
              <a:latin typeface="+mj-lt"/>
            </a:endParaRPr>
          </a:p>
        </p:txBody>
      </p:sp>
      <p:graphicFrame>
        <p:nvGraphicFramePr>
          <p:cNvPr id="12" name="Table 11">
            <a:extLst>
              <a:ext uri="{FF2B5EF4-FFF2-40B4-BE49-F238E27FC236}">
                <a16:creationId xmlns:a16="http://schemas.microsoft.com/office/drawing/2014/main" id="{D96E0998-5988-C117-C15C-E4D80AA09B54}"/>
              </a:ext>
            </a:extLst>
          </p:cNvPr>
          <p:cNvGraphicFramePr>
            <a:graphicFrameLocks noGrp="1"/>
          </p:cNvGraphicFramePr>
          <p:nvPr>
            <p:extLst>
              <p:ext uri="{D42A27DB-BD31-4B8C-83A1-F6EECF244321}">
                <p14:modId xmlns:p14="http://schemas.microsoft.com/office/powerpoint/2010/main" val="1019474054"/>
              </p:ext>
            </p:extLst>
          </p:nvPr>
        </p:nvGraphicFramePr>
        <p:xfrm>
          <a:off x="278121" y="2184619"/>
          <a:ext cx="11651942" cy="3674348"/>
        </p:xfrm>
        <a:graphic>
          <a:graphicData uri="http://schemas.openxmlformats.org/drawingml/2006/table">
            <a:tbl>
              <a:tblPr firstRow="1" firstCol="1" bandRow="1">
                <a:tableStyleId>{5940675A-B579-460E-94D1-54222C63F5DA}</a:tableStyleId>
              </a:tblPr>
              <a:tblGrid>
                <a:gridCol w="3234428">
                  <a:extLst>
                    <a:ext uri="{9D8B030D-6E8A-4147-A177-3AD203B41FA5}">
                      <a16:colId xmlns:a16="http://schemas.microsoft.com/office/drawing/2014/main" val="233083989"/>
                    </a:ext>
                  </a:extLst>
                </a:gridCol>
                <a:gridCol w="8417514">
                  <a:extLst>
                    <a:ext uri="{9D8B030D-6E8A-4147-A177-3AD203B41FA5}">
                      <a16:colId xmlns:a16="http://schemas.microsoft.com/office/drawing/2014/main" val="3889639551"/>
                    </a:ext>
                  </a:extLst>
                </a:gridCol>
              </a:tblGrid>
              <a:tr h="368551">
                <a:tc>
                  <a:txBody>
                    <a:bodyPr/>
                    <a:lstStyle/>
                    <a:p>
                      <a:pPr algn="ctr">
                        <a:buNone/>
                      </a:pPr>
                      <a:r>
                        <a:rPr lang="en-US" sz="1600" kern="100">
                          <a:effectLst/>
                        </a:rPr>
                        <a:t>Perceived Intergroup Threat </a:t>
                      </a:r>
                      <a:endParaRPr lang="en-CH" sz="2400" kern="100">
                        <a:effectLst/>
                      </a:endParaRPr>
                    </a:p>
                    <a:p>
                      <a:pPr algn="ctr">
                        <a:buNone/>
                      </a:pPr>
                      <a:r>
                        <a:rPr lang="en-US" sz="1600" kern="100">
                          <a:effectLst/>
                        </a:rPr>
                        <a:t>(</a:t>
                      </a:r>
                      <a:r>
                        <a:rPr lang="en-US" sz="1600" kern="100">
                          <a:effectLst/>
                          <a:sym typeface="Symbol" pitchFamily="2" charset="2"/>
                        </a:rPr>
                        <a:t></a:t>
                      </a:r>
                      <a:r>
                        <a:rPr lang="en-US" sz="1600" kern="100">
                          <a:effectLst/>
                        </a:rPr>
                        <a:t> = .92)</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US" sz="1600" kern="100">
                          <a:effectLst/>
                        </a:rPr>
                        <a:t>Items</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2321049"/>
                  </a:ext>
                </a:extLst>
              </a:tr>
              <a:tr h="1105654">
                <a:tc>
                  <a:txBody>
                    <a:bodyPr/>
                    <a:lstStyle/>
                    <a:p>
                      <a:pPr algn="ctr">
                        <a:buNone/>
                      </a:pPr>
                      <a:r>
                        <a:rPr lang="en-US" sz="1600" kern="100">
                          <a:effectLst/>
                        </a:rPr>
                        <a:t>Resource Threat</a:t>
                      </a:r>
                      <a:endParaRPr lang="en-CH" sz="2400" kern="100">
                        <a:effectLst/>
                      </a:endParaRPr>
                    </a:p>
                    <a:p>
                      <a:pPr algn="ctr">
                        <a:buNone/>
                      </a:pPr>
                      <a:r>
                        <a:rPr lang="en-US" sz="1600" kern="100">
                          <a:effectLst/>
                        </a:rPr>
                        <a:t>(</a:t>
                      </a:r>
                      <a:r>
                        <a:rPr lang="en-US" sz="1600" kern="100">
                          <a:effectLst/>
                          <a:sym typeface="Symbol" pitchFamily="2" charset="2"/>
                        </a:rPr>
                        <a:t></a:t>
                      </a:r>
                      <a:r>
                        <a:rPr lang="en-US" sz="1600" kern="100">
                          <a:effectLst/>
                        </a:rPr>
                        <a:t> = .78)</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342900" lvl="0" indent="-342900" algn="l">
                        <a:buFont typeface="Arial" panose="020B0604020202020204" pitchFamily="34" charset="0"/>
                        <a:buChar char="•"/>
                        <a:tabLst>
                          <a:tab pos="228600" algn="l"/>
                        </a:tabLst>
                      </a:pPr>
                      <a:r>
                        <a:rPr lang="en-US" sz="1600" kern="100">
                          <a:effectLst/>
                        </a:rPr>
                        <a:t>I feel that DEI initiatives would increase the opportunities available to people like me in my organization.</a:t>
                      </a:r>
                      <a:endParaRPr lang="en-CH" sz="2400" kern="100">
                        <a:effectLst/>
                      </a:endParaRPr>
                    </a:p>
                    <a:p>
                      <a:pPr marL="342900" lvl="0" indent="-342900" algn="l">
                        <a:buFont typeface="Arial" panose="020B0604020202020204" pitchFamily="34" charset="0"/>
                        <a:buChar char="•"/>
                        <a:tabLst>
                          <a:tab pos="228600" algn="l"/>
                        </a:tabLst>
                      </a:pPr>
                      <a:r>
                        <a:rPr lang="en-US" sz="1600" kern="100">
                          <a:effectLst/>
                        </a:rPr>
                        <a:t>I am concerned that DEI initiatives would limit the resources available to my group.</a:t>
                      </a:r>
                      <a:endParaRPr lang="en-CH" sz="2400" kern="100">
                        <a:effectLst/>
                      </a:endParaRPr>
                    </a:p>
                    <a:p>
                      <a:pPr marL="342900" lvl="0" indent="-342900" algn="l">
                        <a:buFont typeface="Arial" panose="020B0604020202020204" pitchFamily="34" charset="0"/>
                        <a:buChar char="•"/>
                        <a:tabLst>
                          <a:tab pos="228600" algn="l"/>
                        </a:tabLst>
                      </a:pPr>
                      <a:r>
                        <a:rPr lang="en-US" sz="1600" kern="100">
                          <a:effectLst/>
                        </a:rPr>
                        <a:t>I worry that DEI initiatives would divert resources away from my team or department.</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790903"/>
                  </a:ext>
                </a:extLst>
              </a:tr>
              <a:tr h="1105654">
                <a:tc>
                  <a:txBody>
                    <a:bodyPr/>
                    <a:lstStyle/>
                    <a:p>
                      <a:pPr algn="ctr">
                        <a:buNone/>
                      </a:pPr>
                      <a:r>
                        <a:rPr lang="en-US" sz="1600" kern="100">
                          <a:effectLst/>
                        </a:rPr>
                        <a:t>Symbolic Threat</a:t>
                      </a:r>
                      <a:endParaRPr lang="en-CH" sz="2400" kern="100">
                        <a:effectLst/>
                      </a:endParaRPr>
                    </a:p>
                    <a:p>
                      <a:pPr algn="ctr">
                        <a:buNone/>
                      </a:pPr>
                      <a:r>
                        <a:rPr lang="en-US" sz="1600" kern="100">
                          <a:effectLst/>
                        </a:rPr>
                        <a:t>(</a:t>
                      </a:r>
                      <a:r>
                        <a:rPr lang="en-US" sz="1600" kern="100">
                          <a:effectLst/>
                          <a:sym typeface="Symbol" pitchFamily="2" charset="2"/>
                        </a:rPr>
                        <a:t></a:t>
                      </a:r>
                      <a:r>
                        <a:rPr lang="en-US" sz="1600" kern="100">
                          <a:effectLst/>
                        </a:rPr>
                        <a:t> = .82)</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342900" lvl="0" indent="-342900" algn="l">
                        <a:buFont typeface="Arial" panose="020B0604020202020204" pitchFamily="34" charset="0"/>
                        <a:buChar char="•"/>
                        <a:tabLst>
                          <a:tab pos="457200" algn="l"/>
                        </a:tabLst>
                      </a:pPr>
                      <a:r>
                        <a:rPr lang="en-US" sz="1600" kern="100">
                          <a:effectLst/>
                        </a:rPr>
                        <a:t>I am concerned that DEI practices would change the fundamental values of my organization in a way I do not support.</a:t>
                      </a:r>
                      <a:endParaRPr lang="en-CH" sz="2400" kern="100">
                        <a:effectLst/>
                      </a:endParaRPr>
                    </a:p>
                    <a:p>
                      <a:pPr marL="342900" lvl="0" indent="-342900" algn="l">
                        <a:buFont typeface="Arial" panose="020B0604020202020204" pitchFamily="34" charset="0"/>
                        <a:buChar char="•"/>
                        <a:tabLst>
                          <a:tab pos="457200" algn="l"/>
                        </a:tabLst>
                      </a:pPr>
                      <a:r>
                        <a:rPr lang="en-US" sz="1600" kern="100">
                          <a:effectLst/>
                        </a:rPr>
                        <a:t>I feel that DEI practices would strengthen the cultural norms that I value in our workplace.</a:t>
                      </a:r>
                      <a:endParaRPr lang="en-CH" sz="2400" kern="100">
                        <a:effectLst/>
                      </a:endParaRPr>
                    </a:p>
                    <a:p>
                      <a:pPr marL="342900" lvl="0" indent="-342900" algn="l">
                        <a:buFont typeface="Arial" panose="020B0604020202020204" pitchFamily="34" charset="0"/>
                        <a:buChar char="•"/>
                        <a:tabLst>
                          <a:tab pos="457200" algn="l"/>
                        </a:tabLst>
                      </a:pPr>
                      <a:r>
                        <a:rPr lang="en-US" sz="1600" kern="100">
                          <a:effectLst/>
                        </a:rPr>
                        <a:t>I worry that DEI practices would undermine the traditions of my organization. </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5739584"/>
                  </a:ext>
                </a:extLst>
              </a:tr>
              <a:tr h="737102">
                <a:tc>
                  <a:txBody>
                    <a:bodyPr/>
                    <a:lstStyle/>
                    <a:p>
                      <a:pPr algn="ctr">
                        <a:buNone/>
                      </a:pPr>
                      <a:r>
                        <a:rPr lang="en-US" sz="1600" kern="100">
                          <a:effectLst/>
                        </a:rPr>
                        <a:t>Ingroup Morality Threat</a:t>
                      </a:r>
                      <a:endParaRPr lang="en-CH" sz="2400" kern="100">
                        <a:effectLst/>
                      </a:endParaRPr>
                    </a:p>
                    <a:p>
                      <a:pPr algn="ctr">
                        <a:buNone/>
                      </a:pPr>
                      <a:r>
                        <a:rPr lang="en-US" sz="1600" kern="100">
                          <a:effectLst/>
                        </a:rPr>
                        <a:t>(</a:t>
                      </a:r>
                      <a:r>
                        <a:rPr lang="en-US" sz="1600" kern="100">
                          <a:effectLst/>
                          <a:sym typeface="Symbol" pitchFamily="2" charset="2"/>
                        </a:rPr>
                        <a:t></a:t>
                      </a:r>
                      <a:r>
                        <a:rPr lang="en-US" sz="1600" kern="100">
                          <a:effectLst/>
                        </a:rPr>
                        <a:t> = .81)</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342900" lvl="0" indent="-342900" algn="l">
                        <a:buFont typeface="Arial" panose="020B0604020202020204" pitchFamily="34" charset="0"/>
                        <a:buChar char="•"/>
                        <a:tabLst>
                          <a:tab pos="228600" algn="l"/>
                        </a:tabLst>
                      </a:pPr>
                      <a:r>
                        <a:rPr lang="en-US" sz="1600" kern="100">
                          <a:effectLst/>
                        </a:rPr>
                        <a:t>I feel that DEI initiatives would unfairly blame people like me for the existing bias and inequalities.</a:t>
                      </a:r>
                      <a:endParaRPr lang="en-CH" sz="2400" kern="100">
                        <a:effectLst/>
                      </a:endParaRPr>
                    </a:p>
                    <a:p>
                      <a:pPr marL="342900" lvl="0" indent="-342900" algn="l">
                        <a:buFont typeface="Arial" panose="020B0604020202020204" pitchFamily="34" charset="0"/>
                        <a:buChar char="•"/>
                        <a:tabLst>
                          <a:tab pos="228600" algn="l"/>
                        </a:tabLst>
                      </a:pPr>
                      <a:r>
                        <a:rPr lang="en-US" sz="1600" kern="100">
                          <a:effectLst/>
                        </a:rPr>
                        <a:t>I think that DEI initiatives would help others to see my group positively.</a:t>
                      </a:r>
                      <a:endParaRPr lang="en-CH" sz="2400" kern="100">
                        <a:effectLst/>
                      </a:endParaRPr>
                    </a:p>
                    <a:p>
                      <a:pPr marL="342900" lvl="0" indent="-342900" algn="l">
                        <a:buFont typeface="Arial" panose="020B0604020202020204" pitchFamily="34" charset="0"/>
                        <a:buChar char="•"/>
                        <a:tabLst>
                          <a:tab pos="228600" algn="l"/>
                        </a:tabLst>
                      </a:pPr>
                      <a:r>
                        <a:rPr lang="en-US" sz="1600" kern="100">
                          <a:effectLst/>
                        </a:rPr>
                        <a:t>I worry that DEI initiatives would make my group look morally wrong.</a:t>
                      </a:r>
                      <a:endParaRPr lang="en-CH"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050475"/>
                  </a:ext>
                </a:extLst>
              </a:tr>
            </a:tbl>
          </a:graphicData>
        </a:graphic>
      </p:graphicFrame>
      <p:sp>
        <p:nvSpPr>
          <p:cNvPr id="7" name="TextBox 6">
            <a:extLst>
              <a:ext uri="{FF2B5EF4-FFF2-40B4-BE49-F238E27FC236}">
                <a16:creationId xmlns:a16="http://schemas.microsoft.com/office/drawing/2014/main" id="{4560D0AF-8E0C-3AAA-79AE-8A22E831D8F8}"/>
              </a:ext>
            </a:extLst>
          </p:cNvPr>
          <p:cNvSpPr txBox="1"/>
          <p:nvPr/>
        </p:nvSpPr>
        <p:spPr>
          <a:xfrm>
            <a:off x="257022" y="1046967"/>
            <a:ext cx="11651942" cy="923330"/>
          </a:xfrm>
          <a:prstGeom prst="rect">
            <a:avLst/>
          </a:prstGeom>
          <a:noFill/>
        </p:spPr>
        <p:txBody>
          <a:bodyPr wrap="square">
            <a:spAutoFit/>
          </a:bodyPr>
          <a:lstStyle/>
          <a:p>
            <a:r>
              <a:rPr lang="en-US" altLang="en-CH" sz="1800" i="1">
                <a:solidFill>
                  <a:srgbClr val="000000"/>
                </a:solidFill>
                <a:latin typeface="Times New Roman" panose="02020603050405020304" pitchFamily="18" charset="0"/>
                <a:ea typeface="Times New Roman" panose="02020603050405020304" pitchFamily="18" charset="0"/>
              </a:rPr>
              <a:t>Companies often put in place Diversity Equity and Inclusion (DEI) initiatives (such as implicit bias trainings, workshops, events and mentoring programs) in order to address workplace inequalities. </a:t>
            </a:r>
          </a:p>
          <a:p>
            <a:r>
              <a:rPr lang="en-US" altLang="en-CH" sz="1800" i="1">
                <a:solidFill>
                  <a:srgbClr val="000000"/>
                </a:solidFill>
                <a:latin typeface="Times New Roman" panose="02020603050405020304" pitchFamily="18" charset="0"/>
                <a:ea typeface="Times New Roman" panose="02020603050405020304" pitchFamily="18" charset="0"/>
              </a:rPr>
              <a:t>We are interested to know how you feel about this:</a:t>
            </a:r>
            <a:endParaRPr lang="en-GB"/>
          </a:p>
        </p:txBody>
      </p:sp>
    </p:spTree>
    <p:extLst>
      <p:ext uri="{BB962C8B-B14F-4D97-AF65-F5344CB8AC3E}">
        <p14:creationId xmlns:p14="http://schemas.microsoft.com/office/powerpoint/2010/main" val="176886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A8E-1647-2E5D-C784-61496CFED79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80B7DAD-1720-5CD7-2CD2-4F777DC3D3CC}"/>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B486795B-0252-0DA0-8D37-0DF7900B54EC}"/>
              </a:ext>
            </a:extLst>
          </p:cNvPr>
          <p:cNvSpPr>
            <a:spLocks noGrp="1"/>
          </p:cNvSpPr>
          <p:nvPr>
            <p:ph type="title"/>
          </p:nvPr>
        </p:nvSpPr>
        <p:spPr>
          <a:xfrm>
            <a:off x="257022" y="1173719"/>
            <a:ext cx="11660034" cy="1345502"/>
          </a:xfrm>
        </p:spPr>
        <p:txBody>
          <a:bodyPr/>
          <a:lstStyle/>
          <a:p>
            <a:r>
              <a:rPr lang="en-GB" altLang="en-CH" sz="3600"/>
              <a:t>Ingroup identification</a:t>
            </a:r>
            <a:endParaRPr lang="en-GB" sz="2800"/>
          </a:p>
        </p:txBody>
      </p:sp>
      <p:sp>
        <p:nvSpPr>
          <p:cNvPr id="4" name="Content Placeholder 3">
            <a:extLst>
              <a:ext uri="{FF2B5EF4-FFF2-40B4-BE49-F238E27FC236}">
                <a16:creationId xmlns:a16="http://schemas.microsoft.com/office/drawing/2014/main" id="{AF06FE45-36A2-76CC-10A1-6EAE396B84F5}"/>
              </a:ext>
            </a:extLst>
          </p:cNvPr>
          <p:cNvSpPr>
            <a:spLocks noGrp="1"/>
          </p:cNvSpPr>
          <p:nvPr>
            <p:ph idx="1"/>
          </p:nvPr>
        </p:nvSpPr>
        <p:spPr>
          <a:xfrm>
            <a:off x="270029" y="1378486"/>
            <a:ext cx="11664949" cy="4082201"/>
          </a:xfrm>
        </p:spPr>
        <p:txBody>
          <a:bodyPr/>
          <a:lstStyle/>
          <a:p>
            <a:pPr marL="0" lvl="0" indent="0" defTabSz="914400" eaLnBrk="0" fontAlgn="base" hangingPunct="0">
              <a:spcBef>
                <a:spcPct val="0"/>
              </a:spcBef>
              <a:spcAft>
                <a:spcPct val="0"/>
              </a:spcAft>
              <a:buSzTx/>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indent="0">
              <a:buNone/>
            </a:pPr>
            <a:r>
              <a:rPr lang="fr-CH" sz="2400"/>
              <a:t>Inclusion of the ingroup in the self scale </a:t>
            </a:r>
            <a:r>
              <a:rPr lang="fr-CH" sz="2000">
                <a:solidFill>
                  <a:schemeClr val="bg2"/>
                </a:solidFill>
              </a:rPr>
              <a:t>(Tropp &amp; Wright, 2001)</a:t>
            </a:r>
            <a:br>
              <a:rPr lang="fr-CH" sz="2400">
                <a:solidFill>
                  <a:schemeClr val="bg2"/>
                </a:solidFill>
              </a:rPr>
            </a:br>
            <a:r>
              <a:rPr lang="fr-CH" sz="2400"/>
              <a:t>Once for gender group, once for ethnic group</a:t>
            </a:r>
            <a:endParaRPr lang="fr-CH" sz="2800"/>
          </a:p>
          <a:p>
            <a:pPr marL="0" lvl="0" indent="0" defTabSz="914400" eaLnBrk="0" fontAlgn="base" hangingPunct="0">
              <a:spcBef>
                <a:spcPct val="0"/>
              </a:spcBef>
              <a:spcAft>
                <a:spcPct val="0"/>
              </a:spcAft>
              <a:buSzTx/>
              <a:buNone/>
              <a:tabLst>
                <a:tab pos="228600" algn="l"/>
              </a:tabLst>
            </a:pPr>
            <a:endParaRPr lang="en-US" altLang="en-CH"/>
          </a:p>
          <a:p>
            <a:pPr marL="0" lvl="0" indent="0" defTabSz="914400" eaLnBrk="0" fontAlgn="base" hangingPunct="0">
              <a:spcBef>
                <a:spcPct val="0"/>
              </a:spcBef>
              <a:spcAft>
                <a:spcPct val="0"/>
              </a:spcAft>
              <a:buSzTx/>
              <a:buNone/>
              <a:tabLst>
                <a:tab pos="228600" algn="l"/>
              </a:tabLst>
            </a:pPr>
            <a:endParaRPr lang="en-US" altLang="en-CH"/>
          </a:p>
          <a:p>
            <a:pPr marL="0" lvl="0" indent="0" defTabSz="914400" eaLnBrk="0" fontAlgn="base" hangingPunct="0">
              <a:spcBef>
                <a:spcPct val="0"/>
              </a:spcBef>
              <a:spcAft>
                <a:spcPct val="0"/>
              </a:spcAft>
              <a:buSzTx/>
              <a:buNone/>
              <a:tabLst>
                <a:tab pos="228600" algn="l"/>
              </a:tabLst>
            </a:pPr>
            <a:endParaRPr lang="en-US" altLang="en-CH"/>
          </a:p>
        </p:txBody>
      </p:sp>
      <p:sp>
        <p:nvSpPr>
          <p:cNvPr id="6" name="Rectangle 1">
            <a:extLst>
              <a:ext uri="{FF2B5EF4-FFF2-40B4-BE49-F238E27FC236}">
                <a16:creationId xmlns:a16="http://schemas.microsoft.com/office/drawing/2014/main" id="{EA5903E0-CCAA-11DC-486F-EF4C0B802CCF}"/>
              </a:ext>
            </a:extLst>
          </p:cNvPr>
          <p:cNvSpPr>
            <a:spLocks noChangeArrowheads="1"/>
          </p:cNvSpPr>
          <p:nvPr/>
        </p:nvSpPr>
        <p:spPr bwMode="auto">
          <a:xfrm>
            <a:off x="836995" y="571475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br>
              <a:rPr kumimoji="0" lang="en-US" altLang="en-CH" sz="1800" b="0" i="0" u="none" strike="noStrike" cap="none" normalizeH="0" baseline="0">
                <a:ln>
                  <a:noFill/>
                </a:ln>
                <a:solidFill>
                  <a:schemeClr val="tx1"/>
                </a:solidFill>
                <a:effectLst/>
                <a:latin typeface="Arial" panose="020B0604020202020204" pitchFamily="34" charset="0"/>
              </a:rPr>
            </a:br>
            <a:endParaRPr kumimoji="0" lang="en-US" altLang="en-CH" sz="1800" b="0" i="0" u="none" strike="noStrike" cap="none" normalizeH="0" baseline="0">
              <a:ln>
                <a:noFill/>
              </a:ln>
              <a:solidFill>
                <a:schemeClr val="tx1"/>
              </a:solidFill>
              <a:effectLst/>
              <a:latin typeface="Arial" panose="020B0604020202020204" pitchFamily="34" charset="0"/>
            </a:endParaRPr>
          </a:p>
        </p:txBody>
      </p:sp>
      <p:sp>
        <p:nvSpPr>
          <p:cNvPr id="5" name="Title 2">
            <a:extLst>
              <a:ext uri="{FF2B5EF4-FFF2-40B4-BE49-F238E27FC236}">
                <a16:creationId xmlns:a16="http://schemas.microsoft.com/office/drawing/2014/main" id="{B67E8661-FF12-4ACF-40FD-82F6D1EC80DE}"/>
              </a:ext>
            </a:extLst>
          </p:cNvPr>
          <p:cNvSpPr txBox="1">
            <a:spLocks/>
          </p:cNvSpPr>
          <p:nvPr/>
        </p:nvSpPr>
        <p:spPr>
          <a:xfrm>
            <a:off x="296043" y="2629923"/>
            <a:ext cx="11660034" cy="489608"/>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4000" kern="1200" spc="0" baseline="0">
                <a:solidFill>
                  <a:schemeClr val="bg2"/>
                </a:solidFill>
                <a:latin typeface="+mj-lt"/>
                <a:ea typeface="+mj-ea"/>
                <a:cs typeface="+mj-cs"/>
              </a:defRPr>
            </a:lvl1pPr>
          </a:lstStyle>
          <a:p>
            <a:r>
              <a:rPr lang="en-GB" altLang="en-CH" sz="3600"/>
              <a:t>Political beliefs</a:t>
            </a:r>
            <a:endParaRPr lang="en-GB" sz="2800"/>
          </a:p>
        </p:txBody>
      </p:sp>
      <p:sp>
        <p:nvSpPr>
          <p:cNvPr id="7" name="Content Placeholder 3">
            <a:extLst>
              <a:ext uri="{FF2B5EF4-FFF2-40B4-BE49-F238E27FC236}">
                <a16:creationId xmlns:a16="http://schemas.microsoft.com/office/drawing/2014/main" id="{F536BC09-FCF9-418F-443F-715C2BE7BD5C}"/>
              </a:ext>
            </a:extLst>
          </p:cNvPr>
          <p:cNvSpPr txBox="1">
            <a:spLocks/>
          </p:cNvSpPr>
          <p:nvPr/>
        </p:nvSpPr>
        <p:spPr>
          <a:xfrm>
            <a:off x="270029" y="2832025"/>
            <a:ext cx="11664949" cy="1485452"/>
          </a:xfrm>
          <a:prstGeom prst="rect">
            <a:avLst/>
          </a:prstGeom>
        </p:spPr>
        <p:txBody>
          <a:bodyPr vert="horz" lIns="0" tIns="0" rIns="0" bIns="0" rtlCol="0">
            <a:noAutofit/>
          </a:bodyPr>
          <a:lstStyle>
            <a:lvl1pPr marL="18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2500" kern="1200" baseline="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sz="1600">
              <a:solidFill>
                <a:srgbClr val="000000"/>
              </a:solidFill>
              <a:latin typeface="Times New Roman" panose="02020603050405020304" pitchFamily="18" charset="0"/>
              <a:ea typeface="Times New Roman" panose="02020603050405020304" pitchFamily="18" charset="0"/>
            </a:endParaRPr>
          </a:p>
          <a:p>
            <a:pPr marL="0" indent="0" defTabSz="914400" eaLnBrk="0" fontAlgn="base" hangingPunct="0">
              <a:spcBef>
                <a:spcPct val="0"/>
              </a:spcBef>
              <a:spcAft>
                <a:spcPct val="0"/>
              </a:spcAft>
              <a:buSzTx/>
              <a:buFont typeface="Arial" panose="020B0604020202020204" pitchFamily="34" charset="0"/>
              <a:buNone/>
              <a:tabLst>
                <a:tab pos="228600" algn="l"/>
              </a:tabLst>
            </a:pPr>
            <a:r>
              <a:rPr lang="en-US" altLang="en-CH" sz="2400"/>
              <a:t>How do you identify politically? </a:t>
            </a:r>
          </a:p>
          <a:p>
            <a:pPr marL="0" indent="0" defTabSz="914400" eaLnBrk="0" fontAlgn="base" hangingPunct="0">
              <a:spcBef>
                <a:spcPct val="0"/>
              </a:spcBef>
              <a:spcAft>
                <a:spcPct val="0"/>
              </a:spcAft>
              <a:buSzTx/>
              <a:buFont typeface="Arial" panose="020B0604020202020204" pitchFamily="34" charset="0"/>
              <a:buNone/>
              <a:tabLst>
                <a:tab pos="228600" algn="l"/>
              </a:tabLst>
            </a:pPr>
            <a:r>
              <a:rPr lang="en-US" altLang="en-CH" sz="2400"/>
              <a:t>7-point scale anchored by strongly liberal and strongly conservative, with moderate at the midpoint </a:t>
            </a:r>
            <a:r>
              <a:rPr lang="en-US" altLang="en-CH" sz="2000">
                <a:solidFill>
                  <a:schemeClr val="bg2"/>
                </a:solidFill>
              </a:rPr>
              <a:t>(Graham et al., 2009)</a:t>
            </a:r>
          </a:p>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a:p>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a:p>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sz="2400"/>
          </a:p>
        </p:txBody>
      </p:sp>
      <p:pic>
        <p:nvPicPr>
          <p:cNvPr id="9" name="Picture 8" descr="A group of circles with text&#10;&#10;AI-generated content may be incorrect.">
            <a:extLst>
              <a:ext uri="{FF2B5EF4-FFF2-40B4-BE49-F238E27FC236}">
                <a16:creationId xmlns:a16="http://schemas.microsoft.com/office/drawing/2014/main" id="{65FB035C-B2E0-9F1A-9D60-7FD548A1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705" y="708131"/>
            <a:ext cx="3661305" cy="2187743"/>
          </a:xfrm>
          <a:prstGeom prst="rect">
            <a:avLst/>
          </a:prstGeom>
        </p:spPr>
      </p:pic>
      <p:sp>
        <p:nvSpPr>
          <p:cNvPr id="10" name="Title 2">
            <a:extLst>
              <a:ext uri="{FF2B5EF4-FFF2-40B4-BE49-F238E27FC236}">
                <a16:creationId xmlns:a16="http://schemas.microsoft.com/office/drawing/2014/main" id="{9FD2B062-8288-C47C-1779-EDC3239FCF8F}"/>
              </a:ext>
            </a:extLst>
          </p:cNvPr>
          <p:cNvSpPr txBox="1">
            <a:spLocks/>
          </p:cNvSpPr>
          <p:nvPr/>
        </p:nvSpPr>
        <p:spPr>
          <a:xfrm>
            <a:off x="311836" y="4546917"/>
            <a:ext cx="11660034" cy="489608"/>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4000" kern="1200" spc="0" baseline="0">
                <a:solidFill>
                  <a:schemeClr val="bg2"/>
                </a:solidFill>
                <a:latin typeface="+mj-lt"/>
                <a:ea typeface="+mj-ea"/>
                <a:cs typeface="+mj-cs"/>
              </a:defRPr>
            </a:lvl1pPr>
          </a:lstStyle>
          <a:p>
            <a:r>
              <a:rPr lang="en-GB" altLang="en-CH" sz="3600"/>
              <a:t>Intergroup contact</a:t>
            </a:r>
            <a:endParaRPr lang="en-GB" sz="2800"/>
          </a:p>
        </p:txBody>
      </p:sp>
      <p:sp>
        <p:nvSpPr>
          <p:cNvPr id="11" name="Content Placeholder 3">
            <a:extLst>
              <a:ext uri="{FF2B5EF4-FFF2-40B4-BE49-F238E27FC236}">
                <a16:creationId xmlns:a16="http://schemas.microsoft.com/office/drawing/2014/main" id="{AE7AB19D-2EEC-366C-06EC-EFB9BE2F00A8}"/>
              </a:ext>
            </a:extLst>
          </p:cNvPr>
          <p:cNvSpPr txBox="1">
            <a:spLocks/>
          </p:cNvSpPr>
          <p:nvPr/>
        </p:nvSpPr>
        <p:spPr>
          <a:xfrm>
            <a:off x="233137" y="4733174"/>
            <a:ext cx="11664949" cy="1881978"/>
          </a:xfrm>
          <a:prstGeom prst="rect">
            <a:avLst/>
          </a:prstGeom>
        </p:spPr>
        <p:txBody>
          <a:bodyPr vert="horz" lIns="0" tIns="0" rIns="0" bIns="0" rtlCol="0">
            <a:noAutofit/>
          </a:bodyPr>
          <a:lstStyle>
            <a:lvl1pPr marL="18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1pPr>
            <a:lvl2pPr marL="360000" indent="-18000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2pPr>
            <a:lvl3pPr marL="540000" indent="-180000" algn="l" defTabSz="914377" rtl="0" eaLnBrk="1" latinLnBrk="0" hangingPunct="1">
              <a:lnSpc>
                <a:spcPct val="100000"/>
              </a:lnSpc>
              <a:spcBef>
                <a:spcPts val="0"/>
              </a:spcBef>
              <a:buSzPct val="100000"/>
              <a:buFont typeface="Courier New" panose="02070309020205020404" pitchFamily="49" charset="0"/>
              <a:buChar char="o"/>
              <a:defRPr sz="2500" kern="1200" baseline="0">
                <a:solidFill>
                  <a:schemeClr val="tx1"/>
                </a:solidFill>
                <a:latin typeface="+mn-lt"/>
                <a:ea typeface="+mn-ea"/>
                <a:cs typeface="+mn-cs"/>
              </a:defRPr>
            </a:lvl3pPr>
            <a:lvl4pPr marL="82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4pPr>
            <a:lvl5pPr marL="1005750" indent="-285750" algn="l" defTabSz="914377" rtl="0" eaLnBrk="1" latinLnBrk="0" hangingPunct="1">
              <a:lnSpc>
                <a:spcPct val="100000"/>
              </a:lnSpc>
              <a:spcBef>
                <a:spcPts val="0"/>
              </a:spcBef>
              <a:buSzPct val="123000"/>
              <a:buFont typeface="Arial" panose="020B0604020202020204" pitchFamily="34" charset="0"/>
              <a:buChar char="•"/>
              <a:defRPr sz="2500" kern="120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sz="1600" dirty="0">
              <a:solidFill>
                <a:srgbClr val="000000"/>
              </a:solidFill>
              <a:latin typeface="Times New Roman" panose="02020603050405020304" pitchFamily="18" charset="0"/>
              <a:ea typeface="Times New Roman" panose="02020603050405020304" pitchFamily="18" charset="0"/>
            </a:endParaRPr>
          </a:p>
          <a:p>
            <a:pPr marL="0" indent="0" defTabSz="914400" eaLnBrk="0" fontAlgn="base" hangingPunct="0">
              <a:spcBef>
                <a:spcPct val="0"/>
              </a:spcBef>
              <a:spcAft>
                <a:spcPct val="0"/>
              </a:spcAft>
              <a:buSzTx/>
              <a:buFont typeface="Arial" panose="020B0604020202020204" pitchFamily="34" charset="0"/>
              <a:buNone/>
              <a:tabLst>
                <a:tab pos="228600" algn="l"/>
              </a:tabLst>
            </a:pPr>
            <a:r>
              <a:rPr lang="en-US" altLang="en-CH" sz="2400" dirty="0"/>
              <a:t>How much everyday contact do you have:</a:t>
            </a:r>
          </a:p>
          <a:p>
            <a:pPr lvl="3" defTabSz="914400" eaLnBrk="0" fontAlgn="base" hangingPunct="0">
              <a:spcBef>
                <a:spcPct val="0"/>
              </a:spcBef>
              <a:spcAft>
                <a:spcPct val="0"/>
              </a:spcAft>
              <a:buSzTx/>
              <a:tabLst>
                <a:tab pos="228600" algn="l"/>
              </a:tabLst>
            </a:pPr>
            <a:r>
              <a:rPr lang="en-US" altLang="en-CH" sz="2400" dirty="0"/>
              <a:t>with the opposite gender? </a:t>
            </a:r>
          </a:p>
          <a:p>
            <a:pPr lvl="3" defTabSz="914400" eaLnBrk="0" fontAlgn="base" hangingPunct="0">
              <a:spcBef>
                <a:spcPct val="0"/>
              </a:spcBef>
              <a:spcAft>
                <a:spcPct val="0"/>
              </a:spcAft>
              <a:buSzTx/>
              <a:tabLst>
                <a:tab pos="228600" algn="l"/>
              </a:tabLst>
            </a:pPr>
            <a:r>
              <a:rPr lang="en-US" altLang="en-CH" sz="2400" dirty="0"/>
              <a:t>with ethnic majority group members </a:t>
            </a:r>
          </a:p>
          <a:p>
            <a:pPr lvl="3" defTabSz="914400" eaLnBrk="0" fontAlgn="base" hangingPunct="0">
              <a:spcBef>
                <a:spcPct val="0"/>
              </a:spcBef>
              <a:spcAft>
                <a:spcPct val="0"/>
              </a:spcAft>
              <a:buSzTx/>
              <a:tabLst>
                <a:tab pos="228600" algn="l"/>
              </a:tabLst>
            </a:pPr>
            <a:r>
              <a:rPr lang="en-US" altLang="en-CH" sz="2400" dirty="0"/>
              <a:t>with ethnic minority group members 7-point scale </a:t>
            </a:r>
            <a:r>
              <a:rPr lang="en-US" altLang="en-CH" sz="2000" dirty="0"/>
              <a:t>(No contact – Occasional – Constant)  </a:t>
            </a:r>
            <a:br>
              <a:rPr lang="en-US" altLang="en-CH" sz="2400" dirty="0"/>
            </a:br>
            <a:r>
              <a:rPr lang="en-US" altLang="en-CH" sz="2400" dirty="0"/>
              <a:t> </a:t>
            </a:r>
            <a:endParaRPr lang="en-US" altLang="en-CH" sz="2000" dirty="0"/>
          </a:p>
          <a:p>
            <a:pPr marL="645750" lvl="3" indent="0" defTabSz="914400" eaLnBrk="0" fontAlgn="base" hangingPunct="0">
              <a:spcBef>
                <a:spcPct val="0"/>
              </a:spcBef>
              <a:spcAft>
                <a:spcPct val="0"/>
              </a:spcAft>
              <a:buSzTx/>
              <a:buNone/>
              <a:tabLst>
                <a:tab pos="228600" algn="l"/>
              </a:tabLst>
            </a:pPr>
            <a:endParaRPr lang="en-US" altLang="en-CH" sz="2400" dirty="0"/>
          </a:p>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dirty="0"/>
          </a:p>
          <a:p>
            <a:pPr marL="0" indent="0" defTabSz="914400" eaLnBrk="0" fontAlgn="base" hangingPunct="0">
              <a:spcBef>
                <a:spcPct val="0"/>
              </a:spcBef>
              <a:spcAft>
                <a:spcPct val="0"/>
              </a:spcAft>
              <a:buSzTx/>
              <a:buFont typeface="Arial" panose="020B0604020202020204" pitchFamily="34" charset="0"/>
              <a:buNone/>
              <a:tabLst>
                <a:tab pos="228600" algn="l"/>
              </a:tabLst>
            </a:pPr>
            <a:endParaRPr lang="en-US" altLang="en-CH" dirty="0"/>
          </a:p>
        </p:txBody>
      </p:sp>
      <p:sp>
        <p:nvSpPr>
          <p:cNvPr id="13" name="TextBox 12">
            <a:extLst>
              <a:ext uri="{FF2B5EF4-FFF2-40B4-BE49-F238E27FC236}">
                <a16:creationId xmlns:a16="http://schemas.microsoft.com/office/drawing/2014/main" id="{759F7321-5A37-D60D-D7FE-165F51375A73}"/>
              </a:ext>
            </a:extLst>
          </p:cNvPr>
          <p:cNvSpPr txBox="1"/>
          <p:nvPr/>
        </p:nvSpPr>
        <p:spPr>
          <a:xfrm>
            <a:off x="3861197" y="82522"/>
            <a:ext cx="6150768" cy="769441"/>
          </a:xfrm>
          <a:prstGeom prst="rect">
            <a:avLst/>
          </a:prstGeom>
          <a:noFill/>
        </p:spPr>
        <p:txBody>
          <a:bodyPr wrap="square">
            <a:spAutoFit/>
          </a:bodyPr>
          <a:lstStyle/>
          <a:p>
            <a:r>
              <a:rPr kumimoji="0" lang="en-GB" altLang="en-CH" sz="4400" b="0" i="1" u="none" strike="noStrike" kern="1200" cap="none" spc="0" normalizeH="0" baseline="0" noProof="0">
                <a:ln>
                  <a:noFill/>
                </a:ln>
                <a:solidFill>
                  <a:srgbClr val="0066FF"/>
                </a:solidFill>
                <a:effectLst/>
                <a:uLnTx/>
                <a:uFillTx/>
                <a:latin typeface="Unil Sans"/>
                <a:ea typeface="+mj-ea"/>
                <a:cs typeface="+mj-cs"/>
              </a:rPr>
              <a:t>Control variables</a:t>
            </a:r>
            <a:endParaRPr lang="en-GB" i="1"/>
          </a:p>
        </p:txBody>
      </p:sp>
    </p:spTree>
    <p:extLst>
      <p:ext uri="{BB962C8B-B14F-4D97-AF65-F5344CB8AC3E}">
        <p14:creationId xmlns:p14="http://schemas.microsoft.com/office/powerpoint/2010/main" val="398062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2A4DB-DA20-FA4E-78F8-0101549E99D1}"/>
              </a:ext>
            </a:extLst>
          </p:cNvPr>
          <p:cNvSpPr>
            <a:spLocks noGrp="1"/>
          </p:cNvSpPr>
          <p:nvPr>
            <p:ph type="dt" sz="half" idx="10"/>
          </p:nvPr>
        </p:nvSpPr>
        <p:spPr/>
        <p:txBody>
          <a:bodyPr/>
          <a:lstStyle/>
          <a:p>
            <a:r>
              <a:rPr lang="de-CH"/>
              <a:t>27.03.26</a:t>
            </a:r>
            <a:endParaRPr lang="fr-CH" dirty="0"/>
          </a:p>
        </p:txBody>
      </p:sp>
      <p:sp>
        <p:nvSpPr>
          <p:cNvPr id="4" name="Title 3">
            <a:extLst>
              <a:ext uri="{FF2B5EF4-FFF2-40B4-BE49-F238E27FC236}">
                <a16:creationId xmlns:a16="http://schemas.microsoft.com/office/drawing/2014/main" id="{1D97D66F-D2D1-67C9-339F-F58920941808}"/>
              </a:ext>
            </a:extLst>
          </p:cNvPr>
          <p:cNvSpPr>
            <a:spLocks noGrp="1"/>
          </p:cNvSpPr>
          <p:nvPr>
            <p:ph type="title"/>
          </p:nvPr>
        </p:nvSpPr>
        <p:spPr/>
        <p:txBody>
          <a:bodyPr/>
          <a:lstStyle/>
          <a:p>
            <a:r>
              <a:rPr lang="en-GB"/>
              <a:t>US gov, 2025-6</a:t>
            </a:r>
          </a:p>
        </p:txBody>
      </p:sp>
      <p:pic>
        <p:nvPicPr>
          <p:cNvPr id="7" name="Content Placeholder 6" descr="A screenshot of a social media post&#10;&#10;AI-generated content may be incorrect.">
            <a:extLst>
              <a:ext uri="{FF2B5EF4-FFF2-40B4-BE49-F238E27FC236}">
                <a16:creationId xmlns:a16="http://schemas.microsoft.com/office/drawing/2014/main" id="{7108A5DF-AA35-4652-634E-18144A71E4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7283" y="1826037"/>
            <a:ext cx="3693838" cy="4259284"/>
          </a:xfrm>
          <a:prstGeom prst="rect">
            <a:avLst/>
          </a:prstGeom>
        </p:spPr>
      </p:pic>
      <p:pic>
        <p:nvPicPr>
          <p:cNvPr id="9" name="Picture 8">
            <a:extLst>
              <a:ext uri="{FF2B5EF4-FFF2-40B4-BE49-F238E27FC236}">
                <a16:creationId xmlns:a16="http://schemas.microsoft.com/office/drawing/2014/main" id="{014768BE-A53D-FBEC-84F1-8994BF0997F7}"/>
              </a:ext>
            </a:extLst>
          </p:cNvPr>
          <p:cNvPicPr>
            <a:picLocks noChangeAspect="1"/>
          </p:cNvPicPr>
          <p:nvPr/>
        </p:nvPicPr>
        <p:blipFill>
          <a:blip r:embed="rId4"/>
          <a:stretch>
            <a:fillRect/>
          </a:stretch>
        </p:blipFill>
        <p:spPr>
          <a:xfrm>
            <a:off x="6158375" y="351063"/>
            <a:ext cx="4945053" cy="6399481"/>
          </a:xfrm>
          <a:prstGeom prst="rect">
            <a:avLst/>
          </a:prstGeom>
        </p:spPr>
      </p:pic>
    </p:spTree>
    <p:extLst>
      <p:ext uri="{BB962C8B-B14F-4D97-AF65-F5344CB8AC3E}">
        <p14:creationId xmlns:p14="http://schemas.microsoft.com/office/powerpoint/2010/main" val="1556785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90FB7-1D73-2E98-15EB-ACDDAD51E4E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7413E33-7680-8B35-1B74-49B7E5AA20B8}"/>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4CE7B6AE-1750-7454-2203-C0621153A85A}"/>
              </a:ext>
            </a:extLst>
          </p:cNvPr>
          <p:cNvSpPr>
            <a:spLocks noGrp="1"/>
          </p:cNvSpPr>
          <p:nvPr>
            <p:ph type="title"/>
          </p:nvPr>
        </p:nvSpPr>
        <p:spPr/>
        <p:txBody>
          <a:bodyPr anchor="b"/>
          <a:lstStyle/>
          <a:p>
            <a:r>
              <a:rPr lang="en-GB" sz="4800"/>
              <a:t>Extra slide, DiAngelo, 2018</a:t>
            </a:r>
          </a:p>
        </p:txBody>
      </p:sp>
      <p:sp>
        <p:nvSpPr>
          <p:cNvPr id="4" name="Content Placeholder 3">
            <a:extLst>
              <a:ext uri="{FF2B5EF4-FFF2-40B4-BE49-F238E27FC236}">
                <a16:creationId xmlns:a16="http://schemas.microsoft.com/office/drawing/2014/main" id="{5BADBA7E-6ED8-38BF-ED5A-91B4CF8421EC}"/>
              </a:ext>
            </a:extLst>
          </p:cNvPr>
          <p:cNvSpPr>
            <a:spLocks noGrp="1"/>
          </p:cNvSpPr>
          <p:nvPr>
            <p:ph idx="1"/>
          </p:nvPr>
        </p:nvSpPr>
        <p:spPr>
          <a:xfrm>
            <a:off x="265113" y="1818368"/>
            <a:ext cx="6358491" cy="4082201"/>
          </a:xfrm>
        </p:spPr>
        <p:txBody>
          <a:bodyPr/>
          <a:lstStyle/>
          <a:p>
            <a:pPr marL="685800" indent="-685800"/>
            <a:r>
              <a:rPr lang="fr-CH" sz="2400"/>
              <a:t>Good / bad binary</a:t>
            </a:r>
          </a:p>
          <a:p>
            <a:pPr marL="685800" indent="-685800"/>
            <a:r>
              <a:rPr lang="fr-CH" sz="2400"/>
              <a:t>Interpreting discussions about discrimination as personal accusations</a:t>
            </a:r>
          </a:p>
          <a:p>
            <a:pPr marL="685800" indent="-685800"/>
            <a:r>
              <a:rPr lang="fr-CH" sz="2400"/>
              <a:t>False but widespread belief that discrimination can only be intentional</a:t>
            </a:r>
          </a:p>
          <a:p>
            <a:pPr marL="685800" indent="-685800"/>
            <a:r>
              <a:rPr lang="fr-CH" sz="2400"/>
              <a:t>In fact, we are all socialised into a system of implict bias / stereotypes </a:t>
            </a:r>
          </a:p>
          <a:p>
            <a:pPr marL="685800" indent="-685800"/>
            <a:endParaRPr lang="fr-CH" sz="2400"/>
          </a:p>
          <a:p>
            <a:pPr marL="685800" indent="-685800"/>
            <a:endParaRPr lang="fr-CH" sz="3200"/>
          </a:p>
          <a:p>
            <a:pPr marL="685800" indent="-685800"/>
            <a:endParaRPr lang="fr-CH" sz="3200"/>
          </a:p>
          <a:p>
            <a:pPr marL="0" indent="0">
              <a:buNone/>
            </a:pPr>
            <a:endParaRPr lang="fr-CH" sz="3200"/>
          </a:p>
        </p:txBody>
      </p:sp>
      <p:pic>
        <p:nvPicPr>
          <p:cNvPr id="7170" name="Picture 2" descr="Robin DiAngelo on why it's so hard for white people to talk about racism |  MPR News">
            <a:extLst>
              <a:ext uri="{FF2B5EF4-FFF2-40B4-BE49-F238E27FC236}">
                <a16:creationId xmlns:a16="http://schemas.microsoft.com/office/drawing/2014/main" id="{2C79AFD9-B754-5A01-D498-7E2A9EE80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605" y="1737092"/>
            <a:ext cx="4933090" cy="369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23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D01F-36D9-0D2E-2CE7-D57F3E14E24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EB143D2-3137-DD4D-67BB-55566FC39239}"/>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A5DACDE7-F233-213B-D74F-75CE3E7696C6}"/>
              </a:ext>
            </a:extLst>
          </p:cNvPr>
          <p:cNvSpPr>
            <a:spLocks noGrp="1"/>
          </p:cNvSpPr>
          <p:nvPr>
            <p:ph type="title"/>
          </p:nvPr>
        </p:nvSpPr>
        <p:spPr/>
        <p:txBody>
          <a:bodyPr anchor="b"/>
          <a:lstStyle/>
          <a:p>
            <a:r>
              <a:rPr lang="fr-CH" sz="4800"/>
              <a:t>Introduction</a:t>
            </a:r>
            <a:endParaRPr lang="en-GB" sz="4800"/>
          </a:p>
        </p:txBody>
      </p:sp>
      <p:sp>
        <p:nvSpPr>
          <p:cNvPr id="4" name="Content Placeholder 3">
            <a:extLst>
              <a:ext uri="{FF2B5EF4-FFF2-40B4-BE49-F238E27FC236}">
                <a16:creationId xmlns:a16="http://schemas.microsoft.com/office/drawing/2014/main" id="{EDA362AF-4406-C6C4-DEB0-FBB216AD2AA0}"/>
              </a:ext>
            </a:extLst>
          </p:cNvPr>
          <p:cNvSpPr>
            <a:spLocks noGrp="1"/>
          </p:cNvSpPr>
          <p:nvPr>
            <p:ph idx="1"/>
          </p:nvPr>
        </p:nvSpPr>
        <p:spPr>
          <a:xfrm>
            <a:off x="265113" y="1818368"/>
            <a:ext cx="11926887" cy="4082201"/>
          </a:xfrm>
        </p:spPr>
        <p:txBody>
          <a:bodyPr/>
          <a:lstStyle/>
          <a:p>
            <a:pPr marL="0" indent="0">
              <a:buNone/>
            </a:pPr>
            <a:r>
              <a:rPr lang="fr-CH" sz="2400" dirty="0"/>
              <a:t>Workplace </a:t>
            </a:r>
            <a:r>
              <a:rPr lang="fr-CH" sz="2400" dirty="0" err="1"/>
              <a:t>inequality</a:t>
            </a:r>
            <a:r>
              <a:rPr lang="fr-CH" sz="2400" dirty="0"/>
              <a:t> </a:t>
            </a:r>
            <a:r>
              <a:rPr lang="fr-CH" sz="2400" dirty="0" err="1"/>
              <a:t>exists</a:t>
            </a:r>
            <a:r>
              <a:rPr lang="fr-CH" sz="2400" dirty="0"/>
              <a:t> </a:t>
            </a:r>
            <a:r>
              <a:rPr lang="fr-CH" sz="2000" dirty="0">
                <a:solidFill>
                  <a:schemeClr val="bg2"/>
                </a:solidFill>
              </a:rPr>
              <a:t>(OECD, 2025)</a:t>
            </a:r>
            <a:r>
              <a:rPr lang="fr-CH" sz="2800" dirty="0"/>
              <a:t>.</a:t>
            </a:r>
          </a:p>
          <a:p>
            <a:pPr marL="0" indent="0">
              <a:buNone/>
            </a:pPr>
            <a:r>
              <a:rPr lang="fr-CH" sz="2400" dirty="0"/>
              <a:t>Organizations attempt to address this through </a:t>
            </a:r>
            <a:r>
              <a:rPr lang="fr-CH" sz="2400" dirty="0" err="1"/>
              <a:t>diversity</a:t>
            </a:r>
            <a:r>
              <a:rPr lang="fr-CH" sz="2400" dirty="0"/>
              <a:t>, </a:t>
            </a:r>
            <a:r>
              <a:rPr lang="fr-CH" sz="2400" dirty="0" err="1"/>
              <a:t>equity</a:t>
            </a:r>
            <a:r>
              <a:rPr lang="fr-CH" sz="2400" dirty="0"/>
              <a:t> and inclusion (DEI) measures</a:t>
            </a:r>
            <a:br>
              <a:rPr lang="fr-CH" sz="2400" dirty="0"/>
            </a:br>
            <a:r>
              <a:rPr lang="fr-CH" sz="2000" dirty="0">
                <a:solidFill>
                  <a:schemeClr val="bg2"/>
                </a:solidFill>
              </a:rPr>
              <a:t>(Pew, 2023) </a:t>
            </a:r>
            <a:r>
              <a:rPr lang="fr-CH" sz="2400" dirty="0" err="1"/>
              <a:t>that</a:t>
            </a:r>
            <a:r>
              <a:rPr lang="fr-CH" sz="2400" dirty="0"/>
              <a:t> </a:t>
            </a:r>
            <a:r>
              <a:rPr lang="fr-CH" sz="2400" dirty="0" err="1"/>
              <a:t>typically</a:t>
            </a:r>
            <a:r>
              <a:rPr lang="fr-CH" sz="2400" dirty="0"/>
              <a:t> </a:t>
            </a:r>
            <a:r>
              <a:rPr lang="fr-CH" sz="2400" dirty="0" err="1"/>
              <a:t>consist</a:t>
            </a:r>
            <a:r>
              <a:rPr lang="fr-CH" sz="2400" dirty="0"/>
              <a:t> of:</a:t>
            </a:r>
          </a:p>
          <a:p>
            <a:pPr marL="1045800" lvl="2" indent="-685800"/>
            <a:r>
              <a:rPr lang="fr-CH" sz="2400" dirty="0"/>
              <a:t>DEI communications </a:t>
            </a:r>
            <a:r>
              <a:rPr lang="fr-CH" sz="2400" dirty="0" err="1"/>
              <a:t>such</a:t>
            </a:r>
            <a:r>
              <a:rPr lang="fr-CH" sz="2400" dirty="0"/>
              <a:t> as </a:t>
            </a:r>
            <a:r>
              <a:rPr lang="fr-CH" sz="2400" dirty="0" err="1"/>
              <a:t>general</a:t>
            </a:r>
            <a:r>
              <a:rPr lang="fr-CH" sz="2400" dirty="0"/>
              <a:t> </a:t>
            </a:r>
            <a:r>
              <a:rPr lang="fr-CH" sz="2400" dirty="0" err="1"/>
              <a:t>diversity</a:t>
            </a:r>
            <a:r>
              <a:rPr lang="fr-CH" sz="2400" dirty="0"/>
              <a:t> </a:t>
            </a:r>
            <a:r>
              <a:rPr lang="fr-CH" sz="2400" dirty="0" err="1"/>
              <a:t>statements</a:t>
            </a:r>
            <a:r>
              <a:rPr lang="fr-CH" sz="2400" dirty="0"/>
              <a:t> (via </a:t>
            </a:r>
            <a:r>
              <a:rPr lang="fr-CH" sz="2400" dirty="0" err="1"/>
              <a:t>website</a:t>
            </a:r>
            <a:r>
              <a:rPr lang="fr-CH" sz="2400" dirty="0"/>
              <a:t>)</a:t>
            </a:r>
          </a:p>
          <a:p>
            <a:pPr marL="1045800" lvl="2" indent="-685800"/>
            <a:r>
              <a:rPr lang="fr-CH" sz="2400" dirty="0"/>
              <a:t>DEI initiatives (trainings, workshops, mentoring programs etc.) </a:t>
            </a:r>
            <a:r>
              <a:rPr lang="fr-CH" sz="2000" dirty="0">
                <a:solidFill>
                  <a:schemeClr val="bg2"/>
                </a:solidFill>
              </a:rPr>
              <a:t>(</a:t>
            </a:r>
            <a:r>
              <a:rPr lang="fr-CH" sz="2000" dirty="0" err="1">
                <a:solidFill>
                  <a:schemeClr val="bg2"/>
                </a:solidFill>
              </a:rPr>
              <a:t>Gündemir</a:t>
            </a:r>
            <a:r>
              <a:rPr lang="fr-CH" sz="2000" dirty="0">
                <a:solidFill>
                  <a:schemeClr val="bg2"/>
                </a:solidFill>
              </a:rPr>
              <a:t> et al., 2024)</a:t>
            </a:r>
          </a:p>
          <a:p>
            <a:pPr marL="645750" lvl="3" indent="0">
              <a:buNone/>
            </a:pPr>
            <a:endParaRPr lang="fr-CH" sz="2000" dirty="0">
              <a:solidFill>
                <a:schemeClr val="bg2"/>
              </a:solidFill>
            </a:endParaRPr>
          </a:p>
          <a:p>
            <a:pPr marL="645750" lvl="3" indent="0">
              <a:buNone/>
            </a:pPr>
            <a:endParaRPr lang="fr-CH" sz="2000" dirty="0">
              <a:solidFill>
                <a:schemeClr val="bg2"/>
              </a:solidFill>
            </a:endParaRPr>
          </a:p>
          <a:p>
            <a:pPr marL="180000" lvl="1" indent="0">
              <a:buNone/>
            </a:pPr>
            <a:r>
              <a:rPr lang="fr-CH" sz="2400" i="1" dirty="0" err="1"/>
              <a:t>Context</a:t>
            </a:r>
            <a:r>
              <a:rPr lang="fr-CH" sz="2400" i="1" dirty="0"/>
              <a:t> - </a:t>
            </a:r>
            <a:r>
              <a:rPr lang="fr-CH" sz="2400" i="1" dirty="0" err="1"/>
              <a:t>Current</a:t>
            </a:r>
            <a:r>
              <a:rPr lang="fr-CH" sz="2400" i="1" dirty="0"/>
              <a:t> </a:t>
            </a:r>
            <a:r>
              <a:rPr lang="fr-CH" sz="2400" i="1" dirty="0" err="1"/>
              <a:t>backlash</a:t>
            </a:r>
            <a:r>
              <a:rPr lang="fr-CH" sz="2400" i="1" dirty="0"/>
              <a:t> </a:t>
            </a:r>
            <a:r>
              <a:rPr lang="fr-CH" sz="2400" i="1" dirty="0" err="1"/>
              <a:t>against</a:t>
            </a:r>
            <a:r>
              <a:rPr lang="fr-CH" sz="2400" i="1" dirty="0"/>
              <a:t> DEI </a:t>
            </a:r>
          </a:p>
          <a:p>
            <a:pPr marL="180000" lvl="1" indent="0">
              <a:buNone/>
            </a:pPr>
            <a:r>
              <a:rPr lang="fr-CH" sz="2400" dirty="0"/>
              <a:t>Major </a:t>
            </a:r>
            <a:r>
              <a:rPr lang="fr-CH" sz="2400" dirty="0" err="1"/>
              <a:t>companies</a:t>
            </a:r>
            <a:r>
              <a:rPr lang="fr-CH" sz="2400" dirty="0"/>
              <a:t> </a:t>
            </a:r>
            <a:r>
              <a:rPr lang="fr-CH" sz="2400" dirty="0" err="1"/>
              <a:t>ending</a:t>
            </a:r>
            <a:r>
              <a:rPr lang="fr-CH" sz="2400" dirty="0"/>
              <a:t> initiatives (Meta, Google, Goldman Sachs and McDonalds </a:t>
            </a:r>
            <a:r>
              <a:rPr lang="fr-CH" sz="2000" dirty="0">
                <a:solidFill>
                  <a:schemeClr val="bg2"/>
                </a:solidFill>
              </a:rPr>
              <a:t>(BBC, 2025)</a:t>
            </a:r>
          </a:p>
          <a:p>
            <a:pPr marL="180000" lvl="1" indent="0">
              <a:buNone/>
            </a:pPr>
            <a:r>
              <a:rPr lang="en-GB" sz="2400" noProof="0" dirty="0"/>
              <a:t>Ending “illegal DEI” and “restoring merit-based opportunity” </a:t>
            </a:r>
            <a:r>
              <a:rPr lang="fr-CH" sz="2000" dirty="0">
                <a:solidFill>
                  <a:schemeClr val="bg2"/>
                </a:solidFill>
              </a:rPr>
              <a:t>(White house communications, 2026)</a:t>
            </a:r>
          </a:p>
          <a:p>
            <a:pPr marL="180000" lvl="1" indent="0">
              <a:buNone/>
            </a:pPr>
            <a:r>
              <a:rPr lang="fr-CH" sz="2400" dirty="0" err="1"/>
              <a:t>Why</a:t>
            </a:r>
            <a:r>
              <a:rPr lang="fr-CH" sz="2400" dirty="0"/>
              <a:t>?</a:t>
            </a:r>
          </a:p>
        </p:txBody>
      </p:sp>
    </p:spTree>
    <p:extLst>
      <p:ext uri="{BB962C8B-B14F-4D97-AF65-F5344CB8AC3E}">
        <p14:creationId xmlns:p14="http://schemas.microsoft.com/office/powerpoint/2010/main" val="36028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48E06-EC23-01A2-5CCE-61D12F140E2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6C5B2EC-0041-9C2E-523E-73192E7A42F4}"/>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CB1C0240-DB2F-0F66-6F8B-F9B07770056C}"/>
              </a:ext>
            </a:extLst>
          </p:cNvPr>
          <p:cNvSpPr>
            <a:spLocks noGrp="1"/>
          </p:cNvSpPr>
          <p:nvPr>
            <p:ph type="title"/>
          </p:nvPr>
        </p:nvSpPr>
        <p:spPr/>
        <p:txBody>
          <a:bodyPr anchor="b"/>
          <a:lstStyle/>
          <a:p>
            <a:r>
              <a:rPr lang="fr-CH" sz="4800"/>
              <a:t>UNIL’s diversity statement</a:t>
            </a:r>
          </a:p>
        </p:txBody>
      </p:sp>
      <p:sp>
        <p:nvSpPr>
          <p:cNvPr id="4" name="Content Placeholder 3">
            <a:extLst>
              <a:ext uri="{FF2B5EF4-FFF2-40B4-BE49-F238E27FC236}">
                <a16:creationId xmlns:a16="http://schemas.microsoft.com/office/drawing/2014/main" id="{40EE2352-7C94-796D-B663-A0A155A2F184}"/>
              </a:ext>
            </a:extLst>
          </p:cNvPr>
          <p:cNvSpPr>
            <a:spLocks noGrp="1"/>
          </p:cNvSpPr>
          <p:nvPr>
            <p:ph idx="1"/>
          </p:nvPr>
        </p:nvSpPr>
        <p:spPr/>
        <p:txBody>
          <a:bodyPr/>
          <a:lstStyle/>
          <a:p>
            <a:pPr marL="0" indent="0">
              <a:buNone/>
            </a:pPr>
            <a:r>
              <a:rPr lang="fr-CH" sz="2800" dirty="0"/>
              <a:t>EDI </a:t>
            </a:r>
            <a:r>
              <a:rPr lang="fr-CH" sz="2800" dirty="0" err="1"/>
              <a:t>commitments</a:t>
            </a:r>
            <a:r>
              <a:rPr lang="fr-CH" sz="2800" dirty="0"/>
              <a:t>:</a:t>
            </a:r>
          </a:p>
          <a:p>
            <a:pPr marL="742950" indent="-742950">
              <a:buFont typeface="+mj-lt"/>
              <a:buAutoNum type="arabicPeriod"/>
            </a:pPr>
            <a:r>
              <a:rPr lang="fr-CH" sz="2400" dirty="0" err="1"/>
              <a:t>Ensuring</a:t>
            </a:r>
            <a:r>
              <a:rPr lang="fr-CH" sz="2400" dirty="0"/>
              <a:t> inclusion</a:t>
            </a:r>
          </a:p>
          <a:p>
            <a:pPr marL="742950" indent="-742950">
              <a:buFont typeface="+mj-lt"/>
              <a:buAutoNum type="arabicPeriod"/>
            </a:pPr>
            <a:r>
              <a:rPr lang="fr-CH" sz="2400" dirty="0" err="1"/>
              <a:t>Combating</a:t>
            </a:r>
            <a:r>
              <a:rPr lang="fr-CH" sz="2400" dirty="0"/>
              <a:t> </a:t>
            </a:r>
            <a:r>
              <a:rPr lang="fr-CH" sz="2400" dirty="0" err="1"/>
              <a:t>inequality</a:t>
            </a:r>
            <a:r>
              <a:rPr lang="fr-CH" sz="2400" dirty="0"/>
              <a:t> and discrimination</a:t>
            </a:r>
          </a:p>
          <a:p>
            <a:pPr marL="742950" indent="-742950">
              <a:buFont typeface="+mj-lt"/>
              <a:buAutoNum type="arabicPeriod"/>
            </a:pPr>
            <a:r>
              <a:rPr lang="fr-CH" sz="2400" dirty="0" err="1"/>
              <a:t>Pursuing</a:t>
            </a:r>
            <a:r>
              <a:rPr lang="fr-CH" sz="2400" dirty="0"/>
              <a:t> cultural transformation</a:t>
            </a:r>
          </a:p>
          <a:p>
            <a:pPr marL="685800" indent="-685800"/>
            <a:endParaRPr lang="fr-CH" sz="3600" dirty="0"/>
          </a:p>
        </p:txBody>
      </p:sp>
      <p:sp>
        <p:nvSpPr>
          <p:cNvPr id="5" name="TextBox 4">
            <a:extLst>
              <a:ext uri="{FF2B5EF4-FFF2-40B4-BE49-F238E27FC236}">
                <a16:creationId xmlns:a16="http://schemas.microsoft.com/office/drawing/2014/main" id="{D74E076F-1FF0-37B0-6FCC-27DBFE5AD7CA}"/>
              </a:ext>
            </a:extLst>
          </p:cNvPr>
          <p:cNvSpPr txBox="1"/>
          <p:nvPr/>
        </p:nvSpPr>
        <p:spPr>
          <a:xfrm>
            <a:off x="261938" y="4969145"/>
            <a:ext cx="6194693" cy="584775"/>
          </a:xfrm>
          <a:prstGeom prst="rect">
            <a:avLst/>
          </a:prstGeom>
          <a:noFill/>
        </p:spPr>
        <p:txBody>
          <a:bodyPr wrap="square">
            <a:spAutoFit/>
          </a:bodyPr>
          <a:lstStyle/>
          <a:p>
            <a:r>
              <a:rPr lang="en-GB" sz="1600" b="0" i="0" dirty="0">
                <a:solidFill>
                  <a:srgbClr val="0A1F30"/>
                </a:solidFill>
                <a:effectLst/>
                <a:latin typeface="Newson"/>
                <a:hlinkClick r:id="rId3"/>
              </a:rPr>
              <a:t>University of Lausanne (2022). Preparing for tomorrow 2021-2026, Statement of Intent of the Rectorate of the University of Lausanne, p. 10.</a:t>
            </a:r>
            <a:endParaRPr lang="en-GB" sz="1600" dirty="0"/>
          </a:p>
        </p:txBody>
      </p:sp>
      <p:pic>
        <p:nvPicPr>
          <p:cNvPr id="6" name="Picture 5" descr="A close-up of an eye&#10;&#10;AI-generated content may be incorrect.">
            <a:extLst>
              <a:ext uri="{FF2B5EF4-FFF2-40B4-BE49-F238E27FC236}">
                <a16:creationId xmlns:a16="http://schemas.microsoft.com/office/drawing/2014/main" id="{CBC2E092-71B1-D1C8-4BDA-E8070722520F}"/>
              </a:ext>
            </a:extLst>
          </p:cNvPr>
          <p:cNvPicPr>
            <a:picLocks noChangeAspect="1"/>
          </p:cNvPicPr>
          <p:nvPr/>
        </p:nvPicPr>
        <p:blipFill>
          <a:blip r:embed="rId4">
            <a:extLst>
              <a:ext uri="{28A0092B-C50C-407E-A947-70E740481C1C}">
                <a14:useLocalDpi xmlns:a14="http://schemas.microsoft.com/office/drawing/2010/main" val="0"/>
              </a:ext>
            </a:extLst>
          </a:blip>
          <a:srcRect l="52864" t="42301"/>
          <a:stretch>
            <a:fillRect/>
          </a:stretch>
        </p:blipFill>
        <p:spPr>
          <a:xfrm>
            <a:off x="6456631" y="1654938"/>
            <a:ext cx="4963379" cy="4391425"/>
          </a:xfrm>
          <a:prstGeom prst="rect">
            <a:avLst/>
          </a:prstGeom>
        </p:spPr>
      </p:pic>
    </p:spTree>
    <p:extLst>
      <p:ext uri="{BB962C8B-B14F-4D97-AF65-F5344CB8AC3E}">
        <p14:creationId xmlns:p14="http://schemas.microsoft.com/office/powerpoint/2010/main" val="269153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A6206-EC09-596E-45D6-3F2EE73DBF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F6A8929-E87C-138E-AA0C-E70C63E1A03B}"/>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E6E24A3F-CCCE-712E-C7A7-53923B8EFEEB}"/>
              </a:ext>
            </a:extLst>
          </p:cNvPr>
          <p:cNvSpPr>
            <a:spLocks noGrp="1"/>
          </p:cNvSpPr>
          <p:nvPr>
            <p:ph type="title"/>
          </p:nvPr>
        </p:nvSpPr>
        <p:spPr/>
        <p:txBody>
          <a:bodyPr anchor="b"/>
          <a:lstStyle/>
          <a:p>
            <a:r>
              <a:rPr lang="fr-CH" sz="4800"/>
              <a:t>Do diversity statements work?</a:t>
            </a:r>
            <a:endParaRPr lang="en-GB" sz="4800"/>
          </a:p>
        </p:txBody>
      </p:sp>
      <p:sp>
        <p:nvSpPr>
          <p:cNvPr id="4" name="Content Placeholder 3">
            <a:extLst>
              <a:ext uri="{FF2B5EF4-FFF2-40B4-BE49-F238E27FC236}">
                <a16:creationId xmlns:a16="http://schemas.microsoft.com/office/drawing/2014/main" id="{197EB3FB-5CDE-EC6C-863C-52B74DF7C35B}"/>
              </a:ext>
            </a:extLst>
          </p:cNvPr>
          <p:cNvSpPr>
            <a:spLocks noGrp="1"/>
          </p:cNvSpPr>
          <p:nvPr>
            <p:ph idx="1"/>
          </p:nvPr>
        </p:nvSpPr>
        <p:spPr>
          <a:xfrm>
            <a:off x="265113" y="1708198"/>
            <a:ext cx="11664949" cy="4890904"/>
          </a:xfrm>
        </p:spPr>
        <p:txBody>
          <a:bodyPr/>
          <a:lstStyle/>
          <a:p>
            <a:r>
              <a:rPr lang="fr-CH" sz="2400"/>
              <a:t> Potential benefits:</a:t>
            </a:r>
          </a:p>
          <a:p>
            <a:pPr lvl="2"/>
            <a:r>
              <a:rPr lang="fr-CH" sz="2400"/>
              <a:t> Increased belonging and job satisfaction among diverse employees </a:t>
            </a:r>
            <a:r>
              <a:rPr lang="fr-CH" sz="2000">
                <a:solidFill>
                  <a:schemeClr val="bg2"/>
                </a:solidFill>
              </a:rPr>
              <a:t>(Mor Barak et al., 2016)</a:t>
            </a:r>
          </a:p>
          <a:p>
            <a:r>
              <a:rPr lang="fr-CH" sz="2800"/>
              <a:t> </a:t>
            </a:r>
            <a:r>
              <a:rPr lang="fr-CH" sz="2400"/>
              <a:t>Organizations with diversity statements tend to be perceived as:</a:t>
            </a:r>
          </a:p>
          <a:p>
            <a:pPr lvl="2"/>
            <a:r>
              <a:rPr lang="fr-CH" sz="2400"/>
              <a:t> fairer </a:t>
            </a:r>
            <a:r>
              <a:rPr lang="fr-CH" sz="2000">
                <a:solidFill>
                  <a:schemeClr val="bg2"/>
                </a:solidFill>
              </a:rPr>
              <a:t>(Brady et al., 2015) </a:t>
            </a:r>
            <a:r>
              <a:rPr lang="fr-CH" sz="2400"/>
              <a:t>and more prestigious </a:t>
            </a:r>
            <a:r>
              <a:rPr lang="fr-CH" sz="2000">
                <a:solidFill>
                  <a:schemeClr val="bg2"/>
                </a:solidFill>
              </a:rPr>
              <a:t>(Bear et al., 2010)</a:t>
            </a:r>
          </a:p>
          <a:p>
            <a:pPr marL="180000" lvl="1" indent="0">
              <a:buNone/>
            </a:pPr>
            <a:endParaRPr lang="fr-CH" sz="2800">
              <a:solidFill>
                <a:schemeClr val="bg2"/>
              </a:solidFill>
            </a:endParaRPr>
          </a:p>
          <a:p>
            <a:pPr marL="180000" lvl="1" indent="0">
              <a:buNone/>
            </a:pPr>
            <a:r>
              <a:rPr lang="fr-CH" sz="2400"/>
              <a:t>However, </a:t>
            </a:r>
          </a:p>
          <a:p>
            <a:pPr lvl="2"/>
            <a:r>
              <a:rPr lang="fr-CH" sz="2400"/>
              <a:t> Fairness </a:t>
            </a:r>
            <a:r>
              <a:rPr lang="en-GB" sz="2400" noProof="1"/>
              <a:t>“illusion”  </a:t>
            </a:r>
            <a:r>
              <a:rPr lang="fr-CH" sz="2400"/>
              <a:t>– can cause discrimination blindness </a:t>
            </a:r>
            <a:r>
              <a:rPr lang="en-GB" sz="2000">
                <a:solidFill>
                  <a:schemeClr val="bg2"/>
                </a:solidFill>
              </a:rPr>
              <a:t>(Kaiser et al., 2013)</a:t>
            </a:r>
          </a:p>
          <a:p>
            <a:pPr lvl="2"/>
            <a:r>
              <a:rPr lang="en-GB" sz="2400"/>
              <a:t> Little impact on actual behaviours </a:t>
            </a:r>
            <a:r>
              <a:rPr lang="en-GB" sz="2000">
                <a:solidFill>
                  <a:schemeClr val="bg2"/>
                </a:solidFill>
              </a:rPr>
              <a:t>(Moser &amp; Branscombe, 2023)</a:t>
            </a:r>
          </a:p>
          <a:p>
            <a:pPr lvl="2"/>
            <a:r>
              <a:rPr lang="en-GB" sz="2400"/>
              <a:t> Can deter </a:t>
            </a:r>
            <a:r>
              <a:rPr lang="en-GB" sz="2000">
                <a:solidFill>
                  <a:schemeClr val="bg2"/>
                </a:solidFill>
              </a:rPr>
              <a:t>(Leibbrandt &amp; List, 2025)</a:t>
            </a:r>
            <a:endParaRPr lang="en-CH" sz="2000">
              <a:solidFill>
                <a:schemeClr val="bg2"/>
              </a:solidFill>
            </a:endParaRPr>
          </a:p>
          <a:p>
            <a:pPr lvl="2"/>
            <a:endParaRPr lang="en-GB"/>
          </a:p>
          <a:p>
            <a:pPr lvl="2"/>
            <a:endParaRPr lang="fr-CH" sz="2800"/>
          </a:p>
        </p:txBody>
      </p:sp>
    </p:spTree>
    <p:extLst>
      <p:ext uri="{BB962C8B-B14F-4D97-AF65-F5344CB8AC3E}">
        <p14:creationId xmlns:p14="http://schemas.microsoft.com/office/powerpoint/2010/main" val="23552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E91A-B17E-8AD8-CAC3-660B7F57A98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27B5A65-B1E8-DA40-09CB-51FA06730671}"/>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893AC179-07E5-45C7-AEF5-BB9CE9C85FAD}"/>
              </a:ext>
            </a:extLst>
          </p:cNvPr>
          <p:cNvSpPr>
            <a:spLocks noGrp="1"/>
          </p:cNvSpPr>
          <p:nvPr>
            <p:ph type="title"/>
          </p:nvPr>
        </p:nvSpPr>
        <p:spPr/>
        <p:txBody>
          <a:bodyPr anchor="b"/>
          <a:lstStyle/>
          <a:p>
            <a:r>
              <a:rPr lang="fr-CH" sz="4800"/>
              <a:t>What is pro-diversity behaviour?</a:t>
            </a:r>
            <a:endParaRPr lang="en-GB" sz="4800"/>
          </a:p>
        </p:txBody>
      </p:sp>
      <p:sp>
        <p:nvSpPr>
          <p:cNvPr id="4" name="Content Placeholder 3">
            <a:extLst>
              <a:ext uri="{FF2B5EF4-FFF2-40B4-BE49-F238E27FC236}">
                <a16:creationId xmlns:a16="http://schemas.microsoft.com/office/drawing/2014/main" id="{47B3B611-90EF-28A2-B11D-C54621E54D30}"/>
              </a:ext>
            </a:extLst>
          </p:cNvPr>
          <p:cNvSpPr>
            <a:spLocks noGrp="1"/>
          </p:cNvSpPr>
          <p:nvPr>
            <p:ph idx="1"/>
          </p:nvPr>
        </p:nvSpPr>
        <p:spPr>
          <a:xfrm>
            <a:off x="265113" y="1708198"/>
            <a:ext cx="11664949" cy="4890904"/>
          </a:xfrm>
        </p:spPr>
        <p:txBody>
          <a:bodyPr/>
          <a:lstStyle/>
          <a:p>
            <a:pPr marL="0" indent="0">
              <a:buNone/>
            </a:pPr>
            <a:r>
              <a:rPr lang="fr-CH" sz="2400" dirty="0"/>
              <a:t>Actions </a:t>
            </a:r>
            <a:r>
              <a:rPr lang="fr-CH" sz="2400" dirty="0" err="1"/>
              <a:t>that</a:t>
            </a:r>
            <a:r>
              <a:rPr lang="fr-CH" sz="2400" dirty="0"/>
              <a:t> help </a:t>
            </a:r>
            <a:r>
              <a:rPr lang="fr-CH" sz="2400" dirty="0" err="1"/>
              <a:t>create</a:t>
            </a:r>
            <a:r>
              <a:rPr lang="fr-CH" sz="2400" dirty="0"/>
              <a:t> a more </a:t>
            </a:r>
            <a:r>
              <a:rPr lang="fr-CH" sz="2400" dirty="0" err="1"/>
              <a:t>equitable</a:t>
            </a:r>
            <a:r>
              <a:rPr lang="fr-CH" sz="2400" dirty="0"/>
              <a:t> </a:t>
            </a:r>
            <a:r>
              <a:rPr lang="fr-CH" sz="2400" dirty="0" err="1"/>
              <a:t>environment</a:t>
            </a:r>
            <a:r>
              <a:rPr lang="fr-CH" sz="2400" dirty="0"/>
              <a:t> </a:t>
            </a:r>
            <a:r>
              <a:rPr lang="fr-CH" sz="2000" dirty="0">
                <a:solidFill>
                  <a:schemeClr val="bg2"/>
                </a:solidFill>
              </a:rPr>
              <a:t>(</a:t>
            </a:r>
            <a:r>
              <a:rPr lang="fr-CH" sz="2000" dirty="0" err="1">
                <a:solidFill>
                  <a:schemeClr val="bg2"/>
                </a:solidFill>
              </a:rPr>
              <a:t>Zirn</a:t>
            </a:r>
            <a:r>
              <a:rPr lang="fr-CH" sz="2000" dirty="0">
                <a:solidFill>
                  <a:schemeClr val="bg2"/>
                </a:solidFill>
              </a:rPr>
              <a:t> &amp; </a:t>
            </a:r>
            <a:r>
              <a:rPr lang="fr-CH" sz="2000" dirty="0" err="1">
                <a:solidFill>
                  <a:schemeClr val="bg2"/>
                </a:solidFill>
              </a:rPr>
              <a:t>Wisshak</a:t>
            </a:r>
            <a:r>
              <a:rPr lang="fr-CH" sz="2000" dirty="0">
                <a:solidFill>
                  <a:schemeClr val="bg2"/>
                </a:solidFill>
              </a:rPr>
              <a:t>, 2025)</a:t>
            </a:r>
            <a:r>
              <a:rPr lang="fr-CH" sz="2400" dirty="0"/>
              <a:t>.</a:t>
            </a:r>
          </a:p>
          <a:p>
            <a:pPr marL="360000" lvl="2" indent="0">
              <a:buNone/>
            </a:pPr>
            <a:r>
              <a:rPr lang="fr-CH" sz="2000" i="1" dirty="0">
                <a:solidFill>
                  <a:schemeClr val="bg1">
                    <a:lumMod val="50000"/>
                  </a:schemeClr>
                </a:solidFill>
              </a:rPr>
              <a:t> For </a:t>
            </a:r>
            <a:r>
              <a:rPr lang="fr-CH" sz="2000" i="1" dirty="0" err="1">
                <a:solidFill>
                  <a:schemeClr val="bg1">
                    <a:lumMod val="50000"/>
                  </a:schemeClr>
                </a:solidFill>
              </a:rPr>
              <a:t>example</a:t>
            </a:r>
            <a:r>
              <a:rPr lang="fr-CH" sz="2000" i="1" dirty="0">
                <a:solidFill>
                  <a:schemeClr val="bg1">
                    <a:lumMod val="50000"/>
                  </a:schemeClr>
                </a:solidFill>
              </a:rPr>
              <a:t>: </a:t>
            </a:r>
          </a:p>
          <a:p>
            <a:pPr lvl="2"/>
            <a:r>
              <a:rPr lang="fr-CH" sz="2000" i="1" dirty="0">
                <a:solidFill>
                  <a:schemeClr val="bg1">
                    <a:lumMod val="50000"/>
                  </a:schemeClr>
                </a:solidFill>
              </a:rPr>
              <a:t> </a:t>
            </a:r>
            <a:r>
              <a:rPr lang="fr-CH" sz="2000" i="1" dirty="0" err="1">
                <a:solidFill>
                  <a:schemeClr val="bg1">
                    <a:lumMod val="50000"/>
                  </a:schemeClr>
                </a:solidFill>
              </a:rPr>
              <a:t>Increasing</a:t>
            </a:r>
            <a:r>
              <a:rPr lang="fr-CH" sz="2000" i="1" dirty="0">
                <a:solidFill>
                  <a:schemeClr val="bg1">
                    <a:lumMod val="50000"/>
                  </a:schemeClr>
                </a:solidFill>
              </a:rPr>
              <a:t> </a:t>
            </a:r>
            <a:r>
              <a:rPr lang="fr-CH" sz="2000" i="1" dirty="0" err="1">
                <a:solidFill>
                  <a:schemeClr val="bg1">
                    <a:lumMod val="50000"/>
                  </a:schemeClr>
                </a:solidFill>
              </a:rPr>
              <a:t>your</a:t>
            </a:r>
            <a:r>
              <a:rPr lang="fr-CH" sz="2000" i="1" dirty="0">
                <a:solidFill>
                  <a:schemeClr val="bg1">
                    <a:lumMod val="50000"/>
                  </a:schemeClr>
                </a:solidFill>
              </a:rPr>
              <a:t> </a:t>
            </a:r>
            <a:r>
              <a:rPr lang="fr-CH" sz="2000" i="1" dirty="0" err="1">
                <a:solidFill>
                  <a:schemeClr val="bg1">
                    <a:lumMod val="50000"/>
                  </a:schemeClr>
                </a:solidFill>
              </a:rPr>
              <a:t>own</a:t>
            </a:r>
            <a:r>
              <a:rPr lang="fr-CH" sz="2000" i="1" dirty="0">
                <a:solidFill>
                  <a:schemeClr val="bg1">
                    <a:lumMod val="50000"/>
                  </a:schemeClr>
                </a:solidFill>
              </a:rPr>
              <a:t> </a:t>
            </a:r>
            <a:r>
              <a:rPr lang="fr-CH" sz="2000" i="1" dirty="0" err="1">
                <a:solidFill>
                  <a:schemeClr val="bg1">
                    <a:lumMod val="50000"/>
                  </a:schemeClr>
                </a:solidFill>
              </a:rPr>
              <a:t>awareness</a:t>
            </a:r>
            <a:r>
              <a:rPr lang="fr-CH" sz="2000" i="1" dirty="0">
                <a:solidFill>
                  <a:schemeClr val="bg1">
                    <a:lumMod val="50000"/>
                  </a:schemeClr>
                </a:solidFill>
              </a:rPr>
              <a:t> about </a:t>
            </a:r>
            <a:r>
              <a:rPr lang="fr-CH" sz="2000" i="1" dirty="0" err="1">
                <a:solidFill>
                  <a:schemeClr val="bg1">
                    <a:lumMod val="50000"/>
                  </a:schemeClr>
                </a:solidFill>
              </a:rPr>
              <a:t>diversity</a:t>
            </a:r>
            <a:r>
              <a:rPr lang="fr-CH" sz="2000" i="1" dirty="0">
                <a:solidFill>
                  <a:schemeClr val="bg1">
                    <a:lumMod val="50000"/>
                  </a:schemeClr>
                </a:solidFill>
              </a:rPr>
              <a:t> issues</a:t>
            </a:r>
          </a:p>
          <a:p>
            <a:pPr lvl="2"/>
            <a:r>
              <a:rPr lang="fr-CH" sz="2000" i="1" dirty="0">
                <a:solidFill>
                  <a:schemeClr val="bg1">
                    <a:lumMod val="50000"/>
                  </a:schemeClr>
                </a:solidFill>
              </a:rPr>
              <a:t> </a:t>
            </a:r>
            <a:r>
              <a:rPr lang="fr-CH" sz="2000" i="1" dirty="0" err="1">
                <a:solidFill>
                  <a:schemeClr val="bg1">
                    <a:lumMod val="50000"/>
                  </a:schemeClr>
                </a:solidFill>
              </a:rPr>
              <a:t>Listening</a:t>
            </a:r>
            <a:r>
              <a:rPr lang="fr-CH" sz="2000" i="1" dirty="0">
                <a:solidFill>
                  <a:schemeClr val="bg1">
                    <a:lumMod val="50000"/>
                  </a:schemeClr>
                </a:solidFill>
              </a:rPr>
              <a:t> </a:t>
            </a:r>
            <a:r>
              <a:rPr lang="fr-CH" sz="2000" i="1" dirty="0" err="1">
                <a:solidFill>
                  <a:schemeClr val="bg1">
                    <a:lumMod val="50000"/>
                  </a:schemeClr>
                </a:solidFill>
              </a:rPr>
              <a:t>actively</a:t>
            </a:r>
            <a:r>
              <a:rPr lang="fr-CH" sz="2000" i="1" dirty="0">
                <a:solidFill>
                  <a:schemeClr val="bg1">
                    <a:lumMod val="50000"/>
                  </a:schemeClr>
                </a:solidFill>
              </a:rPr>
              <a:t> and </a:t>
            </a:r>
            <a:r>
              <a:rPr lang="fr-CH" sz="2000" i="1" dirty="0" err="1">
                <a:solidFill>
                  <a:schemeClr val="bg1">
                    <a:lumMod val="50000"/>
                  </a:schemeClr>
                </a:solidFill>
              </a:rPr>
              <a:t>respectfully</a:t>
            </a:r>
            <a:r>
              <a:rPr lang="fr-CH" sz="2000" i="1" dirty="0">
                <a:solidFill>
                  <a:schemeClr val="bg1">
                    <a:lumMod val="50000"/>
                  </a:schemeClr>
                </a:solidFill>
              </a:rPr>
              <a:t> to </a:t>
            </a:r>
            <a:r>
              <a:rPr lang="fr-CH" sz="2000" i="1" dirty="0" err="1">
                <a:solidFill>
                  <a:schemeClr val="bg1">
                    <a:lumMod val="50000"/>
                  </a:schemeClr>
                </a:solidFill>
              </a:rPr>
              <a:t>minority</a:t>
            </a:r>
            <a:r>
              <a:rPr lang="fr-CH" sz="2000" i="1" dirty="0">
                <a:solidFill>
                  <a:schemeClr val="bg1">
                    <a:lumMod val="50000"/>
                  </a:schemeClr>
                </a:solidFill>
              </a:rPr>
              <a:t> perspectives / </a:t>
            </a:r>
            <a:r>
              <a:rPr lang="fr-CH" sz="2000" i="1" dirty="0" err="1">
                <a:solidFill>
                  <a:schemeClr val="bg1">
                    <a:lumMod val="50000"/>
                  </a:schemeClr>
                </a:solidFill>
              </a:rPr>
              <a:t>viewpoints</a:t>
            </a:r>
            <a:endParaRPr lang="fr-CH" sz="2000" i="1" dirty="0">
              <a:solidFill>
                <a:schemeClr val="bg1">
                  <a:lumMod val="50000"/>
                </a:schemeClr>
              </a:solidFill>
            </a:endParaRPr>
          </a:p>
          <a:p>
            <a:pPr lvl="2"/>
            <a:r>
              <a:rPr lang="fr-CH" sz="2000" i="1" dirty="0">
                <a:solidFill>
                  <a:schemeClr val="bg1">
                    <a:lumMod val="50000"/>
                  </a:schemeClr>
                </a:solidFill>
              </a:rPr>
              <a:t> </a:t>
            </a:r>
            <a:r>
              <a:rPr lang="fr-CH" sz="2000" i="1" dirty="0" err="1">
                <a:solidFill>
                  <a:schemeClr val="bg1">
                    <a:lumMod val="50000"/>
                  </a:schemeClr>
                </a:solidFill>
              </a:rPr>
              <a:t>Advocating</a:t>
            </a:r>
            <a:r>
              <a:rPr lang="fr-CH" sz="2000" i="1" dirty="0">
                <a:solidFill>
                  <a:schemeClr val="bg1">
                    <a:lumMod val="50000"/>
                  </a:schemeClr>
                </a:solidFill>
              </a:rPr>
              <a:t> for </a:t>
            </a:r>
            <a:r>
              <a:rPr lang="fr-CH" sz="2000" i="1" dirty="0" err="1">
                <a:solidFill>
                  <a:schemeClr val="bg1">
                    <a:lumMod val="50000"/>
                  </a:schemeClr>
                </a:solidFill>
              </a:rPr>
              <a:t>fair</a:t>
            </a:r>
            <a:r>
              <a:rPr lang="fr-CH" sz="2000" i="1" dirty="0">
                <a:solidFill>
                  <a:schemeClr val="bg1">
                    <a:lumMod val="50000"/>
                  </a:schemeClr>
                </a:solidFill>
              </a:rPr>
              <a:t> </a:t>
            </a:r>
            <a:r>
              <a:rPr lang="fr-CH" sz="2000" i="1" dirty="0" err="1">
                <a:solidFill>
                  <a:schemeClr val="bg1">
                    <a:lumMod val="50000"/>
                  </a:schemeClr>
                </a:solidFill>
              </a:rPr>
              <a:t>treatment</a:t>
            </a:r>
            <a:r>
              <a:rPr lang="fr-CH" sz="2000" i="1" dirty="0">
                <a:solidFill>
                  <a:schemeClr val="bg1">
                    <a:lumMod val="50000"/>
                  </a:schemeClr>
                </a:solidFill>
              </a:rPr>
              <a:t>, </a:t>
            </a:r>
            <a:r>
              <a:rPr lang="fr-CH" sz="2000" i="1" dirty="0" err="1">
                <a:solidFill>
                  <a:schemeClr val="bg1">
                    <a:lumMod val="50000"/>
                  </a:schemeClr>
                </a:solidFill>
              </a:rPr>
              <a:t>recruitment</a:t>
            </a:r>
            <a:r>
              <a:rPr lang="fr-CH" sz="2000" i="1" dirty="0">
                <a:solidFill>
                  <a:schemeClr val="bg1">
                    <a:lumMod val="50000"/>
                  </a:schemeClr>
                </a:solidFill>
              </a:rPr>
              <a:t> and promotion of </a:t>
            </a:r>
            <a:r>
              <a:rPr lang="fr-CH" sz="2000" i="1" dirty="0" err="1">
                <a:solidFill>
                  <a:schemeClr val="bg1">
                    <a:lumMod val="50000"/>
                  </a:schemeClr>
                </a:solidFill>
              </a:rPr>
              <a:t>underrepresented</a:t>
            </a:r>
            <a:r>
              <a:rPr lang="fr-CH" sz="2000" i="1" dirty="0">
                <a:solidFill>
                  <a:schemeClr val="bg1">
                    <a:lumMod val="50000"/>
                  </a:schemeClr>
                </a:solidFill>
              </a:rPr>
              <a:t> candidates</a:t>
            </a:r>
          </a:p>
          <a:p>
            <a:pPr lvl="2"/>
            <a:r>
              <a:rPr lang="en-CH" sz="2000" i="1">
                <a:solidFill>
                  <a:schemeClr val="bg1">
                    <a:lumMod val="50000"/>
                  </a:schemeClr>
                </a:solidFill>
              </a:rPr>
              <a:t> Challenging discriminatory or exclusionary conduct </a:t>
            </a:r>
          </a:p>
          <a:p>
            <a:endParaRPr lang="en-CH" sz="2400"/>
          </a:p>
          <a:p>
            <a:pPr marL="0" indent="0">
              <a:buNone/>
            </a:pPr>
            <a:r>
              <a:rPr lang="fr-CH" sz="2400" dirty="0" err="1"/>
              <a:t>However</a:t>
            </a:r>
            <a:r>
              <a:rPr lang="fr-CH" sz="2400" dirty="0"/>
              <a:t>, in studies: </a:t>
            </a:r>
          </a:p>
          <a:p>
            <a:r>
              <a:rPr lang="fr-CH" sz="2400" dirty="0"/>
              <a:t> </a:t>
            </a:r>
            <a:r>
              <a:rPr lang="fr-CH" sz="2400" dirty="0" err="1"/>
              <a:t>Only</a:t>
            </a:r>
            <a:r>
              <a:rPr lang="fr-CH" sz="2400" dirty="0"/>
              <a:t> self-</a:t>
            </a:r>
            <a:r>
              <a:rPr lang="fr-CH" sz="2400" dirty="0" err="1"/>
              <a:t>reported</a:t>
            </a:r>
            <a:r>
              <a:rPr lang="fr-CH" sz="2400" dirty="0"/>
              <a:t> attitudes </a:t>
            </a:r>
            <a:r>
              <a:rPr lang="fr-CH" sz="2400" dirty="0" err="1"/>
              <a:t>usually</a:t>
            </a:r>
            <a:r>
              <a:rPr lang="fr-CH" sz="2400" dirty="0"/>
              <a:t> </a:t>
            </a:r>
            <a:r>
              <a:rPr lang="fr-CH" sz="2400" dirty="0" err="1"/>
              <a:t>measured</a:t>
            </a:r>
            <a:endParaRPr lang="fr-CH" sz="2400" dirty="0"/>
          </a:p>
          <a:p>
            <a:pPr marL="0" indent="0">
              <a:buNone/>
            </a:pPr>
            <a:r>
              <a:rPr lang="fr-CH" sz="2400" dirty="0"/>
              <a:t> 	</a:t>
            </a:r>
            <a:r>
              <a:rPr lang="fr-CH" sz="2400" dirty="0" err="1"/>
              <a:t>willingness</a:t>
            </a:r>
            <a:r>
              <a:rPr lang="fr-CH" sz="2400" dirty="0"/>
              <a:t> or intentions to help </a:t>
            </a:r>
            <a:r>
              <a:rPr lang="fr-CH" sz="2000" dirty="0">
                <a:solidFill>
                  <a:schemeClr val="bg2"/>
                </a:solidFill>
              </a:rPr>
              <a:t>(e.g. </a:t>
            </a:r>
            <a:r>
              <a:rPr lang="fr-CH" sz="2000" dirty="0" err="1">
                <a:solidFill>
                  <a:schemeClr val="bg2"/>
                </a:solidFill>
              </a:rPr>
              <a:t>Kende</a:t>
            </a:r>
            <a:r>
              <a:rPr lang="fr-CH" sz="2000" dirty="0">
                <a:solidFill>
                  <a:schemeClr val="bg2"/>
                </a:solidFill>
              </a:rPr>
              <a:t> et al., 2017)</a:t>
            </a:r>
          </a:p>
          <a:p>
            <a:r>
              <a:rPr lang="fr-CH" sz="2400" dirty="0"/>
              <a:t> </a:t>
            </a:r>
            <a:r>
              <a:rPr lang="fr-CH" sz="2400" dirty="0" err="1"/>
              <a:t>Research</a:t>
            </a:r>
            <a:r>
              <a:rPr lang="fr-CH" sz="2400" dirty="0"/>
              <a:t> </a:t>
            </a:r>
            <a:r>
              <a:rPr lang="fr-CH" sz="2400" dirty="0" err="1"/>
              <a:t>measuring</a:t>
            </a:r>
            <a:r>
              <a:rPr lang="fr-CH" sz="2400" dirty="0"/>
              <a:t> </a:t>
            </a:r>
            <a:r>
              <a:rPr lang="fr-CH" sz="2400" dirty="0" err="1"/>
              <a:t>actual</a:t>
            </a:r>
            <a:r>
              <a:rPr lang="fr-CH" sz="2400" dirty="0"/>
              <a:t> </a:t>
            </a:r>
            <a:r>
              <a:rPr lang="fr-CH" sz="2400" dirty="0" err="1"/>
              <a:t>behaviour</a:t>
            </a:r>
            <a:r>
              <a:rPr lang="fr-CH" sz="2400" dirty="0"/>
              <a:t> </a:t>
            </a:r>
            <a:r>
              <a:rPr lang="fr-CH" sz="2400" dirty="0" err="1"/>
              <a:t>is</a:t>
            </a:r>
            <a:r>
              <a:rPr lang="fr-CH" sz="2400" dirty="0"/>
              <a:t> rare </a:t>
            </a:r>
            <a:r>
              <a:rPr lang="fr-CH" sz="2000" dirty="0">
                <a:solidFill>
                  <a:schemeClr val="bg2"/>
                </a:solidFill>
              </a:rPr>
              <a:t>(</a:t>
            </a:r>
            <a:r>
              <a:rPr lang="fr-CH" sz="2000" dirty="0" err="1">
                <a:solidFill>
                  <a:schemeClr val="bg2"/>
                </a:solidFill>
              </a:rPr>
              <a:t>Gündemir</a:t>
            </a:r>
            <a:r>
              <a:rPr lang="fr-CH" sz="2000" dirty="0">
                <a:solidFill>
                  <a:schemeClr val="bg2"/>
                </a:solidFill>
              </a:rPr>
              <a:t> et al., 2024)</a:t>
            </a:r>
          </a:p>
          <a:p>
            <a:r>
              <a:rPr lang="fr-CH" sz="2400" dirty="0"/>
              <a:t> Vocal support for </a:t>
            </a:r>
            <a:r>
              <a:rPr lang="fr-CH" sz="2400" dirty="0" err="1"/>
              <a:t>diversity</a:t>
            </a:r>
            <a:r>
              <a:rPr lang="fr-CH" sz="2400" dirty="0"/>
              <a:t> </a:t>
            </a:r>
            <a:r>
              <a:rPr lang="fr-CH" sz="2400" dirty="0" err="1"/>
              <a:t>often</a:t>
            </a:r>
            <a:r>
              <a:rPr lang="fr-CH" sz="2400" dirty="0"/>
              <a:t> </a:t>
            </a:r>
            <a:r>
              <a:rPr lang="fr-CH" sz="2400" dirty="0" err="1"/>
              <a:t>coincides</a:t>
            </a:r>
            <a:r>
              <a:rPr lang="fr-CH" sz="2400" dirty="0"/>
              <a:t> </a:t>
            </a:r>
            <a:r>
              <a:rPr lang="fr-CH" sz="2400" dirty="0" err="1"/>
              <a:t>with</a:t>
            </a:r>
            <a:r>
              <a:rPr lang="fr-CH" sz="2400" dirty="0"/>
              <a:t> </a:t>
            </a:r>
            <a:r>
              <a:rPr lang="fr-CH" sz="2400" dirty="0" err="1"/>
              <a:t>lack</a:t>
            </a:r>
            <a:r>
              <a:rPr lang="fr-CH" sz="2400" dirty="0"/>
              <a:t> of action </a:t>
            </a:r>
            <a:r>
              <a:rPr lang="fr-CH" sz="2000" dirty="0">
                <a:solidFill>
                  <a:schemeClr val="bg2"/>
                </a:solidFill>
              </a:rPr>
              <a:t>(Brown &amp; Jacoby-Senghor, 2022)</a:t>
            </a:r>
          </a:p>
          <a:p>
            <a:endParaRPr lang="fr-CH" sz="2400" dirty="0"/>
          </a:p>
          <a:p>
            <a:pPr marL="0" indent="0">
              <a:buNone/>
            </a:pPr>
            <a:endParaRPr lang="fr-CH" sz="2400" dirty="0"/>
          </a:p>
          <a:p>
            <a:pPr marL="0" indent="0">
              <a:buNone/>
            </a:pPr>
            <a:endParaRPr lang="en-GB" dirty="0"/>
          </a:p>
          <a:p>
            <a:pPr lvl="2"/>
            <a:endParaRPr lang="fr-CH" sz="2800" dirty="0"/>
          </a:p>
        </p:txBody>
      </p:sp>
    </p:spTree>
    <p:extLst>
      <p:ext uri="{BB962C8B-B14F-4D97-AF65-F5344CB8AC3E}">
        <p14:creationId xmlns:p14="http://schemas.microsoft.com/office/powerpoint/2010/main" val="119600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69EF-17C1-EAD7-1E97-FF887BD3C9C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32A96C5-1750-E53D-D4E2-9E6AA6FD411D}"/>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8C57F4FD-27A9-A5ED-FF39-970EF5A743F8}"/>
              </a:ext>
            </a:extLst>
          </p:cNvPr>
          <p:cNvSpPr>
            <a:spLocks noGrp="1"/>
          </p:cNvSpPr>
          <p:nvPr>
            <p:ph type="title"/>
          </p:nvPr>
        </p:nvSpPr>
        <p:spPr/>
        <p:txBody>
          <a:bodyPr anchor="b"/>
          <a:lstStyle/>
          <a:p>
            <a:r>
              <a:rPr lang="fr-CH" sz="4800" dirty="0" err="1"/>
              <a:t>Reactions</a:t>
            </a:r>
            <a:r>
              <a:rPr lang="fr-CH" sz="4800" dirty="0"/>
              <a:t> to </a:t>
            </a:r>
            <a:r>
              <a:rPr lang="fr-CH" sz="4800" dirty="0" err="1"/>
              <a:t>diversity</a:t>
            </a:r>
            <a:r>
              <a:rPr lang="fr-CH" sz="4800" dirty="0"/>
              <a:t> </a:t>
            </a:r>
            <a:r>
              <a:rPr lang="fr-CH" sz="4800" dirty="0" err="1"/>
              <a:t>statements</a:t>
            </a:r>
            <a:r>
              <a:rPr lang="fr-CH" sz="4800" dirty="0"/>
              <a:t> </a:t>
            </a:r>
            <a:endParaRPr lang="en-GB" sz="4800" dirty="0"/>
          </a:p>
        </p:txBody>
      </p:sp>
      <p:sp>
        <p:nvSpPr>
          <p:cNvPr id="4" name="Content Placeholder 3">
            <a:extLst>
              <a:ext uri="{FF2B5EF4-FFF2-40B4-BE49-F238E27FC236}">
                <a16:creationId xmlns:a16="http://schemas.microsoft.com/office/drawing/2014/main" id="{6A580D10-4867-273B-DE3F-D88B8F53381A}"/>
              </a:ext>
            </a:extLst>
          </p:cNvPr>
          <p:cNvSpPr>
            <a:spLocks noGrp="1"/>
          </p:cNvSpPr>
          <p:nvPr>
            <p:ph idx="1"/>
          </p:nvPr>
        </p:nvSpPr>
        <p:spPr>
          <a:xfrm>
            <a:off x="265113" y="1708198"/>
            <a:ext cx="11664949" cy="4890904"/>
          </a:xfrm>
        </p:spPr>
        <p:txBody>
          <a:bodyPr/>
          <a:lstStyle/>
          <a:p>
            <a:r>
              <a:rPr lang="fr-CH" sz="2400" dirty="0"/>
              <a:t>Diversity </a:t>
            </a:r>
            <a:r>
              <a:rPr lang="fr-CH" sz="2400" dirty="0" err="1"/>
              <a:t>statements</a:t>
            </a:r>
            <a:r>
              <a:rPr lang="fr-CH" sz="2400" dirty="0"/>
              <a:t> are </a:t>
            </a:r>
            <a:r>
              <a:rPr lang="fr-CH" sz="2400" dirty="0" err="1"/>
              <a:t>signals</a:t>
            </a:r>
            <a:r>
              <a:rPr lang="fr-CH" sz="2400" dirty="0"/>
              <a:t> </a:t>
            </a:r>
            <a:r>
              <a:rPr lang="en-GB" sz="2000" dirty="0">
                <a:solidFill>
                  <a:schemeClr val="bg2"/>
                </a:solidFill>
              </a:rPr>
              <a:t>(</a:t>
            </a:r>
            <a:r>
              <a:rPr lang="fr-CH" sz="2000" dirty="0" err="1">
                <a:solidFill>
                  <a:schemeClr val="bg2"/>
                </a:solidFill>
              </a:rPr>
              <a:t>Signaling</a:t>
            </a:r>
            <a:r>
              <a:rPr lang="fr-CH" sz="2000" dirty="0">
                <a:solidFill>
                  <a:schemeClr val="bg2"/>
                </a:solidFill>
              </a:rPr>
              <a:t> </a:t>
            </a:r>
            <a:r>
              <a:rPr lang="fr-CH" sz="2000" dirty="0" err="1">
                <a:solidFill>
                  <a:schemeClr val="bg2"/>
                </a:solidFill>
              </a:rPr>
              <a:t>theory</a:t>
            </a:r>
            <a:r>
              <a:rPr lang="fr-CH" sz="2000" dirty="0">
                <a:solidFill>
                  <a:schemeClr val="bg2"/>
                </a:solidFill>
              </a:rPr>
              <a:t>, Spence, 1973; </a:t>
            </a:r>
            <a:r>
              <a:rPr lang="en-GB" sz="2000" dirty="0">
                <a:solidFill>
                  <a:schemeClr val="bg2"/>
                </a:solidFill>
              </a:rPr>
              <a:t>Li et al., 2024) </a:t>
            </a:r>
            <a:r>
              <a:rPr lang="en-GB" sz="2400" dirty="0"/>
              <a:t>that individuals interpret differently </a:t>
            </a:r>
            <a:r>
              <a:rPr lang="en-GB" sz="2000" dirty="0">
                <a:solidFill>
                  <a:schemeClr val="bg2"/>
                </a:solidFill>
              </a:rPr>
              <a:t>(Dover et al., 2020; Drover et al., 2018).</a:t>
            </a:r>
            <a:r>
              <a:rPr lang="en-GB" sz="2000" dirty="0">
                <a:solidFill>
                  <a:srgbClr val="FF0000"/>
                </a:solidFill>
              </a:rPr>
              <a:t> </a:t>
            </a:r>
          </a:p>
          <a:p>
            <a:r>
              <a:rPr lang="en-GB" sz="2400" dirty="0"/>
              <a:t> On basis of their social identity / group membership</a:t>
            </a:r>
            <a:r>
              <a:rPr lang="en-GB" sz="2400" dirty="0">
                <a:solidFill>
                  <a:schemeClr val="bg2"/>
                </a:solidFill>
              </a:rPr>
              <a:t> </a:t>
            </a:r>
            <a:r>
              <a:rPr lang="en-GB" sz="2000" dirty="0">
                <a:solidFill>
                  <a:schemeClr val="bg2"/>
                </a:solidFill>
              </a:rPr>
              <a:t>(</a:t>
            </a:r>
            <a:r>
              <a:rPr lang="en-GB" sz="2000" dirty="0" err="1">
                <a:solidFill>
                  <a:schemeClr val="bg2"/>
                </a:solidFill>
              </a:rPr>
              <a:t>Kromidha</a:t>
            </a:r>
            <a:r>
              <a:rPr lang="en-GB" sz="2000" dirty="0">
                <a:solidFill>
                  <a:schemeClr val="bg2"/>
                </a:solidFill>
              </a:rPr>
              <a:t> &amp; Robson, 2016) </a:t>
            </a:r>
          </a:p>
          <a:p>
            <a:pPr marL="180000" lvl="1" indent="0">
              <a:buNone/>
            </a:pPr>
            <a:r>
              <a:rPr lang="en-GB" sz="2400" dirty="0">
                <a:sym typeface="Wingdings" pitchFamily="2" charset="2"/>
              </a:rPr>
              <a:t>	 i.e., </a:t>
            </a:r>
            <a:r>
              <a:rPr lang="en-GB" sz="2400" dirty="0"/>
              <a:t>belonging to an advantaged or disadvantaged group</a:t>
            </a:r>
          </a:p>
          <a:p>
            <a:endParaRPr lang="en-GB" sz="2400" dirty="0"/>
          </a:p>
          <a:p>
            <a:r>
              <a:rPr lang="en-GB" sz="2400" dirty="0"/>
              <a:t> Members of disadvantaged groups typically display less opposition to DEI than members of historically advantaged groups </a:t>
            </a:r>
            <a:r>
              <a:rPr lang="en-GB" sz="2000" dirty="0">
                <a:solidFill>
                  <a:schemeClr val="bg2"/>
                </a:solidFill>
              </a:rPr>
              <a:t>(Dover et al., 2016; Hsu &amp; Riccucci, 2025; Leslie, 2019). </a:t>
            </a:r>
          </a:p>
          <a:p>
            <a:endParaRPr lang="en-GB" sz="2000" dirty="0">
              <a:solidFill>
                <a:schemeClr val="bg2"/>
              </a:solidFill>
            </a:endParaRPr>
          </a:p>
          <a:p>
            <a:pPr marL="0" indent="0">
              <a:buNone/>
            </a:pPr>
            <a:r>
              <a:rPr lang="en-GB" sz="2400" dirty="0">
                <a:sym typeface="Wingdings" pitchFamily="2" charset="2"/>
              </a:rPr>
              <a:t>We argue this may depend on </a:t>
            </a:r>
            <a:r>
              <a:rPr lang="en-GB" sz="2400" b="1" dirty="0">
                <a:sym typeface="Wingdings" pitchFamily="2" charset="2"/>
              </a:rPr>
              <a:t>perceived discrimination </a:t>
            </a:r>
            <a:endParaRPr lang="en-GB" sz="2400" b="1" dirty="0"/>
          </a:p>
          <a:p>
            <a:pPr marL="0" indent="0">
              <a:buNone/>
            </a:pPr>
            <a:r>
              <a:rPr lang="en-GB" sz="2400" dirty="0">
                <a:sym typeface="Wingdings" pitchFamily="2" charset="2"/>
              </a:rPr>
              <a:t> D</a:t>
            </a:r>
            <a:r>
              <a:rPr lang="en-GB" sz="2400" dirty="0"/>
              <a:t>ifferent understandings of the nature of discrimination </a:t>
            </a:r>
            <a:r>
              <a:rPr lang="en-GB" sz="2400" dirty="0">
                <a:sym typeface="Wingdings" pitchFamily="2" charset="2"/>
              </a:rPr>
              <a:t> </a:t>
            </a:r>
            <a:r>
              <a:rPr lang="en-GB" sz="2400" dirty="0"/>
              <a:t>ascribe different meanings </a:t>
            </a:r>
            <a:r>
              <a:rPr lang="en-GB" sz="2400" dirty="0">
                <a:sym typeface="Wingdings" pitchFamily="2" charset="2"/>
              </a:rPr>
              <a:t> </a:t>
            </a:r>
            <a:r>
              <a:rPr lang="en-GB" sz="2400" dirty="0"/>
              <a:t>different psychological &amp; behavioural outcomes </a:t>
            </a:r>
            <a:r>
              <a:rPr lang="en-GB" sz="2000" dirty="0">
                <a:solidFill>
                  <a:schemeClr val="bg2"/>
                </a:solidFill>
              </a:rPr>
              <a:t>(Tost et al., 2022). </a:t>
            </a:r>
          </a:p>
          <a:p>
            <a:pPr marL="0" indent="0">
              <a:buNone/>
            </a:pPr>
            <a:r>
              <a:rPr lang="en-GB" sz="2400" dirty="0"/>
              <a:t>									</a:t>
            </a:r>
            <a:endParaRPr lang="en-GB" dirty="0"/>
          </a:p>
          <a:p>
            <a:endParaRPr lang="en-GB" sz="2000" dirty="0">
              <a:solidFill>
                <a:schemeClr val="bg2"/>
              </a:solidFill>
            </a:endParaRPr>
          </a:p>
          <a:p>
            <a:endParaRPr lang="en-GB" sz="2000" dirty="0">
              <a:solidFill>
                <a:schemeClr val="bg2"/>
              </a:solidFill>
            </a:endParaRPr>
          </a:p>
          <a:p>
            <a:endParaRPr lang="fr-CH" sz="2000" dirty="0">
              <a:solidFill>
                <a:schemeClr val="bg2"/>
              </a:solidFill>
            </a:endParaRPr>
          </a:p>
          <a:p>
            <a:pPr marL="0" indent="0">
              <a:buNone/>
            </a:pPr>
            <a:endParaRPr lang="fr-CH" sz="2400" dirty="0"/>
          </a:p>
          <a:p>
            <a:pPr marL="0" indent="0">
              <a:buNone/>
            </a:pPr>
            <a:endParaRPr lang="fr-CH" sz="2400" dirty="0"/>
          </a:p>
          <a:p>
            <a:pPr marL="0" indent="0">
              <a:buNone/>
            </a:pPr>
            <a:endParaRPr lang="en-GB" dirty="0"/>
          </a:p>
          <a:p>
            <a:pPr lvl="2"/>
            <a:endParaRPr lang="fr-CH" sz="2800" dirty="0"/>
          </a:p>
        </p:txBody>
      </p:sp>
    </p:spTree>
    <p:extLst>
      <p:ext uri="{BB962C8B-B14F-4D97-AF65-F5344CB8AC3E}">
        <p14:creationId xmlns:p14="http://schemas.microsoft.com/office/powerpoint/2010/main" val="41283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E5D8F-B220-AD4A-E2A8-89E66D78365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9CAA451-E99E-9301-AF0E-84585E6F6805}"/>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74EAFA1F-B3D4-79EB-14BC-3B930A878304}"/>
              </a:ext>
            </a:extLst>
          </p:cNvPr>
          <p:cNvSpPr>
            <a:spLocks noGrp="1"/>
          </p:cNvSpPr>
          <p:nvPr>
            <p:ph type="title"/>
          </p:nvPr>
        </p:nvSpPr>
        <p:spPr/>
        <p:txBody>
          <a:bodyPr anchor="b"/>
          <a:lstStyle/>
          <a:p>
            <a:r>
              <a:rPr lang="fr-CH" sz="4800"/>
              <a:t>Perceived discrimination: </a:t>
            </a:r>
            <a:r>
              <a:rPr lang="fr-CH" sz="2800"/>
              <a:t>Disadvantaged group members  </a:t>
            </a:r>
            <a:endParaRPr lang="en-GB" sz="4800"/>
          </a:p>
        </p:txBody>
      </p:sp>
      <p:sp>
        <p:nvSpPr>
          <p:cNvPr id="4" name="Content Placeholder 3">
            <a:extLst>
              <a:ext uri="{FF2B5EF4-FFF2-40B4-BE49-F238E27FC236}">
                <a16:creationId xmlns:a16="http://schemas.microsoft.com/office/drawing/2014/main" id="{87252283-23F6-6026-D75C-203CC0B8DA78}"/>
              </a:ext>
            </a:extLst>
          </p:cNvPr>
          <p:cNvSpPr>
            <a:spLocks noGrp="1"/>
          </p:cNvSpPr>
          <p:nvPr>
            <p:ph idx="1"/>
          </p:nvPr>
        </p:nvSpPr>
        <p:spPr>
          <a:xfrm>
            <a:off x="265113" y="1708198"/>
            <a:ext cx="11076397" cy="4890904"/>
          </a:xfrm>
        </p:spPr>
        <p:txBody>
          <a:bodyPr/>
          <a:lstStyle/>
          <a:p>
            <a:pPr marL="180000" marR="0" lvl="0" indent="-180000" algn="l" defTabSz="914377" rtl="0" eaLnBrk="1" fontAlgn="auto" latinLnBrk="0" hangingPunct="1">
              <a:lnSpc>
                <a:spcPct val="100000"/>
              </a:lnSpc>
              <a:spcBef>
                <a:spcPts val="0"/>
              </a:spcBef>
              <a:spcAft>
                <a:spcPts val="0"/>
              </a:spcAft>
              <a:buClrTx/>
              <a:buSzPct val="123000"/>
              <a:buFont typeface="Arial" panose="020B0604020202020204" pitchFamily="34" charset="0"/>
              <a:buChar char="•"/>
              <a:tabLst/>
              <a:defRPr/>
            </a:pPr>
            <a:r>
              <a:rPr lang="en-GB" sz="2400" dirty="0"/>
              <a:t> Perceive and report discrimination that is more </a:t>
            </a:r>
            <a:r>
              <a:rPr lang="en-GB" sz="2400" b="1" dirty="0"/>
              <a:t>pervasive</a:t>
            </a:r>
            <a:r>
              <a:rPr lang="en-GB" sz="2400" dirty="0"/>
              <a:t> </a:t>
            </a:r>
            <a:br>
              <a:rPr lang="en-GB" sz="2400" dirty="0"/>
            </a:br>
            <a:r>
              <a:rPr lang="en-GB" sz="2400" dirty="0"/>
              <a:t>		</a:t>
            </a:r>
            <a:r>
              <a:rPr lang="en-GB" sz="2400" i="1" dirty="0">
                <a:solidFill>
                  <a:schemeClr val="bg1">
                    <a:lumMod val="50000"/>
                  </a:schemeClr>
                </a:solidFill>
              </a:rPr>
              <a:t>widespread, frequent, systematic, affecting many areas of life </a:t>
            </a:r>
          </a:p>
          <a:p>
            <a:pPr marL="0" marR="0" lvl="0" indent="0" algn="l" defTabSz="914377" rtl="0" eaLnBrk="1" fontAlgn="auto" latinLnBrk="0" hangingPunct="1">
              <a:lnSpc>
                <a:spcPct val="100000"/>
              </a:lnSpc>
              <a:spcBef>
                <a:spcPts val="0"/>
              </a:spcBef>
              <a:spcAft>
                <a:spcPts val="0"/>
              </a:spcAft>
              <a:buClrTx/>
              <a:buSzPct val="123000"/>
              <a:buNone/>
              <a:tabLst/>
              <a:defRPr/>
            </a:pPr>
            <a:r>
              <a:rPr lang="en-GB" sz="2000" dirty="0">
                <a:solidFill>
                  <a:srgbClr val="0066FF"/>
                </a:solidFill>
                <a:latin typeface="Unil Sans"/>
              </a:rPr>
              <a:t>		</a:t>
            </a:r>
            <a:r>
              <a:rPr lang="en-GB" sz="2400" dirty="0"/>
              <a:t>highly detrimental to psychological wellbeing</a:t>
            </a:r>
            <a:r>
              <a:rPr lang="en-GB" sz="2000" dirty="0">
                <a:solidFill>
                  <a:schemeClr val="bg2"/>
                </a:solidFill>
              </a:rPr>
              <a:t> (Schmitt et al., 2002)</a:t>
            </a:r>
          </a:p>
          <a:p>
            <a:pPr marL="0" indent="0">
              <a:buNone/>
            </a:pPr>
            <a:endParaRPr lang="en-GB" sz="2000" dirty="0">
              <a:solidFill>
                <a:schemeClr val="bg2"/>
              </a:solidFill>
            </a:endParaRPr>
          </a:p>
          <a:p>
            <a:r>
              <a:rPr lang="en-GB" sz="2400" dirty="0"/>
              <a:t> Subsequently strengthens ingroup identification </a:t>
            </a:r>
            <a:br>
              <a:rPr lang="en-GB" sz="2400" dirty="0"/>
            </a:br>
            <a:r>
              <a:rPr lang="en-GB" sz="2000" dirty="0">
                <a:solidFill>
                  <a:schemeClr val="bg2"/>
                </a:solidFill>
              </a:rPr>
              <a:t>(Rejection identification model, Branscombe et al., 1999).</a:t>
            </a:r>
          </a:p>
          <a:p>
            <a:endParaRPr lang="en-GB" sz="2000" dirty="0">
              <a:solidFill>
                <a:schemeClr val="bg2"/>
              </a:solidFill>
            </a:endParaRPr>
          </a:p>
          <a:p>
            <a:r>
              <a:rPr lang="en-GB" sz="2400" dirty="0"/>
              <a:t>Identify more strongly with similarly stigmatized others </a:t>
            </a:r>
            <a:br>
              <a:rPr lang="en-GB" sz="2400" dirty="0"/>
            </a:br>
            <a:r>
              <a:rPr lang="en-GB" sz="2000" dirty="0">
                <a:solidFill>
                  <a:schemeClr val="bg2"/>
                </a:solidFill>
              </a:rPr>
              <a:t>(Frable et al., 1998; Gaertner et al., 1993; McKenna &amp; </a:t>
            </a:r>
            <a:r>
              <a:rPr lang="en-GB" sz="2000" dirty="0" err="1">
                <a:solidFill>
                  <a:schemeClr val="bg2"/>
                </a:solidFill>
              </a:rPr>
              <a:t>Bargh</a:t>
            </a:r>
            <a:r>
              <a:rPr lang="en-GB" sz="2000" dirty="0">
                <a:solidFill>
                  <a:schemeClr val="bg2"/>
                </a:solidFill>
              </a:rPr>
              <a:t>, 1998) </a:t>
            </a:r>
          </a:p>
          <a:p>
            <a:endParaRPr lang="en-GB" sz="2000" dirty="0">
              <a:solidFill>
                <a:schemeClr val="bg2"/>
              </a:solidFill>
            </a:endParaRPr>
          </a:p>
          <a:p>
            <a:r>
              <a:rPr lang="en-GB" sz="2400" dirty="0"/>
              <a:t>Help others like themselves on the basis of perceived similarity </a:t>
            </a:r>
            <a:br>
              <a:rPr lang="en-GB" sz="2400" dirty="0"/>
            </a:br>
            <a:r>
              <a:rPr lang="en-GB" sz="2000" dirty="0">
                <a:solidFill>
                  <a:schemeClr val="bg2"/>
                </a:solidFill>
              </a:rPr>
              <a:t>(Destro et al., 2024; Politi et al., 2023; Sinclair et al., 2024)</a:t>
            </a:r>
          </a:p>
          <a:p>
            <a:endParaRPr lang="en-GB" sz="2000" dirty="0">
              <a:solidFill>
                <a:schemeClr val="bg2"/>
              </a:solidFill>
            </a:endParaRPr>
          </a:p>
          <a:p>
            <a:pPr marL="0" indent="0" algn="r">
              <a:buNone/>
            </a:pPr>
            <a:r>
              <a:rPr lang="en-GB" sz="2400" dirty="0"/>
              <a:t>Individual mobility </a:t>
            </a:r>
          </a:p>
          <a:p>
            <a:endParaRPr lang="en-GB" sz="2000" dirty="0">
              <a:solidFill>
                <a:schemeClr val="bg2"/>
              </a:solidFill>
            </a:endParaRPr>
          </a:p>
          <a:p>
            <a:pPr marL="0" indent="0">
              <a:buNone/>
            </a:pPr>
            <a:endParaRPr lang="fr-CH" sz="2000" dirty="0">
              <a:solidFill>
                <a:schemeClr val="bg2"/>
              </a:solidFill>
            </a:endParaRPr>
          </a:p>
          <a:p>
            <a:pPr marL="0" indent="0">
              <a:buNone/>
            </a:pPr>
            <a:endParaRPr lang="fr-CH" sz="2400" dirty="0"/>
          </a:p>
          <a:p>
            <a:pPr marL="0" indent="0">
              <a:buNone/>
            </a:pPr>
            <a:endParaRPr lang="fr-CH" sz="2400" dirty="0"/>
          </a:p>
          <a:p>
            <a:pPr marL="0" indent="0">
              <a:buNone/>
            </a:pPr>
            <a:endParaRPr lang="en-GB" dirty="0"/>
          </a:p>
          <a:p>
            <a:pPr lvl="2"/>
            <a:endParaRPr lang="fr-CH" sz="2800" dirty="0"/>
          </a:p>
        </p:txBody>
      </p:sp>
    </p:spTree>
    <p:extLst>
      <p:ext uri="{BB962C8B-B14F-4D97-AF65-F5344CB8AC3E}">
        <p14:creationId xmlns:p14="http://schemas.microsoft.com/office/powerpoint/2010/main" val="5652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7C3AC-6C49-F6E0-974F-75F815DC53B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145958B-8D3C-73CD-B9A2-E2F5E028CD86}"/>
              </a:ext>
            </a:extLst>
          </p:cNvPr>
          <p:cNvSpPr>
            <a:spLocks noGrp="1"/>
          </p:cNvSpPr>
          <p:nvPr>
            <p:ph type="dt" sz="half" idx="10"/>
          </p:nvPr>
        </p:nvSpPr>
        <p:spPr/>
        <p:txBody>
          <a:bodyPr/>
          <a:lstStyle/>
          <a:p>
            <a:r>
              <a:rPr lang="de-CH"/>
              <a:t>27.03.26</a:t>
            </a:r>
            <a:endParaRPr lang="fr-CH" dirty="0"/>
          </a:p>
        </p:txBody>
      </p:sp>
      <p:sp>
        <p:nvSpPr>
          <p:cNvPr id="3" name="Title 2">
            <a:extLst>
              <a:ext uri="{FF2B5EF4-FFF2-40B4-BE49-F238E27FC236}">
                <a16:creationId xmlns:a16="http://schemas.microsoft.com/office/drawing/2014/main" id="{C28E3E3C-76D4-932C-9266-8D8CC4D3A5F1}"/>
              </a:ext>
            </a:extLst>
          </p:cNvPr>
          <p:cNvSpPr>
            <a:spLocks noGrp="1"/>
          </p:cNvSpPr>
          <p:nvPr>
            <p:ph type="title"/>
          </p:nvPr>
        </p:nvSpPr>
        <p:spPr/>
        <p:txBody>
          <a:bodyPr anchor="b"/>
          <a:lstStyle/>
          <a:p>
            <a:r>
              <a:rPr lang="fr-CH" sz="4800"/>
              <a:t>Perceived discrimination: </a:t>
            </a:r>
            <a:r>
              <a:rPr lang="fr-CH" sz="2800"/>
              <a:t>Advantaged group members</a:t>
            </a:r>
            <a:endParaRPr lang="en-GB" sz="4800"/>
          </a:p>
        </p:txBody>
      </p:sp>
      <p:sp>
        <p:nvSpPr>
          <p:cNvPr id="4" name="Content Placeholder 3">
            <a:extLst>
              <a:ext uri="{FF2B5EF4-FFF2-40B4-BE49-F238E27FC236}">
                <a16:creationId xmlns:a16="http://schemas.microsoft.com/office/drawing/2014/main" id="{AC27412C-3A66-D3B3-257E-B0E7A00E0E4F}"/>
              </a:ext>
            </a:extLst>
          </p:cNvPr>
          <p:cNvSpPr>
            <a:spLocks noGrp="1"/>
          </p:cNvSpPr>
          <p:nvPr>
            <p:ph idx="1"/>
          </p:nvPr>
        </p:nvSpPr>
        <p:spPr>
          <a:xfrm>
            <a:off x="265114" y="1708198"/>
            <a:ext cx="11785372" cy="4890904"/>
          </a:xfrm>
        </p:spPr>
        <p:txBody>
          <a:bodyPr/>
          <a:lstStyle/>
          <a:p>
            <a:r>
              <a:rPr lang="en-GB" sz="2400" dirty="0"/>
              <a:t>&gt;50% of white Americans </a:t>
            </a:r>
            <a:r>
              <a:rPr lang="en-GB" sz="2000" dirty="0">
                <a:solidFill>
                  <a:srgbClr val="0066FF"/>
                </a:solidFill>
                <a:latin typeface="Unil Sans"/>
              </a:rPr>
              <a:t>(Pew, 2024) </a:t>
            </a:r>
            <a:r>
              <a:rPr lang="en-GB" sz="2400" dirty="0"/>
              <a:t>and 2/3 of American men </a:t>
            </a:r>
            <a:r>
              <a:rPr lang="en-GB" sz="2000" dirty="0">
                <a:solidFill>
                  <a:srgbClr val="0066FF"/>
                </a:solidFill>
                <a:latin typeface="Unil Sans"/>
              </a:rPr>
              <a:t>(Cassino, 2016) </a:t>
            </a:r>
            <a:r>
              <a:rPr lang="en-GB" sz="2400" dirty="0"/>
              <a:t>perceive at least some discrimination against them.  </a:t>
            </a:r>
          </a:p>
          <a:p>
            <a:pPr lvl="2"/>
            <a:r>
              <a:rPr lang="en-GB" sz="2400" dirty="0"/>
              <a:t> legal cases: RAF in UK – hiring unlawful against men </a:t>
            </a:r>
            <a:r>
              <a:rPr lang="en-GB" sz="2000" dirty="0">
                <a:solidFill>
                  <a:srgbClr val="0066FF"/>
                </a:solidFill>
                <a:latin typeface="Unil Sans"/>
              </a:rPr>
              <a:t>(2023) </a:t>
            </a:r>
          </a:p>
          <a:p>
            <a:pPr marL="0" indent="0">
              <a:buNone/>
            </a:pPr>
            <a:endParaRPr lang="en-GB" sz="2400" dirty="0"/>
          </a:p>
          <a:p>
            <a:r>
              <a:rPr lang="en-GB" sz="2400" dirty="0"/>
              <a:t> Reverse discrimination </a:t>
            </a:r>
            <a:r>
              <a:rPr lang="en-GB" sz="2000" dirty="0">
                <a:solidFill>
                  <a:srgbClr val="0066FF"/>
                </a:solidFill>
                <a:latin typeface="Unil Sans"/>
              </a:rPr>
              <a:t>(</a:t>
            </a:r>
            <a:r>
              <a:rPr lang="en-US" sz="2000" dirty="0" err="1">
                <a:solidFill>
                  <a:srgbClr val="0066FF"/>
                </a:solidFill>
                <a:latin typeface="Unil Sans"/>
              </a:rPr>
              <a:t>Nittrouer</a:t>
            </a:r>
            <a:r>
              <a:rPr lang="en-US" sz="2000" dirty="0">
                <a:solidFill>
                  <a:srgbClr val="0066FF"/>
                </a:solidFill>
                <a:latin typeface="Unil Sans"/>
              </a:rPr>
              <a:t> et al., 2024</a:t>
            </a:r>
            <a:r>
              <a:rPr lang="fr-BE" sz="2000" dirty="0">
                <a:solidFill>
                  <a:srgbClr val="0066FF"/>
                </a:solidFill>
                <a:latin typeface="Unil Sans"/>
              </a:rPr>
              <a:t>); </a:t>
            </a:r>
            <a:r>
              <a:rPr lang="en-GB" sz="2400" dirty="0"/>
              <a:t>H</a:t>
            </a:r>
            <a:r>
              <a:rPr lang="en-GB" sz="2400" dirty="0" err="1"/>
              <a:t>igh </a:t>
            </a:r>
            <a:r>
              <a:rPr lang="en-GB" sz="2400" dirty="0"/>
              <a:t>psychological entitlement </a:t>
            </a:r>
            <a:r>
              <a:rPr lang="en-GB" sz="2000" dirty="0">
                <a:solidFill>
                  <a:srgbClr val="0066FF"/>
                </a:solidFill>
                <a:latin typeface="Unil Sans"/>
              </a:rPr>
              <a:t>(Campbell et al., 2004)</a:t>
            </a:r>
          </a:p>
          <a:p>
            <a:pPr marL="0" indent="0">
              <a:buNone/>
            </a:pPr>
            <a:r>
              <a:rPr lang="en-GB" sz="2400" dirty="0"/>
              <a:t>	E.g., employment quotas </a:t>
            </a:r>
            <a:r>
              <a:rPr lang="en-CH" sz="2000">
                <a:solidFill>
                  <a:srgbClr val="0066FF"/>
                </a:solidFill>
                <a:latin typeface="Unil Sans"/>
              </a:rPr>
              <a:t>(Fric &amp; Galli da Bino, 2018; Tost et al., 2022)</a:t>
            </a:r>
          </a:p>
          <a:p>
            <a:pPr marL="0" indent="0">
              <a:buNone/>
            </a:pPr>
            <a:endParaRPr lang="en-CH" sz="2000">
              <a:solidFill>
                <a:srgbClr val="0066FF"/>
              </a:solidFill>
              <a:latin typeface="Unil Sans"/>
            </a:endParaRPr>
          </a:p>
          <a:p>
            <a:r>
              <a:rPr lang="en-GB" sz="2400" dirty="0"/>
              <a:t>Tends to be </a:t>
            </a:r>
            <a:r>
              <a:rPr lang="en-GB" sz="2400" b="1" dirty="0"/>
              <a:t>less pervasive:</a:t>
            </a:r>
            <a:br>
              <a:rPr lang="en-GB" sz="2000" b="1" dirty="0"/>
            </a:br>
            <a:r>
              <a:rPr lang="en-GB" sz="2000" i="1" dirty="0">
                <a:solidFill>
                  <a:schemeClr val="bg1">
                    <a:lumMod val="50000"/>
                  </a:schemeClr>
                </a:solidFill>
              </a:rPr>
              <a:t>(i.e., less severe, more context-dependent and easy to avoid)</a:t>
            </a:r>
          </a:p>
          <a:p>
            <a:pPr marL="0" indent="0">
              <a:buNone/>
            </a:pPr>
            <a:r>
              <a:rPr lang="en-GB" sz="2000" i="1" dirty="0">
                <a:solidFill>
                  <a:schemeClr val="bg1">
                    <a:lumMod val="50000"/>
                  </a:schemeClr>
                </a:solidFill>
              </a:rPr>
              <a:t> </a:t>
            </a:r>
            <a:r>
              <a:rPr lang="en-GB" sz="2000" i="1" dirty="0">
                <a:solidFill>
                  <a:schemeClr val="bg1">
                    <a:lumMod val="50000"/>
                  </a:schemeClr>
                </a:solidFill>
                <a:sym typeface="Wingdings" pitchFamily="2" charset="2"/>
              </a:rPr>
              <a:t> </a:t>
            </a:r>
            <a:r>
              <a:rPr lang="en-GB" sz="2000" i="1" dirty="0">
                <a:solidFill>
                  <a:schemeClr val="bg1">
                    <a:lumMod val="50000"/>
                  </a:schemeClr>
                </a:solidFill>
              </a:rPr>
              <a:t>Carries fewer implications for the individual’s value &amp; status within the culture as a whole</a:t>
            </a:r>
            <a:r>
              <a:rPr lang="en-CH" sz="2000" i="1">
                <a:solidFill>
                  <a:schemeClr val="bg1">
                    <a:lumMod val="50000"/>
                  </a:schemeClr>
                </a:solidFill>
              </a:rPr>
              <a:t> </a:t>
            </a:r>
          </a:p>
          <a:p>
            <a:pPr marL="0" indent="0">
              <a:buNone/>
            </a:pPr>
            <a:endParaRPr lang="en-CH" sz="2000" i="1">
              <a:solidFill>
                <a:schemeClr val="bg1">
                  <a:lumMod val="50000"/>
                </a:schemeClr>
              </a:solidFill>
            </a:endParaRPr>
          </a:p>
          <a:p>
            <a:pPr marL="0" indent="0" algn="r">
              <a:buNone/>
            </a:pPr>
            <a:r>
              <a:rPr lang="en-GB" sz="2000" b="1" dirty="0"/>
              <a:t>Less pervasive </a:t>
            </a:r>
            <a:r>
              <a:rPr lang="en-GB" sz="2000" b="1" dirty="0">
                <a:sym typeface="Wingdings" pitchFamily="2" charset="2"/>
              </a:rPr>
              <a:t> </a:t>
            </a:r>
            <a:r>
              <a:rPr lang="en-GB" sz="2000" dirty="0"/>
              <a:t>less psychological impact </a:t>
            </a:r>
            <a:r>
              <a:rPr lang="en-GB" sz="2000" dirty="0">
                <a:sym typeface="Wingdings" pitchFamily="2" charset="2"/>
              </a:rPr>
              <a:t> </a:t>
            </a:r>
            <a:r>
              <a:rPr lang="en-GB" sz="2000" dirty="0"/>
              <a:t>less identification with minorities </a:t>
            </a:r>
            <a:br>
              <a:rPr lang="en-GB" sz="2000" dirty="0"/>
            </a:br>
            <a:r>
              <a:rPr lang="en-GB" sz="2000" dirty="0"/>
              <a:t> </a:t>
            </a:r>
            <a:r>
              <a:rPr lang="en-GB" sz="1800" dirty="0">
                <a:solidFill>
                  <a:schemeClr val="bg2"/>
                </a:solidFill>
              </a:rPr>
              <a:t>(Schmitt et al., 2014; Tost et al., 2022) </a:t>
            </a:r>
          </a:p>
          <a:p>
            <a:r>
              <a:rPr lang="en-GB" sz="2000" dirty="0"/>
              <a:t> H</a:t>
            </a:r>
            <a:r>
              <a:rPr lang="en-GB" sz="2000" dirty="0" err="1"/>
              <a:t>igher</a:t>
            </a:r>
            <a:r>
              <a:rPr lang="en-GB" sz="2000" dirty="0"/>
              <a:t> levels of psychological entitlement </a:t>
            </a:r>
            <a:r>
              <a:rPr lang="en-GB" sz="1600" dirty="0">
                <a:solidFill>
                  <a:srgbClr val="0066FF"/>
                </a:solidFill>
              </a:rPr>
              <a:t>(Campbell et al., 2004)</a:t>
            </a:r>
            <a:endParaRPr lang="en-CH" sz="1800">
              <a:solidFill>
                <a:srgbClr val="0066FF"/>
              </a:solidFill>
            </a:endParaRPr>
          </a:p>
          <a:p>
            <a:pPr marL="0" indent="0">
              <a:buNone/>
            </a:pPr>
            <a:endParaRPr lang="en-GB" sz="2000" i="1" dirty="0">
              <a:solidFill>
                <a:schemeClr val="bg1">
                  <a:lumMod val="50000"/>
                </a:schemeClr>
              </a:solidFill>
            </a:endParaRPr>
          </a:p>
          <a:p>
            <a:pPr marL="0" indent="0">
              <a:buNone/>
            </a:pPr>
            <a:r>
              <a:rPr lang="en-GB" sz="2000" dirty="0"/>
              <a:t> </a:t>
            </a:r>
            <a:endParaRPr lang="en-GB" sz="2000" dirty="0">
              <a:solidFill>
                <a:srgbClr val="0066FF"/>
              </a:solidFill>
              <a:latin typeface="Unil Sans"/>
            </a:endParaRPr>
          </a:p>
          <a:p>
            <a:pPr lvl="2"/>
            <a:endParaRPr lang="fr-CH" sz="2800" dirty="0"/>
          </a:p>
        </p:txBody>
      </p:sp>
    </p:spTree>
    <p:extLst>
      <p:ext uri="{BB962C8B-B14F-4D97-AF65-F5344CB8AC3E}">
        <p14:creationId xmlns:p14="http://schemas.microsoft.com/office/powerpoint/2010/main" val="239651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blue">
  <a:themeElements>
    <a:clrScheme name="UNIL">
      <a:dk1>
        <a:sysClr val="windowText" lastClr="000000"/>
      </a:dk1>
      <a:lt1>
        <a:sysClr val="window" lastClr="FFFFFF"/>
      </a:lt1>
      <a:dk2>
        <a:srgbClr val="002664"/>
      </a:dk2>
      <a:lt2>
        <a:srgbClr val="0066FF"/>
      </a:lt2>
      <a:accent1>
        <a:srgbClr val="0066FF"/>
      </a:accent1>
      <a:accent2>
        <a:srgbClr val="002664"/>
      </a:accent2>
      <a:accent3>
        <a:srgbClr val="8CE0FF"/>
      </a:accent3>
      <a:accent4>
        <a:srgbClr val="FF6600"/>
      </a:accent4>
      <a:accent5>
        <a:srgbClr val="941B00"/>
      </a:accent5>
      <a:accent6>
        <a:srgbClr val="FFCE99"/>
      </a:accent6>
      <a:hlink>
        <a:srgbClr val="0066FF"/>
      </a:hlink>
      <a:folHlink>
        <a:srgbClr val="002664"/>
      </a:folHlink>
    </a:clrScheme>
    <a:fontScheme name="UNIL">
      <a:majorFont>
        <a:latin typeface="Unil Sans"/>
        <a:ea typeface=""/>
        <a:cs typeface=""/>
      </a:majorFont>
      <a:minorFont>
        <a:latin typeface="Un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ullet list ">
  <a:themeElements>
    <a:clrScheme name="UNIL">
      <a:dk1>
        <a:sysClr val="windowText" lastClr="000000"/>
      </a:dk1>
      <a:lt1>
        <a:sysClr val="window" lastClr="FFFFFF"/>
      </a:lt1>
      <a:dk2>
        <a:srgbClr val="002664"/>
      </a:dk2>
      <a:lt2>
        <a:srgbClr val="0066FF"/>
      </a:lt2>
      <a:accent1>
        <a:srgbClr val="0066FF"/>
      </a:accent1>
      <a:accent2>
        <a:srgbClr val="002664"/>
      </a:accent2>
      <a:accent3>
        <a:srgbClr val="8CE0FF"/>
      </a:accent3>
      <a:accent4>
        <a:srgbClr val="FF6600"/>
      </a:accent4>
      <a:accent5>
        <a:srgbClr val="941B00"/>
      </a:accent5>
      <a:accent6>
        <a:srgbClr val="FFCE99"/>
      </a:accent6>
      <a:hlink>
        <a:srgbClr val="0066FF"/>
      </a:hlink>
      <a:folHlink>
        <a:srgbClr val="002664"/>
      </a:folHlink>
    </a:clrScheme>
    <a:fontScheme name="UNIL">
      <a:majorFont>
        <a:latin typeface="Unil Sans"/>
        <a:ea typeface=""/>
        <a:cs typeface=""/>
      </a:majorFont>
      <a:minorFont>
        <a:latin typeface="Un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itle slides orange">
  <a:themeElements>
    <a:clrScheme name="UNIL">
      <a:dk1>
        <a:sysClr val="windowText" lastClr="000000"/>
      </a:dk1>
      <a:lt1>
        <a:sysClr val="window" lastClr="FFFFFF"/>
      </a:lt1>
      <a:dk2>
        <a:srgbClr val="002664"/>
      </a:dk2>
      <a:lt2>
        <a:srgbClr val="0066FF"/>
      </a:lt2>
      <a:accent1>
        <a:srgbClr val="0066FF"/>
      </a:accent1>
      <a:accent2>
        <a:srgbClr val="002664"/>
      </a:accent2>
      <a:accent3>
        <a:srgbClr val="8CE0FF"/>
      </a:accent3>
      <a:accent4>
        <a:srgbClr val="FF6600"/>
      </a:accent4>
      <a:accent5>
        <a:srgbClr val="941B00"/>
      </a:accent5>
      <a:accent6>
        <a:srgbClr val="FFCE99"/>
      </a:accent6>
      <a:hlink>
        <a:srgbClr val="0066FF"/>
      </a:hlink>
      <a:folHlink>
        <a:srgbClr val="002664"/>
      </a:folHlink>
    </a:clrScheme>
    <a:fontScheme name="UNIL">
      <a:majorFont>
        <a:latin typeface="Unil Sans"/>
        <a:ea typeface=""/>
        <a:cs typeface=""/>
      </a:majorFont>
      <a:minorFont>
        <a:latin typeface="Un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ullet list ">
  <a:themeElements>
    <a:clrScheme name="UNIL">
      <a:dk1>
        <a:sysClr val="windowText" lastClr="000000"/>
      </a:dk1>
      <a:lt1>
        <a:sysClr val="window" lastClr="FFFFFF"/>
      </a:lt1>
      <a:dk2>
        <a:srgbClr val="002664"/>
      </a:dk2>
      <a:lt2>
        <a:srgbClr val="0066FF"/>
      </a:lt2>
      <a:accent1>
        <a:srgbClr val="0066FF"/>
      </a:accent1>
      <a:accent2>
        <a:srgbClr val="002664"/>
      </a:accent2>
      <a:accent3>
        <a:srgbClr val="8CE0FF"/>
      </a:accent3>
      <a:accent4>
        <a:srgbClr val="FF6600"/>
      </a:accent4>
      <a:accent5>
        <a:srgbClr val="941B00"/>
      </a:accent5>
      <a:accent6>
        <a:srgbClr val="FFCE99"/>
      </a:accent6>
      <a:hlink>
        <a:srgbClr val="0066FF"/>
      </a:hlink>
      <a:folHlink>
        <a:srgbClr val="002664"/>
      </a:folHlink>
    </a:clrScheme>
    <a:fontScheme name="UNIL">
      <a:majorFont>
        <a:latin typeface="Unil Sans"/>
        <a:ea typeface=""/>
        <a:cs typeface=""/>
      </a:majorFont>
      <a:minorFont>
        <a:latin typeface="Un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ontent slides orange">
  <a:themeElements>
    <a:clrScheme name="UNIL">
      <a:dk1>
        <a:sysClr val="windowText" lastClr="000000"/>
      </a:dk1>
      <a:lt1>
        <a:sysClr val="window" lastClr="FFFFFF"/>
      </a:lt1>
      <a:dk2>
        <a:srgbClr val="002664"/>
      </a:dk2>
      <a:lt2>
        <a:srgbClr val="0066FF"/>
      </a:lt2>
      <a:accent1>
        <a:srgbClr val="0066FF"/>
      </a:accent1>
      <a:accent2>
        <a:srgbClr val="002664"/>
      </a:accent2>
      <a:accent3>
        <a:srgbClr val="8CE0FF"/>
      </a:accent3>
      <a:accent4>
        <a:srgbClr val="FF6600"/>
      </a:accent4>
      <a:accent5>
        <a:srgbClr val="941B00"/>
      </a:accent5>
      <a:accent6>
        <a:srgbClr val="FFCE99"/>
      </a:accent6>
      <a:hlink>
        <a:srgbClr val="0066FF"/>
      </a:hlink>
      <a:folHlink>
        <a:srgbClr val="002664"/>
      </a:folHlink>
    </a:clrScheme>
    <a:fontScheme name="UNIL">
      <a:majorFont>
        <a:latin typeface="Unil Sans"/>
        <a:ea typeface=""/>
        <a:cs typeface=""/>
      </a:majorFont>
      <a:minorFont>
        <a:latin typeface="Un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20287</TotalTime>
  <Words>7682</Words>
  <Application>Microsoft Macintosh PowerPoint</Application>
  <PresentationFormat>Widescreen</PresentationFormat>
  <Paragraphs>876</Paragraphs>
  <Slides>29</Slides>
  <Notes>28</Notes>
  <HiddenSlides>3</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Aptos</vt:lpstr>
      <vt:lpstr>Arial</vt:lpstr>
      <vt:lpstr>Bembo</vt:lpstr>
      <vt:lpstr>Courier New</vt:lpstr>
      <vt:lpstr>Newson</vt:lpstr>
      <vt:lpstr>Symbol</vt:lpstr>
      <vt:lpstr>Times New Roman</vt:lpstr>
      <vt:lpstr>Unil Sans</vt:lpstr>
      <vt:lpstr>Wingdings</vt:lpstr>
      <vt:lpstr>Title slides blue</vt:lpstr>
      <vt:lpstr>1_Bullet list </vt:lpstr>
      <vt:lpstr>Title slides orange</vt:lpstr>
      <vt:lpstr>Bullet list </vt:lpstr>
      <vt:lpstr>Content slides orange</vt:lpstr>
      <vt:lpstr>Does Perceived Discrimination Moderate the Impact of Diversity Statements on Pro-Diversity Attitudes and Behaviours?</vt:lpstr>
      <vt:lpstr>Outline</vt:lpstr>
      <vt:lpstr>Introduction</vt:lpstr>
      <vt:lpstr>UNIL’s diversity statement</vt:lpstr>
      <vt:lpstr>Do diversity statements work?</vt:lpstr>
      <vt:lpstr>What is pro-diversity behaviour?</vt:lpstr>
      <vt:lpstr>Reactions to diversity statements </vt:lpstr>
      <vt:lpstr>Perceived discrimination: Disadvantaged group members  </vt:lpstr>
      <vt:lpstr>Perceived discrimination: Advantaged group members</vt:lpstr>
      <vt:lpstr>Perceived discrimination: Advantaged group members (cont.) </vt:lpstr>
      <vt:lpstr>Model</vt:lpstr>
      <vt:lpstr>Hypotheses</vt:lpstr>
      <vt:lpstr>Study design</vt:lpstr>
      <vt:lpstr>Block A: Measures</vt:lpstr>
      <vt:lpstr>Diversity Statement vs. Neutral Statement</vt:lpstr>
      <vt:lpstr>Task (Block B)</vt:lpstr>
      <vt:lpstr>Dependent variables (Block B)</vt:lpstr>
      <vt:lpstr>Analysis</vt:lpstr>
      <vt:lpstr>Next steps </vt:lpstr>
      <vt:lpstr>PowerPoint Presentation</vt:lpstr>
      <vt:lpstr>References</vt:lpstr>
      <vt:lpstr>References</vt:lpstr>
      <vt:lpstr>Measures: Demographics (Block A)</vt:lpstr>
      <vt:lpstr>Measures: Subjective status Scale</vt:lpstr>
      <vt:lpstr>Measures: Experience of discrimination </vt:lpstr>
      <vt:lpstr>Measures: Perceived Intergroup Threat </vt:lpstr>
      <vt:lpstr>Ingroup identification</vt:lpstr>
      <vt:lpstr>US gov, 2025-6</vt:lpstr>
      <vt:lpstr>Extra slide, DiAngelo, 2018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Aglaia Falaleeva</dc:creator>
  <cp:lastModifiedBy>Ottilie Tilston</cp:lastModifiedBy>
  <cp:revision>27</cp:revision>
  <dcterms:created xsi:type="dcterms:W3CDTF">2025-08-28T09:39:56Z</dcterms:created>
  <dcterms:modified xsi:type="dcterms:W3CDTF">2026-03-26T11:38:00Z</dcterms:modified>
</cp:coreProperties>
</file>