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73" r:id="rId5"/>
    <p:sldId id="275" r:id="rId6"/>
    <p:sldId id="277" r:id="rId7"/>
    <p:sldId id="283" r:id="rId8"/>
    <p:sldId id="280" r:id="rId9"/>
    <p:sldId id="284" r:id="rId10"/>
    <p:sldId id="281" r:id="rId11"/>
    <p:sldId id="285" r:id="rId12"/>
    <p:sldId id="282" r:id="rId13"/>
    <p:sldId id="286" r:id="rId14"/>
    <p:sldId id="274" r:id="rId15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BEB2"/>
    <a:srgbClr val="753F2D"/>
    <a:srgbClr val="5E3324"/>
    <a:srgbClr val="8A4C34"/>
    <a:srgbClr val="815550"/>
    <a:srgbClr val="A3573E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2"/>
    <p:restoredTop sz="96327"/>
  </p:normalViewPr>
  <p:slideViewPr>
    <p:cSldViewPr snapToGrid="0">
      <p:cViewPr varScale="1">
        <p:scale>
          <a:sx n="59" d="100"/>
          <a:sy n="59" d="100"/>
        </p:scale>
        <p:origin x="896" y="28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384739-269E-E1F1-8ABC-69E6FF0B24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7E762C-8F56-4D66-7FDD-AEC906335A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68699-2479-4C0A-8A94-0691180AD901}" type="datetimeFigureOut">
              <a:rPr lang="en-US" smtClean="0"/>
              <a:t>3/28/2026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21BBEC-2A52-4B1C-EAC4-F2506E89EF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CE0FC2-0147-D8D1-D79B-AFEA881A33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931F5-0986-448A-BDF9-01DB80712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6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3/28/2026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572" y="616712"/>
            <a:ext cx="6400800" cy="2387600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Professional Burnout among Social Workers and Gender-Based Violence</a:t>
            </a:r>
            <a:endParaRPr lang="en-US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7797208" y="4124611"/>
            <a:ext cx="3780465" cy="3176412"/>
          </a:xfrm>
        </p:spPr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Authors: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Alisa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Biçoku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&amp; Sabina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Belshaku</a:t>
            </a:r>
            <a:br>
              <a:rPr lang="en-US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Institution: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University of Elbasan “Aleksandër Xhuvani”, Albania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E3734C-24BE-374D-420C-6DEA2920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479" y="576072"/>
            <a:ext cx="5377357" cy="1461834"/>
          </a:xfrm>
        </p:spPr>
        <p:txBody>
          <a:bodyPr/>
          <a:lstStyle/>
          <a:p>
            <a:r>
              <a:rPr lang="en-US" sz="3700" b="1" dirty="0"/>
              <a:t>Conclusion</a:t>
            </a:r>
            <a:r>
              <a:rPr lang="en-US" dirty="0"/>
              <a:t> </a:t>
            </a:r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8A01F5-A146-3479-4E18-41BE51686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10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73B0FA-BC15-67F5-DD6F-7D58945C7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2864884"/>
            <a:ext cx="8379220" cy="3011560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However, burnout is not inevitable. With the implementation of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structured support systems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such as regular supervision, continuous training, and supportive workplace practices, institutions can significantly improve the well-being of their staff. Strengthening these mechanisms not only protects professionals but also enhances their capacity to provide high-quality, empathetic, and effective services.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018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40" y="1285831"/>
            <a:ext cx="7498080" cy="704088"/>
          </a:xfrm>
        </p:spPr>
        <p:txBody>
          <a:bodyPr/>
          <a:lstStyle/>
          <a:p>
            <a:r>
              <a:rPr lang="en-US" dirty="0"/>
              <a:t>Abstract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940" y="2593920"/>
            <a:ext cx="8989284" cy="2096953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This study explores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professional burnout among social workers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who assist survivors of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gender-based violence (GBV)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 Albania. Burnout is defined as a psychological condition involving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emotional exhaustion, depersonalization, and reduced personal accomplishment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often caused by prolonged exposure to stressful and emotionally demanding work.Using a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qualitative ethnographic approach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the research focuses on the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National Center for the Treatment of Victims of Domestic Violence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the only state-run shelter for abused women in Albania. The study includes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25 participants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(social workers, psychologists, and shelter staff) and gathers data through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interviews, focus groups, and case analysis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41D71DF-7225-6C66-9D2B-FAACEFF20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FC73A-5369-7326-2572-2D167DE757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2632245"/>
            <a:ext cx="10753344" cy="2893043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study reveals that social workers engaged with survivors of gender-based violence face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intense emotional and psychological demands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in their daily work. One of the most prominent issues identified is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emotional exhaustion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which results from continuous exposure to traumatic experiences shared by survivors. This repeated engagement with distressing narratives requires a high level of emotional involvement, often leaving professionals feeling drained and overwhelmed.In addition to emotional exhaustion, many participants reported experiencing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secondary traumatic stress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where they begin to internalize the trauma of the individuals they support. Closely related to this is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compassion fatigue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a condition that develops over time due to prolonged exposure to others’ suffering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9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23D594-1135-76B4-C39D-6BB9E867D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FA2D58-17F0-0B85-BCFF-773EA13A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2E7479-BF80-3627-7AA8-EA7ABB6F90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2717209"/>
            <a:ext cx="10532612" cy="3012558"/>
          </a:xfrm>
        </p:spPr>
        <p:txBody>
          <a:bodyPr/>
          <a:lstStyle/>
          <a:p>
            <a:r>
              <a:rPr lang="en-US" b="0" i="0" u="none" strike="noStrike">
                <a:solidFill>
                  <a:srgbClr val="000000"/>
                </a:solidFill>
                <a:effectLst/>
              </a:rPr>
              <a:t>These factors not only affect the well-being of social workers but may also reduce their effectiveness in delivering services.The research further shows that burnout is not caused by a single factor but rather by the interaction of multiple dimensions:</a:t>
            </a:r>
          </a:p>
          <a:p>
            <a:r>
              <a:rPr lang="en-US" b="1" i="0" u="none" strike="noStrike">
                <a:solidFill>
                  <a:srgbClr val="000000"/>
                </a:solidFill>
                <a:effectLst/>
              </a:rPr>
              <a:t>Personal factors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, such as deep emotional involvement and empathy toward survivors, which, while essential, increase vulnerability to stress</a:t>
            </a:r>
          </a:p>
          <a:p>
            <a:r>
              <a:rPr lang="en-US" b="1" i="0" u="none" strike="noStrike">
                <a:solidFill>
                  <a:srgbClr val="000000"/>
                </a:solidFill>
                <a:effectLst/>
              </a:rPr>
              <a:t>Organizational factors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, including high caseloads, administrative burdens, and demanding work environments</a:t>
            </a:r>
          </a:p>
          <a:p>
            <a:r>
              <a:rPr lang="en-US" b="1" i="0" u="none" strike="noStrike">
                <a:solidFill>
                  <a:srgbClr val="000000"/>
                </a:solidFill>
                <a:effectLst/>
              </a:rPr>
              <a:t>Institutional factors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, particularly the lack of consistent supervision and structured professional support systems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019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51C3F1-54D5-8F63-473C-F7876B8CE1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4065" y="1117717"/>
            <a:ext cx="11054104" cy="5113647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study reveals that social workers engaged with survivors of gender-based violence face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intense emotional and psychological demands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in their daily work. One of the most prominent issues identified is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emotional exhaustion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which results from continuous exposure to traumatic experiences shared by survivors. This repeated engagement with distressing narratives requires a high level of emotional involvement, often leaving professionals feeling drained and overwhelmed.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 addition to emotional exhaustion, many participants reported experiencing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secondary traumatic stress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where they begin to internalize the trauma of the individuals they support. Closely related to this is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compassion fatigue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a condition that develops over time due to prolonged exposure to others’ suffering. These factors not only affect the well-being of social workers but may also reduce their effectiveness in delivering services.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B0BAE21-4E4A-BE6E-EE84-D535446B9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9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3C841F-73D3-BDCC-8E25-22537D34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A0145A-4CF1-CC2F-35B7-C7E24A518C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20479" y="576072"/>
            <a:ext cx="6438605" cy="5301370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research further shows that burnout is not caused by a single factor but rather by the interaction of multiple dimensions:</a:t>
            </a:r>
          </a:p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Personal factors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such as deep emotional involvement and empathy toward survivors, which, while essential, increase vulnerability to stress</a:t>
            </a:r>
          </a:p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Organizational factors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including high caseloads, administrative burdens, and demanding work environments</a:t>
            </a:r>
          </a:p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Institutional factors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particularly the lack of consistent supervision and structured professional support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926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737C8-4322-77C9-4E34-94E5EE136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485" y="3105838"/>
            <a:ext cx="10515599" cy="3127248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Despite these challenges, the study identifies several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protective mechanisms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that help mitigate burnout and support professional resilience.</a:t>
            </a:r>
          </a:p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Reflective supervision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emerges as a critical tool, allowing social workers to process their emotional experiences, reflect on their practice, and receive guidance. This type of supervision creates a safe space for discussing difficult cases and emotional reactions.</a:t>
            </a:r>
          </a:p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Ongoing professional training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is also highlighted as essential. Training enhances knowledge and skills, increases confidence, and helps professionals develop more effective coping strategies when dealing with complex and traumatic cases.</a:t>
            </a:r>
          </a:p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8FC4DAD-8F22-40DC-8133-22BF5221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2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6C2A78-0E96-5C71-A20A-DBA8809B6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E7124262-F025-D05D-C97D-19E6C1DF28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633" y="3171693"/>
            <a:ext cx="9756775" cy="4817398"/>
          </a:xfrm>
        </p:spPr>
        <p:txBody>
          <a:bodyPr/>
          <a:lstStyle/>
          <a:p>
            <a:r>
              <a:rPr lang="en-US" sz="1900" b="1" i="0" u="none" strike="noStrike" dirty="0">
                <a:solidFill>
                  <a:srgbClr val="000000"/>
                </a:solidFill>
                <a:effectLst/>
              </a:rPr>
              <a:t>Peer support and collaboration play a significant role as well. Regular meetings and team discussions provide opportunities for sharing experiences, reducing feelings of isolation, and fostering a sense of solidarity among staff.</a:t>
            </a:r>
          </a:p>
          <a:p>
            <a:r>
              <a:rPr lang="en-US" sz="1900" b="1" i="0" u="none" strike="noStrike" dirty="0">
                <a:solidFill>
                  <a:srgbClr val="000000"/>
                </a:solidFill>
                <a:effectLst/>
              </a:rPr>
              <a:t>Additionally, workload management, such as balancing caseloads and reducing excessive administrative demands, is identified as an important organizational strategy to lower stress levels and prevent burnout.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19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010AA-DDBA-D5A2-A34D-69E216713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232" y="1374435"/>
            <a:ext cx="7498080" cy="704088"/>
          </a:xfrm>
        </p:spPr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9804E48-D44D-C8A3-0944-D8913675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EE30F7-772E-8448-C587-E60D3A1FE2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4576" y="3415947"/>
            <a:ext cx="9011904" cy="1363531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study concludes that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professional burnout is a serious and prevalent issue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among social workers assisting survivors of gender-based violence. The emotionally demanding nature of this work, combined with organizational and institutional pressures, creates a high-risk environment for burnout.</a:t>
            </a:r>
          </a:p>
        </p:txBody>
      </p:sp>
    </p:spTree>
    <p:extLst>
      <p:ext uri="{BB962C8B-B14F-4D97-AF65-F5344CB8AC3E}">
        <p14:creationId xmlns:p14="http://schemas.microsoft.com/office/powerpoint/2010/main" val="1125054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3" id="{548E155F-A436-4869-AA06-37335B2050B4}" vid="{0EDDC63E-FF1F-4E31-B8F2-45C944B9CE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66A1098-79A7-47E8-8A61-8CB2B72760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5FA367-1CF2-4EC2-949E-D7EB334E593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CF51A7-9108-45AF-AF64-7A03A8DEEF80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836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-webkit-standard</vt:lpstr>
      <vt:lpstr>Office Theme</vt:lpstr>
      <vt:lpstr>Professional Burnout among Social Workers and Gender-Based Violence</vt:lpstr>
      <vt:lpstr>Abstract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Burnout among Social Workers and Gender-Based Violence</dc:title>
  <dc:creator>sadahunci.05@gmail.com</dc:creator>
  <cp:lastModifiedBy>Alisa Bicoku</cp:lastModifiedBy>
  <cp:revision>3</cp:revision>
  <dcterms:created xsi:type="dcterms:W3CDTF">2026-03-21T12:40:40Z</dcterms:created>
  <dcterms:modified xsi:type="dcterms:W3CDTF">2026-03-28T06:00:32Z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