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61" r:id="rId4"/>
    <p:sldId id="262" r:id="rId5"/>
    <p:sldId id="263" r:id="rId6"/>
    <p:sldId id="266" r:id="rId7"/>
    <p:sldId id="264" r:id="rId8"/>
    <p:sldId id="267" r:id="rId9"/>
    <p:sldId id="268" r:id="rId10"/>
    <p:sldId id="269" r:id="rId11"/>
    <p:sldId id="28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A71E7CC-2EDC-4A24-A467-931962028596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A9FF69C-41D2-4F09-81A2-3FB4E62F9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1E7CC-2EDC-4A24-A467-931962028596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F69C-41D2-4F09-81A2-3FB4E62F9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1E7CC-2EDC-4A24-A467-931962028596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F69C-41D2-4F09-81A2-3FB4E62F9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A71E7CC-2EDC-4A24-A467-931962028596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F69C-41D2-4F09-81A2-3FB4E62F9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A71E7CC-2EDC-4A24-A467-931962028596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A9FF69C-41D2-4F09-81A2-3FB4E62F9A6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A71E7CC-2EDC-4A24-A467-931962028596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9FF69C-41D2-4F09-81A2-3FB4E62F9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A71E7CC-2EDC-4A24-A467-931962028596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A9FF69C-41D2-4F09-81A2-3FB4E62F9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1E7CC-2EDC-4A24-A467-931962028596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FF69C-41D2-4F09-81A2-3FB4E62F9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A71E7CC-2EDC-4A24-A467-931962028596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9FF69C-41D2-4F09-81A2-3FB4E62F9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A71E7CC-2EDC-4A24-A467-931962028596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A9FF69C-41D2-4F09-81A2-3FB4E62F9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A71E7CC-2EDC-4A24-A467-931962028596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A9FF69C-41D2-4F09-81A2-3FB4E62F9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A71E7CC-2EDC-4A24-A467-931962028596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A9FF69C-41D2-4F09-81A2-3FB4E62F9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 flipH="1">
            <a:off x="914400" y="990600"/>
            <a:ext cx="7086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4400" b="1" dirty="0" smtClean="0"/>
          </a:p>
          <a:p>
            <a:endParaRPr lang="en-US" sz="4400" dirty="0" smtClean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.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609600"/>
            <a:ext cx="7772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b="1" dirty="0" smtClean="0"/>
              <a:t>Evaluation of Social Services for Women Survivors of Domestic Violence in Albania</a:t>
            </a:r>
          </a:p>
          <a:p>
            <a:pPr algn="ctr"/>
            <a:endParaRPr lang="en-US" sz="3600" b="1" dirty="0" smtClean="0"/>
          </a:p>
          <a:p>
            <a:pPr algn="ctr"/>
            <a:endParaRPr lang="en-US" sz="3600" b="1" dirty="0" smtClean="0"/>
          </a:p>
          <a:p>
            <a:pPr algn="ctr"/>
            <a:endParaRPr lang="en-US" sz="3600" b="1" dirty="0" smtClean="0"/>
          </a:p>
          <a:p>
            <a:pPr algn="ctr"/>
            <a:r>
              <a:rPr lang="en-US" sz="2800" dirty="0" smtClean="0"/>
              <a:t>Sabina </a:t>
            </a:r>
            <a:r>
              <a:rPr lang="en-US" sz="2800" dirty="0" err="1" smtClean="0"/>
              <a:t>Belshaku</a:t>
            </a:r>
            <a:r>
              <a:rPr lang="en-US" sz="2800" dirty="0" smtClean="0"/>
              <a:t> </a:t>
            </a:r>
            <a:endParaRPr lang="en-US" sz="2800" dirty="0" smtClean="0"/>
          </a:p>
          <a:p>
            <a:pPr algn="ctr"/>
            <a:r>
              <a:rPr lang="en-US" sz="2800" dirty="0" smtClean="0"/>
              <a:t> </a:t>
            </a:r>
            <a:r>
              <a:rPr lang="en-US" sz="2800" dirty="0" smtClean="0"/>
              <a:t>University of </a:t>
            </a:r>
            <a:r>
              <a:rPr lang="en-US" sz="2800" dirty="0" err="1" smtClean="0"/>
              <a:t>Elbasan</a:t>
            </a:r>
            <a:r>
              <a:rPr lang="en-US" sz="2800" dirty="0" smtClean="0"/>
              <a:t>, Albania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Conference, Brussels 2026</a:t>
            </a:r>
          </a:p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457200"/>
            <a:ext cx="8763000" cy="6400800"/>
          </a:xfrm>
        </p:spPr>
        <p:txBody>
          <a:bodyPr/>
          <a:lstStyle/>
          <a:p>
            <a:r>
              <a:rPr lang="en-US" sz="3600" b="1" dirty="0" smtClean="0"/>
              <a:t>Conclusions &amp; Recommendations</a:t>
            </a:r>
            <a:endParaRPr lang="en-US" sz="3600" dirty="0" smtClean="0"/>
          </a:p>
          <a:p>
            <a:r>
              <a:rPr lang="en-US" sz="3600" dirty="0" smtClean="0"/>
              <a:t>Strengthen funding and coordination of reintegration services. </a:t>
            </a:r>
          </a:p>
          <a:p>
            <a:r>
              <a:rPr lang="en-US" sz="3600" dirty="0" smtClean="0"/>
              <a:t>Integrate economic and social empowerment programs. </a:t>
            </a:r>
          </a:p>
          <a:p>
            <a:r>
              <a:rPr lang="en-US" sz="3600" dirty="0" smtClean="0"/>
              <a:t>Monitor and evaluate service effectiveness regularly. </a:t>
            </a:r>
          </a:p>
          <a:p>
            <a:r>
              <a:rPr lang="en-US" sz="3600" dirty="0" smtClean="0"/>
              <a:t>Prioritize survivor voices in policy and practice.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4376736"/>
          </a:xfrm>
        </p:spPr>
        <p:txBody>
          <a:bodyPr/>
          <a:lstStyle/>
          <a:p>
            <a:r>
              <a:rPr lang="en-US" dirty="0" smtClean="0"/>
              <a:t>              </a:t>
            </a:r>
            <a:r>
              <a:rPr lang="en-US" sz="7200" dirty="0" smtClean="0"/>
              <a:t>THANK YOU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3810000"/>
            <a:ext cx="7924800" cy="2743200"/>
          </a:xfrm>
        </p:spPr>
        <p:txBody>
          <a:bodyPr>
            <a:normAutofit fontScale="925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3200" b="1" dirty="0" smtClean="0"/>
              <a:t>                                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                                </a:t>
            </a:r>
            <a:r>
              <a:rPr lang="en-US" sz="3200" b="1" dirty="0" err="1" smtClean="0"/>
              <a:t>Phd</a:t>
            </a:r>
            <a:r>
              <a:rPr lang="en-US" sz="3200" b="1" dirty="0" smtClean="0"/>
              <a:t>. Sabina </a:t>
            </a:r>
            <a:r>
              <a:rPr lang="en-US" sz="3200" b="1" dirty="0" err="1" smtClean="0"/>
              <a:t>Belshaku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81000"/>
            <a:ext cx="7924800" cy="5791200"/>
          </a:xfrm>
        </p:spPr>
        <p:txBody>
          <a:bodyPr>
            <a:normAutofit fontScale="62500" lnSpcReduction="20000"/>
          </a:bodyPr>
          <a:lstStyle/>
          <a:p>
            <a:endParaRPr lang="en-US" sz="5400" b="1" dirty="0" smtClean="0"/>
          </a:p>
          <a:p>
            <a:r>
              <a:rPr lang="en-US" sz="5400" b="1" dirty="0" smtClean="0"/>
              <a:t>                    Background</a:t>
            </a:r>
          </a:p>
          <a:p>
            <a:endParaRPr lang="en-US" sz="5400" dirty="0" smtClean="0"/>
          </a:p>
          <a:p>
            <a:r>
              <a:rPr lang="en-US" sz="5800" dirty="0" smtClean="0"/>
              <a:t>Domestic violence (DV) is a global human rights issue. </a:t>
            </a:r>
          </a:p>
          <a:p>
            <a:r>
              <a:rPr lang="en-US" sz="5800" dirty="0" smtClean="0"/>
              <a:t>In Albania, patriarchal norms normalize male authority. </a:t>
            </a:r>
          </a:p>
          <a:p>
            <a:r>
              <a:rPr lang="en-US" sz="5800" dirty="0" smtClean="0"/>
              <a:t>Legal reforms exist, but evaluation of social services is limited. </a:t>
            </a:r>
          </a:p>
          <a:p>
            <a:r>
              <a:rPr lang="en-US" sz="5800" dirty="0" smtClean="0"/>
              <a:t>Survivors face barriers in reintegration and social inclusion.</a:t>
            </a:r>
          </a:p>
          <a:p>
            <a:endParaRPr lang="en-US" sz="5400" dirty="0" smtClean="0"/>
          </a:p>
          <a:p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762000"/>
            <a:ext cx="8229600" cy="54864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Objectives</a:t>
            </a:r>
            <a:endParaRPr lang="en-US" sz="3200" dirty="0" smtClean="0"/>
          </a:p>
          <a:p>
            <a:r>
              <a:rPr lang="en-US" sz="4000" dirty="0" smtClean="0"/>
              <a:t>Evaluate social services for women survivors of DV. </a:t>
            </a:r>
          </a:p>
          <a:p>
            <a:r>
              <a:rPr lang="en-US" sz="4000" dirty="0" smtClean="0"/>
              <a:t>Focus on: needs assessment, quality, reintegration mechanisms. </a:t>
            </a:r>
          </a:p>
          <a:p>
            <a:r>
              <a:rPr lang="en-US" sz="4000" dirty="0" smtClean="0"/>
              <a:t>Explore perspectives of survivors, staff, and institution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09600"/>
            <a:ext cx="7391400" cy="55626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Theoretical Framework</a:t>
            </a:r>
            <a:endParaRPr lang="en-US" sz="3600" dirty="0" smtClean="0"/>
          </a:p>
          <a:p>
            <a:r>
              <a:rPr lang="en-US" sz="3600" dirty="0" smtClean="0"/>
              <a:t>Feminist Theory: DV as structural gender inequality. </a:t>
            </a:r>
          </a:p>
          <a:p>
            <a:r>
              <a:rPr lang="en-US" sz="3600" dirty="0" smtClean="0"/>
              <a:t>Social Learning Theory: Violence is learned and transmitted. </a:t>
            </a:r>
          </a:p>
          <a:p>
            <a:r>
              <a:rPr lang="en-US" sz="3600" dirty="0" smtClean="0"/>
              <a:t>Ecological Model: Individual, relational, community, and societal factors. 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304800"/>
            <a:ext cx="8077200" cy="59436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                    </a:t>
            </a:r>
          </a:p>
          <a:p>
            <a:r>
              <a:rPr lang="en-US" sz="2400" b="1" dirty="0" smtClean="0"/>
              <a:t>                   Domestic Violence in Albania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3600" dirty="0" smtClean="0"/>
              <a:t>Influenced by: traditional gender roles, economic dependency, rural-urban disparities, social stigma. </a:t>
            </a:r>
          </a:p>
          <a:p>
            <a:r>
              <a:rPr lang="en-US" sz="3600" dirty="0" smtClean="0"/>
              <a:t>National strategies exist, but gaps remain: funding, coordination, monitoring.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304800"/>
            <a:ext cx="7848600" cy="62484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Social Services Provided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Emergency protection orders. </a:t>
            </a:r>
          </a:p>
          <a:p>
            <a:r>
              <a:rPr lang="en-US" sz="3200" dirty="0" smtClean="0"/>
              <a:t>Shelters and safe accommodation. </a:t>
            </a:r>
          </a:p>
          <a:p>
            <a:r>
              <a:rPr lang="en-US" sz="3200" dirty="0" smtClean="0"/>
              <a:t>Psychological counseling. </a:t>
            </a:r>
          </a:p>
          <a:p>
            <a:r>
              <a:rPr lang="en-US" sz="3200" dirty="0" smtClean="0"/>
              <a:t>Legal assistance. </a:t>
            </a:r>
          </a:p>
          <a:p>
            <a:r>
              <a:rPr lang="en-US" sz="3200" dirty="0" smtClean="0"/>
              <a:t>Social/economic aid and employment training. </a:t>
            </a:r>
          </a:p>
          <a:p>
            <a:r>
              <a:rPr lang="en-US" sz="3200" dirty="0" smtClean="0"/>
              <a:t>Challenge: sustainability and long-term reintegration.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304800"/>
            <a:ext cx="6248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990600" y="1219200"/>
            <a:ext cx="75438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533400"/>
            <a:ext cx="8458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/>
              <a:t>Methodology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dirty="0" smtClean="0"/>
              <a:t>Design: Qualitative, </a:t>
            </a:r>
            <a:r>
              <a:rPr lang="en-US" sz="3600" dirty="0" err="1" smtClean="0"/>
              <a:t>interpretivist</a:t>
            </a:r>
            <a:r>
              <a:rPr lang="en-US" sz="3600" dirty="0" smtClean="0"/>
              <a:t>, trauma-informed. </a:t>
            </a:r>
          </a:p>
          <a:p>
            <a:r>
              <a:rPr lang="en-US" sz="3600" dirty="0" smtClean="0"/>
              <a:t>Participants (n=50): 25 survivors, 15 staff, 10 institutional representatives. </a:t>
            </a:r>
          </a:p>
          <a:p>
            <a:r>
              <a:rPr lang="en-US" sz="3600" dirty="0" smtClean="0"/>
              <a:t>Data collection: Interviews, case studies, secondary sources.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8600"/>
            <a:ext cx="7924800" cy="5715000"/>
          </a:xfrm>
        </p:spPr>
        <p:txBody>
          <a:bodyPr>
            <a:noAutofit/>
          </a:bodyPr>
          <a:lstStyle/>
          <a:p>
            <a:endParaRPr lang="en-US" dirty="0" smtClean="0"/>
          </a:p>
          <a:p>
            <a:r>
              <a:rPr lang="en-US" sz="3600" b="1" dirty="0" smtClean="0"/>
              <a:t>                   Key Findings</a:t>
            </a:r>
            <a:endParaRPr lang="en-US" sz="3600" dirty="0" smtClean="0"/>
          </a:p>
          <a:p>
            <a:r>
              <a:rPr lang="en-US" sz="3600" dirty="0" smtClean="0"/>
              <a:t>Protection services are functional. </a:t>
            </a:r>
          </a:p>
          <a:p>
            <a:r>
              <a:rPr lang="en-US" sz="3600" dirty="0" smtClean="0"/>
              <a:t>Reintegration mechanisms: fragmented, underfunded, poorly coordinated. </a:t>
            </a:r>
          </a:p>
          <a:p>
            <a:r>
              <a:rPr lang="en-US" sz="3600" dirty="0" smtClean="0"/>
              <a:t>Survivors require trauma recovery, economic empowerment, social inclusion. </a:t>
            </a:r>
          </a:p>
          <a:p>
            <a:pPr marL="0"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en-US" sz="4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6357936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609600"/>
            <a:ext cx="8534400" cy="6019800"/>
          </a:xfrm>
        </p:spPr>
        <p:txBody>
          <a:bodyPr>
            <a:normAutofit/>
          </a:bodyPr>
          <a:lstStyle/>
          <a:p>
            <a:pPr mar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en-US" dirty="0" smtClean="0"/>
          </a:p>
          <a:p>
            <a:r>
              <a:rPr lang="en-US" sz="3200" b="1" dirty="0" smtClean="0"/>
              <a:t>                             Discussion</a:t>
            </a:r>
            <a:endParaRPr lang="en-US" sz="3200" dirty="0" smtClean="0"/>
          </a:p>
          <a:p>
            <a:r>
              <a:rPr lang="en-US" sz="3200" dirty="0" smtClean="0"/>
              <a:t>Immediate protection works, long-term support is weak. </a:t>
            </a:r>
          </a:p>
          <a:p>
            <a:r>
              <a:rPr lang="en-US" sz="3200" dirty="0" smtClean="0"/>
              <a:t>Coordination between institutions needs improvement. </a:t>
            </a:r>
          </a:p>
          <a:p>
            <a:r>
              <a:rPr lang="en-US" sz="3200" dirty="0" smtClean="0"/>
              <a:t>Cultural norms and economic dependency hinder reintegration. </a:t>
            </a:r>
          </a:p>
          <a:p>
            <a:r>
              <a:rPr lang="en-US" sz="3200" dirty="0" smtClean="0"/>
              <a:t>Survivor-centered approaches are crucial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134</TotalTime>
  <Words>311</Words>
  <Application>Microsoft Office PowerPoint</Application>
  <PresentationFormat>On-screen Show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Verve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 </vt:lpstr>
      <vt:lpstr> </vt:lpstr>
      <vt:lpstr>              THANK YOU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Përvoja ime si student gjatë projektit T@sk</dc:title>
  <dc:creator>user</dc:creator>
  <cp:lastModifiedBy>Personal</cp:lastModifiedBy>
  <cp:revision>17</cp:revision>
  <dcterms:created xsi:type="dcterms:W3CDTF">2020-12-02T20:31:40Z</dcterms:created>
  <dcterms:modified xsi:type="dcterms:W3CDTF">2026-03-23T13:01:27Z</dcterms:modified>
</cp:coreProperties>
</file>