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aleway"/>
      <p:regular r:id="rId16"/>
      <p:bold r:id="rId17"/>
      <p:italic r:id="rId18"/>
      <p:boldItalic r:id="rId19"/>
    </p:embeddedFont>
    <p:embeddedFont>
      <p:font typeface="La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11" Type="http://schemas.openxmlformats.org/officeDocument/2006/relationships/slide" Target="slides/slide6.xml"/><Relationship Id="rId22" Type="http://schemas.openxmlformats.org/officeDocument/2006/relationships/font" Target="fonts/Lato-italic.fntdata"/><Relationship Id="rId10" Type="http://schemas.openxmlformats.org/officeDocument/2006/relationships/slide" Target="slides/slide5.xml"/><Relationship Id="rId21" Type="http://schemas.openxmlformats.org/officeDocument/2006/relationships/font" Target="fonts/La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La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aleway-bold.fntdata"/><Relationship Id="rId16" Type="http://schemas.openxmlformats.org/officeDocument/2006/relationships/font" Target="fonts/Raleway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aleway-boldItalic.fntdata"/><Relationship Id="rId6" Type="http://schemas.openxmlformats.org/officeDocument/2006/relationships/slide" Target="slides/slide1.xml"/><Relationship Id="rId18" Type="http://schemas.openxmlformats.org/officeDocument/2006/relationships/font" Target="fonts/Ralew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d183464cfa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d183464cf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d1994fc53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d1994fc53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d183464cfa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d183464cfa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183464cfa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183464cfa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183464cfa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d183464cfa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183464cfa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d183464cfa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d183464cfa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d183464cfa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d183464cfa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d183464cfa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183464cfa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183464cfa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1994fc53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1994fc53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arius.janusauskas@ugent.be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hyperlink" Target="https://phoenixpalladium.com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802200" y="1576900"/>
            <a:ext cx="4365000" cy="16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Queering Masculinities: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Homosocial Desire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Men’s Self-Fashioning in India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7950" y="4086000"/>
            <a:ext cx="4513500" cy="6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Prof. Dr. </a:t>
            </a:r>
            <a:r>
              <a:rPr lang="en-GB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Marius Janusauskas</a:t>
            </a:r>
            <a:r>
              <a:rPr lang="en-GB" sz="4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4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Literary Studies | Ghent University | </a:t>
            </a:r>
            <a:r>
              <a:rPr lang="en-GB" sz="4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marius.janusauskas@ugent.be</a:t>
            </a:r>
            <a:r>
              <a:rPr lang="en-GB" sz="4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14193" l="12095" r="12262" t="13688"/>
          <a:stretch/>
        </p:blipFill>
        <p:spPr>
          <a:xfrm>
            <a:off x="58300" y="0"/>
            <a:ext cx="585449" cy="4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title="Figure 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0839" y="498100"/>
            <a:ext cx="3713162" cy="464540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7147559" y="4820400"/>
            <a:ext cx="221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Photo: Nandita Shah “Kalarwale (2018)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40">
                <a:latin typeface="Calibri"/>
                <a:ea typeface="Calibri"/>
                <a:cs typeface="Calibri"/>
                <a:sym typeface="Calibri"/>
              </a:rPr>
              <a:t>Conclusions </a:t>
            </a:r>
            <a:endParaRPr sz="17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2"/>
          <p:cNvSpPr txBox="1"/>
          <p:nvPr>
            <p:ph idx="1" type="body"/>
          </p:nvPr>
        </p:nvSpPr>
        <p:spPr>
          <a:xfrm>
            <a:off x="729450" y="2078875"/>
            <a:ext cx="7853400" cy="25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Male self-fashioning is embedded within wider cultural scripts, systems of power, relationships, and shifting identities that simultaneously reconfigure the conventions of Indian masculinity.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“Organized nonuniformity” functions as an implicit form of visual communication, encoding group dynamics while affording men limited yet significant agency within a homosocial environment.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 who engage in homosocial desire can transcend the stereotypes and nationalist ideals of Indianness by embracing social fluidity.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Fashioning Masculinities in Modernity</a:t>
            </a:r>
            <a:endParaRPr sz="3100"/>
          </a:p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colonial imprint on Indian masculinity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(Kabesh 201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Modern cultures of masculinity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(Srivastava 2014) 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crisis of masculinity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(Banerjee 2005, 2006; Chakraborty 2024)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cultural logics of male-to-male spaces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(Sedgwick 1985) 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4" title="palladiu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425" y="1507050"/>
            <a:ext cx="3932574" cy="20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7362600" y="3571675"/>
            <a:ext cx="422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Photo: </a:t>
            </a:r>
            <a:r>
              <a:rPr lang="en-GB" sz="900">
                <a:solidFill>
                  <a:schemeClr val="dk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Phoenix Palladium Mumbai</a:t>
            </a:r>
            <a:endParaRPr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7276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GB" sz="188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88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Theoretical Framework</a:t>
            </a:r>
            <a:endParaRPr sz="1888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727650" y="206842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Queer patchwork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(Dasgupta 2022)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Fashion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ethnography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(Tarlo 1996)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Queer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phenomenology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(Ahmed 2006)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Decolonial thinking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(Mignolo &amp; Walsh 2018)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5" title="Figure 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3556" y="0"/>
            <a:ext cx="502043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4106171" y="4712843"/>
            <a:ext cx="502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Photo: Patchwork design serves as a visual note-taking tool, blending social realities with fashion practices (Janusauskas 2024).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40">
                <a:latin typeface="Calibri"/>
                <a:ea typeface="Calibri"/>
                <a:cs typeface="Calibri"/>
                <a:sym typeface="Calibri"/>
              </a:rPr>
              <a:t>Research Question</a:t>
            </a:r>
            <a:endParaRPr sz="17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How do collective men’s self-fashioning practices in post-colonial India shape power and belonging in homosocial spaces?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How do these practices reinforce and unsettle heteronormative, caste, class, and sexual hierarchies?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Hard Bodies in Indian visual media</a:t>
            </a:r>
            <a:endParaRPr sz="17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“Sandowian model” of masculinity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(Conrad 2021)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muscular body in consumerist practices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(Alexander 2003)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Dominant stereotypes of masculinity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Srivastava 2014;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Gupta 2016)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A0A0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7" title="489447585_1280876293468130_7441096212086972951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8637" y="491350"/>
            <a:ext cx="3724375" cy="4652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40">
                <a:latin typeface="Calibri"/>
                <a:ea typeface="Calibri"/>
                <a:cs typeface="Calibri"/>
                <a:sym typeface="Calibri"/>
              </a:rPr>
              <a:t>Hard Body Masculinity </a:t>
            </a:r>
            <a:endParaRPr sz="17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asteless </a:t>
            </a: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position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social fluidity (urban spaces)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homosocial bonds 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homoerotic gaze 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 title="updated-Ajiith-centre-stage-at-mr-kanyakamurigive-him-gold.jpg cop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400" y="1166525"/>
            <a:ext cx="4213599" cy="281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4888583" y="3930812"/>
            <a:ext cx="4342500" cy="10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Photo: A scene from the 2018 documentary </a:t>
            </a:r>
            <a:r>
              <a:rPr i="1" lang="en-GB" sz="900">
                <a:latin typeface="Calibri"/>
                <a:ea typeface="Calibri"/>
                <a:cs typeface="Calibri"/>
                <a:sym typeface="Calibri"/>
              </a:rPr>
              <a:t>Tight(ish)</a:t>
            </a: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, dir. Elliott Gonzo. The film shows Indian men turning away from tradition and competing for a better life, even at the cost of their health.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40">
                <a:latin typeface="Calibri"/>
                <a:ea typeface="Calibri"/>
                <a:cs typeface="Calibri"/>
                <a:sym typeface="Calibri"/>
              </a:rPr>
              <a:t>Fashioning Masculinity in Male Spaces</a:t>
            </a:r>
            <a:endParaRPr sz="17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Participant observation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(Boyce 2007; Dasgupta 2017)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Visual analysis of Indian cinema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(Gopinath 2005, 2018) 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“new man” figure in commercial fashion ads </a:t>
            </a:r>
            <a:r>
              <a:rPr lang="en-GB" sz="12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(Nixon 1996)</a:t>
            </a:r>
            <a:endParaRPr sz="12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9" title="578269404_1274265558067925_14971766299324172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996" y="486151"/>
            <a:ext cx="3725004" cy="4657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5419000" y="4463971"/>
            <a:ext cx="3749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Photo:  The groom and his attendants are adorned in the serene splendor of the Aranya Collection, featuring textured fabrics, nature-inspired motifs, and intricate embroidery that embody timeless elegance (Manyavar Company, 2025). 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Organized Nonuniformity</a:t>
            </a:r>
            <a:endParaRPr sz="3100"/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reflects stylistic variations within a shared collective image.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is tied to specific socioeconomic affiliations.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asserts a hierarchical position within the group.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fosters a sense of belonging and homosocial desire.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0" title="Screenshot 2026-03-22 at 09.48.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4563" y="484632"/>
            <a:ext cx="1766600" cy="23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 title="Screenshot 2026-03-22 at 09.46.4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1164" y="488461"/>
            <a:ext cx="1766601" cy="235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 title="Screenshot 2026-03-22 at 09.50.1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4561" y="2828019"/>
            <a:ext cx="1766599" cy="261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 title="Screenshot 2026-03-22 at 09.47.1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1164" y="2834881"/>
            <a:ext cx="1766600" cy="2383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5604550" y="4505801"/>
            <a:ext cx="3564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Photo: This TikTok meme presents male bonding as a tight group with a clear hierarchy, in which the central figure appears as the leader, and humor comes from treating a group as a staged show of belonging through organized nonuniformity (2023–2024). 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729450" y="4638180"/>
            <a:ext cx="487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00">
                <a:latin typeface="Calibri"/>
                <a:ea typeface="Calibri"/>
                <a:cs typeface="Calibri"/>
                <a:sym typeface="Calibri"/>
              </a:rPr>
              <a:t>“My group’s leaders are confident, come from ‘good’ families, and dress stylishly. They always look hot.” (Mukesh 31, Navi Mumbai)</a:t>
            </a:r>
            <a:endParaRPr i="1"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729450" y="13292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Homo(sociality) vs. Homo(sexuality)</a:t>
            </a:r>
            <a:endParaRPr sz="3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1" title="Figure 4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350" y="2078875"/>
            <a:ext cx="3224771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 title="Figure 3.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49" y="2078875"/>
            <a:ext cx="3224740" cy="22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/>
          <p:nvPr/>
        </p:nvSpPr>
        <p:spPr>
          <a:xfrm>
            <a:off x="656270" y="4330004"/>
            <a:ext cx="313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Photo: A scene from the film </a:t>
            </a:r>
            <a:r>
              <a:rPr i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Sisak</a:t>
            </a:r>
            <a:r>
              <a:rPr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2017, dir. Faraz Arif Ansari</a:t>
            </a: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4317624" y="4348648"/>
            <a:ext cx="478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Photo: A scene from the film </a:t>
            </a:r>
            <a:r>
              <a:rPr i="1" lang="en-GB" sz="900">
                <a:solidFill>
                  <a:schemeClr val="dk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Shubh Mangal Zyaada Saavdhan </a:t>
            </a:r>
            <a:r>
              <a:rPr lang="en-GB" sz="900">
                <a:solidFill>
                  <a:schemeClr val="dk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2020</a:t>
            </a:r>
            <a:r>
              <a:rPr i="1" lang="en-GB" sz="900">
                <a:solidFill>
                  <a:schemeClr val="dk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900">
                <a:solidFill>
                  <a:schemeClr val="dk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dir. </a:t>
            </a:r>
            <a:r>
              <a:rPr i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Hitesh Kewalya. </a:t>
            </a:r>
            <a:endParaRPr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