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9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24C0804-AF90-4B4C-AD00-C8B25AAB2957}" type="datetimeFigureOut">
              <a:rPr lang="en-US" smtClean="0"/>
              <a:t>20-Mar-26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B8C6286-4158-467D-A3FF-1785D3F88D8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51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4C0804-AF90-4B4C-AD00-C8B25AAB2957}" type="datetimeFigureOut">
              <a:rPr lang="en-US" smtClean="0"/>
              <a:t>20-Mar-26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6286-4158-467D-A3FF-1785D3F88D89}" type="slidenum">
              <a:rPr lang="en-US" smtClean="0"/>
              <a:t>‹#›</a:t>
            </a:fld>
            <a:endParaRPr lang="en-US"/>
          </a:p>
        </p:txBody>
      </p:sp>
    </p:spTree>
    <p:extLst>
      <p:ext uri="{BB962C8B-B14F-4D97-AF65-F5344CB8AC3E}">
        <p14:creationId xmlns:p14="http://schemas.microsoft.com/office/powerpoint/2010/main" val="182701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C0804-AF90-4B4C-AD00-C8B25AAB2957}" type="datetimeFigureOut">
              <a:rPr lang="en-US" smtClean="0"/>
              <a:t>20-Mar-26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6286-4158-467D-A3FF-1785D3F88D8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886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C0804-AF90-4B4C-AD00-C8B25AAB2957}" type="datetimeFigureOut">
              <a:rPr lang="en-US" smtClean="0"/>
              <a:t>20-Mar-26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6286-4158-467D-A3FF-1785D3F88D8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570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C0804-AF90-4B4C-AD00-C8B25AAB2957}" type="datetimeFigureOut">
              <a:rPr lang="en-US" smtClean="0"/>
              <a:t>20-Mar-26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6286-4158-467D-A3FF-1785D3F88D89}" type="slidenum">
              <a:rPr lang="en-US" smtClean="0"/>
              <a:t>‹#›</a:t>
            </a:fld>
            <a:endParaRPr lang="en-US"/>
          </a:p>
        </p:txBody>
      </p:sp>
    </p:spTree>
    <p:extLst>
      <p:ext uri="{BB962C8B-B14F-4D97-AF65-F5344CB8AC3E}">
        <p14:creationId xmlns:p14="http://schemas.microsoft.com/office/powerpoint/2010/main" val="1725074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C0804-AF90-4B4C-AD00-C8B25AAB2957}" type="datetimeFigureOut">
              <a:rPr lang="en-US" smtClean="0"/>
              <a:t>20-Mar-26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6286-4158-467D-A3FF-1785D3F88D8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707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C0804-AF90-4B4C-AD00-C8B25AAB2957}" type="datetimeFigureOut">
              <a:rPr lang="en-US" smtClean="0"/>
              <a:t>20-Mar-26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6286-4158-467D-A3FF-1785D3F88D8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284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C0804-AF90-4B4C-AD00-C8B25AAB2957}" type="datetimeFigureOut">
              <a:rPr lang="en-US" smtClean="0"/>
              <a:t>20-Mar-26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6286-4158-467D-A3FF-1785D3F88D8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175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C0804-AF90-4B4C-AD00-C8B25AAB2957}" type="datetimeFigureOut">
              <a:rPr lang="en-US" smtClean="0"/>
              <a:t>20-Mar-26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6286-4158-467D-A3FF-1785D3F88D8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48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4C0804-AF90-4B4C-AD00-C8B25AAB2957}" type="datetimeFigureOut">
              <a:rPr lang="en-US" smtClean="0"/>
              <a:t>20-Mar-26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6286-4158-467D-A3FF-1785D3F88D89}" type="slidenum">
              <a:rPr lang="en-US" smtClean="0"/>
              <a:t>‹#›</a:t>
            </a:fld>
            <a:endParaRPr lang="en-US"/>
          </a:p>
        </p:txBody>
      </p:sp>
    </p:spTree>
    <p:extLst>
      <p:ext uri="{BB962C8B-B14F-4D97-AF65-F5344CB8AC3E}">
        <p14:creationId xmlns:p14="http://schemas.microsoft.com/office/powerpoint/2010/main" val="20650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C0804-AF90-4B4C-AD00-C8B25AAB2957}" type="datetimeFigureOut">
              <a:rPr lang="en-US" smtClean="0"/>
              <a:t>20-Mar-26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8C6286-4158-467D-A3FF-1785D3F88D8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491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4C0804-AF90-4B4C-AD00-C8B25AAB2957}" type="datetimeFigureOut">
              <a:rPr lang="en-US" smtClean="0"/>
              <a:t>20-Mar-26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6286-4158-467D-A3FF-1785D3F88D89}" type="slidenum">
              <a:rPr lang="en-US" smtClean="0"/>
              <a:t>‹#›</a:t>
            </a:fld>
            <a:endParaRPr lang="en-US"/>
          </a:p>
        </p:txBody>
      </p:sp>
    </p:spTree>
    <p:extLst>
      <p:ext uri="{BB962C8B-B14F-4D97-AF65-F5344CB8AC3E}">
        <p14:creationId xmlns:p14="http://schemas.microsoft.com/office/powerpoint/2010/main" val="416699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4C0804-AF90-4B4C-AD00-C8B25AAB2957}" type="datetimeFigureOut">
              <a:rPr lang="en-US" smtClean="0"/>
              <a:t>20-Mar-26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8C6286-4158-467D-A3FF-1785D3F88D8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56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4C0804-AF90-4B4C-AD00-C8B25AAB2957}" type="datetimeFigureOut">
              <a:rPr lang="en-US" smtClean="0"/>
              <a:t>20-Mar-26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8C6286-4158-467D-A3FF-1785D3F88D8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25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C0804-AF90-4B4C-AD00-C8B25AAB2957}" type="datetimeFigureOut">
              <a:rPr lang="en-US" smtClean="0"/>
              <a:t>20-Mar-26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8C6286-4158-467D-A3FF-1785D3F88D89}" type="slidenum">
              <a:rPr lang="en-US" smtClean="0"/>
              <a:t>‹#›</a:t>
            </a:fld>
            <a:endParaRPr lang="en-US"/>
          </a:p>
        </p:txBody>
      </p:sp>
    </p:spTree>
    <p:extLst>
      <p:ext uri="{BB962C8B-B14F-4D97-AF65-F5344CB8AC3E}">
        <p14:creationId xmlns:p14="http://schemas.microsoft.com/office/powerpoint/2010/main" val="97019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4C0804-AF90-4B4C-AD00-C8B25AAB2957}" type="datetimeFigureOut">
              <a:rPr lang="en-US" smtClean="0"/>
              <a:t>20-Mar-26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6286-4158-467D-A3FF-1785D3F88D8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07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4C0804-AF90-4B4C-AD00-C8B25AAB2957}" type="datetimeFigureOut">
              <a:rPr lang="en-US" smtClean="0"/>
              <a:t>20-Mar-26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8C6286-4158-467D-A3FF-1785D3F88D89}" type="slidenum">
              <a:rPr lang="en-US" smtClean="0"/>
              <a:t>‹#›</a:t>
            </a:fld>
            <a:endParaRPr lang="en-US"/>
          </a:p>
        </p:txBody>
      </p:sp>
    </p:spTree>
    <p:extLst>
      <p:ext uri="{BB962C8B-B14F-4D97-AF65-F5344CB8AC3E}">
        <p14:creationId xmlns:p14="http://schemas.microsoft.com/office/powerpoint/2010/main" val="220964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4C0804-AF90-4B4C-AD00-C8B25AAB2957}" type="datetimeFigureOut">
              <a:rPr lang="en-US" smtClean="0"/>
              <a:t>20-Mar-26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8C6286-4158-467D-A3FF-1785D3F88D89}" type="slidenum">
              <a:rPr lang="en-US" smtClean="0"/>
              <a:t>‹#›</a:t>
            </a:fld>
            <a:endParaRPr lang="en-US"/>
          </a:p>
        </p:txBody>
      </p:sp>
    </p:spTree>
    <p:extLst>
      <p:ext uri="{BB962C8B-B14F-4D97-AF65-F5344CB8AC3E}">
        <p14:creationId xmlns:p14="http://schemas.microsoft.com/office/powerpoint/2010/main" val="42761349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0AA4-7421-D261-16A8-4C89D634E23F}"/>
              </a:ext>
            </a:extLst>
          </p:cNvPr>
          <p:cNvSpPr>
            <a:spLocks noGrp="1"/>
          </p:cNvSpPr>
          <p:nvPr>
            <p:ph type="ctrTitle"/>
          </p:nvPr>
        </p:nvSpPr>
        <p:spPr/>
        <p:txBody>
          <a:bodyPr/>
          <a:lstStyle/>
          <a:p>
            <a:r>
              <a:rPr lang="en-US" sz="2500" b="1" dirty="0">
                <a:latin typeface="Times New Roman" panose="02020603050405020304" pitchFamily="18" charset="0"/>
                <a:cs typeface="Times New Roman" panose="02020603050405020304" pitchFamily="18" charset="0"/>
              </a:rPr>
              <a:t>Aspects and Theories of Urban Development: The Case of Tirana</a:t>
            </a:r>
            <a:br>
              <a:rPr lang="en-US" sz="2500" dirty="0">
                <a:latin typeface="Times New Roman" panose="02020603050405020304" pitchFamily="18" charset="0"/>
                <a:cs typeface="Times New Roman" panose="02020603050405020304" pitchFamily="18" charset="0"/>
              </a:rPr>
            </a:br>
            <a:endParaRPr lang="en-US" sz="25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5B277F9-40C5-FDC6-CC1B-6BB8921DBB2A}"/>
              </a:ext>
            </a:extLst>
          </p:cNvPr>
          <p:cNvSpPr>
            <a:spLocks noGrp="1"/>
          </p:cNvSpPr>
          <p:nvPr>
            <p:ph type="subTitle" idx="1"/>
          </p:nvPr>
        </p:nvSpPr>
        <p:spPr/>
        <p:txBody>
          <a:bodyPr/>
          <a:lstStyle/>
          <a:p>
            <a:r>
              <a:rPr lang="en-US" b="1" dirty="0"/>
              <a:t>Dr. Erjona Fusha</a:t>
            </a:r>
            <a:endParaRPr lang="en-US" dirty="0"/>
          </a:p>
          <a:p>
            <a:endParaRPr lang="en-US" dirty="0"/>
          </a:p>
        </p:txBody>
      </p:sp>
    </p:spTree>
    <p:extLst>
      <p:ext uri="{BB962C8B-B14F-4D97-AF65-F5344CB8AC3E}">
        <p14:creationId xmlns:p14="http://schemas.microsoft.com/office/powerpoint/2010/main" val="186894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049E-3D10-4FED-249A-73D263BB6655}"/>
              </a:ext>
            </a:extLst>
          </p:cNvPr>
          <p:cNvSpPr>
            <a:spLocks noGrp="1"/>
          </p:cNvSpPr>
          <p:nvPr>
            <p:ph type="title"/>
          </p:nvPr>
        </p:nvSpPr>
        <p:spPr/>
        <p:txBody>
          <a:bodyPr>
            <a:normAutofit fontScale="90000"/>
          </a:bodyPr>
          <a:lstStyle/>
          <a:p>
            <a:br>
              <a:rPr lang="en-US" b="1" dirty="0"/>
            </a:br>
            <a:r>
              <a:rPr lang="en-US" b="1" dirty="0"/>
              <a:t>Active Participation in the Socio-Cultural Life of Tirana</a:t>
            </a:r>
            <a:br>
              <a:rPr lang="en-US" dirty="0"/>
            </a:br>
            <a:endParaRPr lang="en-US" dirty="0"/>
          </a:p>
        </p:txBody>
      </p:sp>
      <p:sp>
        <p:nvSpPr>
          <p:cNvPr id="3" name="Content Placeholder 2">
            <a:extLst>
              <a:ext uri="{FF2B5EF4-FFF2-40B4-BE49-F238E27FC236}">
                <a16:creationId xmlns:a16="http://schemas.microsoft.com/office/drawing/2014/main" id="{CF29CA03-307A-3359-6E15-DA0882CD4729}"/>
              </a:ext>
            </a:extLst>
          </p:cNvPr>
          <p:cNvSpPr>
            <a:spLocks noGrp="1"/>
          </p:cNvSpPr>
          <p:nvPr>
            <p:ph idx="1"/>
          </p:nvPr>
        </p:nvSpPr>
        <p:spPr/>
        <p:txBody>
          <a:bodyPr>
            <a:normAutofit fontScale="92500" lnSpcReduction="10000"/>
          </a:bodyPr>
          <a:lstStyle/>
          <a:p>
            <a:pPr algn="just"/>
            <a:r>
              <a:rPr lang="en-US" dirty="0"/>
              <a:t>Citizens must participate actively in shaping political opinion. In other words, a fundamental distinction between totalitarian or authoritarian states and democracy lies in the fact that democracy cannot function without interaction between citizens and their elected political representatives. </a:t>
            </a:r>
          </a:p>
          <a:p>
            <a:pPr algn="just"/>
            <a:r>
              <a:rPr lang="en-US" dirty="0"/>
              <a:t>When many individuals agree on a common goal, they possess the power to influence political discussions. </a:t>
            </a:r>
          </a:p>
          <a:p>
            <a:pPr algn="just"/>
            <a:r>
              <a:rPr lang="en-US" dirty="0"/>
              <a:t>Democratic states that value the work of interest groups make public financial resources available for this purpose, without conditioning the content or political orientation of these groups.</a:t>
            </a:r>
          </a:p>
          <a:p>
            <a:endParaRPr lang="en-US" dirty="0"/>
          </a:p>
          <a:p>
            <a:endParaRPr lang="en-US" dirty="0"/>
          </a:p>
        </p:txBody>
      </p:sp>
    </p:spTree>
    <p:extLst>
      <p:ext uri="{BB962C8B-B14F-4D97-AF65-F5344CB8AC3E}">
        <p14:creationId xmlns:p14="http://schemas.microsoft.com/office/powerpoint/2010/main" val="141566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0A00-DB6F-AE64-4A5F-35D6175EFD5D}"/>
              </a:ext>
            </a:extLst>
          </p:cNvPr>
          <p:cNvSpPr>
            <a:spLocks noGrp="1"/>
          </p:cNvSpPr>
          <p:nvPr>
            <p:ph type="title"/>
          </p:nvPr>
        </p:nvSpPr>
        <p:spPr/>
        <p:txBody>
          <a:bodyPr>
            <a:normAutofit fontScale="90000"/>
          </a:bodyPr>
          <a:lstStyle/>
          <a:p>
            <a:r>
              <a:rPr lang="en-US" b="1" dirty="0"/>
              <a:t>Conclusions</a:t>
            </a:r>
            <a:br>
              <a:rPr lang="en-US" dirty="0"/>
            </a:br>
            <a:endParaRPr lang="en-US" dirty="0"/>
          </a:p>
        </p:txBody>
      </p:sp>
      <p:sp>
        <p:nvSpPr>
          <p:cNvPr id="3" name="Content Placeholder 2">
            <a:extLst>
              <a:ext uri="{FF2B5EF4-FFF2-40B4-BE49-F238E27FC236}">
                <a16:creationId xmlns:a16="http://schemas.microsoft.com/office/drawing/2014/main" id="{8224F391-AE6C-0FA1-0C35-2B1B0C9B8C89}"/>
              </a:ext>
            </a:extLst>
          </p:cNvPr>
          <p:cNvSpPr>
            <a:spLocks noGrp="1"/>
          </p:cNvSpPr>
          <p:nvPr>
            <p:ph idx="1"/>
          </p:nvPr>
        </p:nvSpPr>
        <p:spPr/>
        <p:txBody>
          <a:bodyPr>
            <a:normAutofit fontScale="77500" lnSpcReduction="20000"/>
          </a:bodyPr>
          <a:lstStyle/>
          <a:p>
            <a:pPr algn="just"/>
            <a:r>
              <a:rPr lang="en-US" dirty="0"/>
              <a:t>In the neighborhoods of the capital, all public and private educational institutions are present across all levels, from nurseries to high schools. </a:t>
            </a:r>
          </a:p>
          <a:p>
            <a:pPr algn="just"/>
            <a:r>
              <a:rPr lang="en-US" dirty="0"/>
              <a:t>With the expansion of the city’s urban boundaries in recent years, the number of educational institutions has increased.</a:t>
            </a:r>
          </a:p>
          <a:p>
            <a:pPr algn="just"/>
            <a:r>
              <a:rPr lang="en-US" dirty="0"/>
              <a:t>However, as the number of apartment buildings and consequently residents has grown in several areas of Tirana, existing schools conduct classes in two shifts and accommodate a large number of students per classroom.</a:t>
            </a:r>
          </a:p>
          <a:p>
            <a:pPr algn="just"/>
            <a:endParaRPr lang="en-US" dirty="0"/>
          </a:p>
          <a:p>
            <a:pPr algn="just"/>
            <a:r>
              <a:rPr lang="en-US" dirty="0"/>
              <a:t>A similar issue appears in kindergarten groups, compelling many parents to choose private institutions so that their children can be placed in smaller groups, especially since the time a child spends in kindergarten is often longer than the time spent in school.</a:t>
            </a:r>
          </a:p>
          <a:p>
            <a:endParaRPr lang="en-US" dirty="0"/>
          </a:p>
        </p:txBody>
      </p:sp>
    </p:spTree>
    <p:extLst>
      <p:ext uri="{BB962C8B-B14F-4D97-AF65-F5344CB8AC3E}">
        <p14:creationId xmlns:p14="http://schemas.microsoft.com/office/powerpoint/2010/main" val="158440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88F0-99FB-143F-FECB-87535ECA163D}"/>
              </a:ext>
            </a:extLst>
          </p:cNvPr>
          <p:cNvSpPr>
            <a:spLocks noGrp="1"/>
          </p:cNvSpPr>
          <p:nvPr>
            <p:ph type="title"/>
          </p:nvPr>
        </p:nvSpPr>
        <p:spPr/>
        <p:txBody>
          <a:bodyPr>
            <a:normAutofit fontScale="90000"/>
          </a:bodyPr>
          <a:lstStyle/>
          <a:p>
            <a:r>
              <a:rPr lang="en-US" b="1" dirty="0"/>
              <a:t>Conclusions</a:t>
            </a:r>
            <a:br>
              <a:rPr lang="en-US" dirty="0"/>
            </a:br>
            <a:endParaRPr lang="en-US" dirty="0"/>
          </a:p>
        </p:txBody>
      </p:sp>
      <p:sp>
        <p:nvSpPr>
          <p:cNvPr id="3" name="Content Placeholder 2">
            <a:extLst>
              <a:ext uri="{FF2B5EF4-FFF2-40B4-BE49-F238E27FC236}">
                <a16:creationId xmlns:a16="http://schemas.microsoft.com/office/drawing/2014/main" id="{C9E6CCD7-E984-A4B5-15FD-336FAB5B6732}"/>
              </a:ext>
            </a:extLst>
          </p:cNvPr>
          <p:cNvSpPr>
            <a:spLocks noGrp="1"/>
          </p:cNvSpPr>
          <p:nvPr>
            <p:ph idx="1"/>
          </p:nvPr>
        </p:nvSpPr>
        <p:spPr/>
        <p:txBody>
          <a:bodyPr>
            <a:normAutofit fontScale="92500"/>
          </a:bodyPr>
          <a:lstStyle/>
          <a:p>
            <a:pPr algn="just"/>
            <a:r>
              <a:rPr lang="en-US" dirty="0"/>
              <a:t>In the capital, the dominant family model is the closed nuclear family, typically consisting of a small number of members. </a:t>
            </a:r>
          </a:p>
          <a:p>
            <a:pPr algn="just"/>
            <a:r>
              <a:rPr lang="en-US" dirty="0"/>
              <a:t>However, there are also families with two or three married couples living in the same dwelling, whether in limited-space apartments or in two or three-story houses.</a:t>
            </a:r>
          </a:p>
          <a:p>
            <a:pPr algn="just"/>
            <a:r>
              <a:rPr lang="en-US" dirty="0"/>
              <a:t>The development of civil society is still viewed with a degree of skepticism, and it remains unclear whether a consolidated civil society is fully present. </a:t>
            </a:r>
          </a:p>
          <a:p>
            <a:pPr algn="just"/>
            <a:r>
              <a:rPr lang="en-US" dirty="0"/>
              <a:t>Urbanization is not a process connected solely to a change of residence, but also to significant processes that primarily involve culture and its characteristics.</a:t>
            </a:r>
          </a:p>
          <a:p>
            <a:endParaRPr lang="en-US" dirty="0"/>
          </a:p>
          <a:p>
            <a:endParaRPr lang="en-US" dirty="0"/>
          </a:p>
        </p:txBody>
      </p:sp>
    </p:spTree>
    <p:extLst>
      <p:ext uri="{BB962C8B-B14F-4D97-AF65-F5344CB8AC3E}">
        <p14:creationId xmlns:p14="http://schemas.microsoft.com/office/powerpoint/2010/main" val="46207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3130-FD38-2484-4624-ED5E3D18BAAD}"/>
              </a:ext>
            </a:extLst>
          </p:cNvPr>
          <p:cNvSpPr>
            <a:spLocks noGrp="1"/>
          </p:cNvSpPr>
          <p:nvPr>
            <p:ph type="title"/>
          </p:nvPr>
        </p:nvSpPr>
        <p:spPr>
          <a:xfrm>
            <a:off x="-4121093" y="437819"/>
            <a:ext cx="20401986" cy="2730407"/>
          </a:xfrm>
        </p:spPr>
        <p:txBody>
          <a:bodyPr/>
          <a:lstStyle/>
          <a:p>
            <a:endParaRPr lang="en-US"/>
          </a:p>
        </p:txBody>
      </p:sp>
      <p:sp>
        <p:nvSpPr>
          <p:cNvPr id="3" name="Content Placeholder 2">
            <a:extLst>
              <a:ext uri="{FF2B5EF4-FFF2-40B4-BE49-F238E27FC236}">
                <a16:creationId xmlns:a16="http://schemas.microsoft.com/office/drawing/2014/main" id="{8FAE5EB4-510A-8E98-252E-53C9D80824B4}"/>
              </a:ext>
            </a:extLst>
          </p:cNvPr>
          <p:cNvSpPr>
            <a:spLocks noGrp="1"/>
          </p:cNvSpPr>
          <p:nvPr>
            <p:ph idx="1"/>
          </p:nvPr>
        </p:nvSpPr>
        <p:spPr/>
        <p:txBody>
          <a:bodyPr/>
          <a:lstStyle/>
          <a:p>
            <a:endParaRPr lang="en-US"/>
          </a:p>
        </p:txBody>
      </p:sp>
      <p:pic>
        <p:nvPicPr>
          <p:cNvPr id="1026" name="Picture 2" descr="88,608 Thank You For Your Attention Royalty-Free Images, Stock ...">
            <a:extLst>
              <a:ext uri="{FF2B5EF4-FFF2-40B4-BE49-F238E27FC236}">
                <a16:creationId xmlns:a16="http://schemas.microsoft.com/office/drawing/2014/main" id="{5CADCC0A-397F-C550-2AC2-6633E0E8E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164" y="982131"/>
            <a:ext cx="9350914" cy="558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1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0F23-23CA-F067-BACF-73F30116C4B0}"/>
              </a:ext>
            </a:extLst>
          </p:cNvPr>
          <p:cNvSpPr>
            <a:spLocks noGrp="1"/>
          </p:cNvSpPr>
          <p:nvPr>
            <p:ph type="title"/>
          </p:nvPr>
        </p:nvSpPr>
        <p:spPr/>
        <p:txBody>
          <a:bodyPr>
            <a:normAutofit fontScale="90000"/>
          </a:bodyPr>
          <a:lstStyle/>
          <a:p>
            <a:br>
              <a:rPr lang="en-US" b="1" dirty="0"/>
            </a:br>
            <a:r>
              <a:rPr lang="en-US" b="1" dirty="0"/>
              <a:t>Introduction</a:t>
            </a:r>
            <a:br>
              <a:rPr lang="en-US" dirty="0"/>
            </a:br>
            <a:r>
              <a:rPr lang="en-US" dirty="0"/>
              <a:t> </a:t>
            </a:r>
            <a:br>
              <a:rPr lang="en-US" dirty="0"/>
            </a:br>
            <a:endParaRPr lang="en-US" dirty="0"/>
          </a:p>
        </p:txBody>
      </p:sp>
      <p:sp>
        <p:nvSpPr>
          <p:cNvPr id="3" name="Content Placeholder 2">
            <a:extLst>
              <a:ext uri="{FF2B5EF4-FFF2-40B4-BE49-F238E27FC236}">
                <a16:creationId xmlns:a16="http://schemas.microsoft.com/office/drawing/2014/main" id="{2F59CEB6-DF36-DEE5-10B8-B2FE75942CA4}"/>
              </a:ext>
            </a:extLst>
          </p:cNvPr>
          <p:cNvSpPr>
            <a:spLocks noGrp="1"/>
          </p:cNvSpPr>
          <p:nvPr>
            <p:ph idx="1"/>
          </p:nvPr>
        </p:nvSpPr>
        <p:spPr/>
        <p:txBody>
          <a:bodyPr/>
          <a:lstStyle/>
          <a:p>
            <a:pPr algn="just"/>
            <a:r>
              <a:rPr lang="en-US" dirty="0"/>
              <a:t>One of the most significant phenomena influencing the urbanization of Albanian society after 1990 is internal migration. </a:t>
            </a:r>
          </a:p>
          <a:p>
            <a:pPr algn="just"/>
            <a:r>
              <a:rPr lang="en-US" dirty="0"/>
              <a:t>The political and economic transformations that occurred in Albanian society during 1990 - 1991 were accompanied by a series of demographic, social, and cultural phenomena. </a:t>
            </a:r>
          </a:p>
          <a:p>
            <a:pPr algn="just"/>
            <a:r>
              <a:rPr lang="en-US" dirty="0"/>
              <a:t>Internal migration in the Republic of Albania has stimulated an uncontrolled process of urbanization and the development of informal areas. </a:t>
            </a:r>
          </a:p>
        </p:txBody>
      </p:sp>
    </p:spTree>
    <p:extLst>
      <p:ext uri="{BB962C8B-B14F-4D97-AF65-F5344CB8AC3E}">
        <p14:creationId xmlns:p14="http://schemas.microsoft.com/office/powerpoint/2010/main" val="360948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21B6-CE39-33BC-AED4-9D152B5424B3}"/>
              </a:ext>
            </a:extLst>
          </p:cNvPr>
          <p:cNvSpPr>
            <a:spLocks noGrp="1"/>
          </p:cNvSpPr>
          <p:nvPr>
            <p:ph type="title"/>
          </p:nvPr>
        </p:nvSpPr>
        <p:spPr/>
        <p:txBody>
          <a:bodyPr>
            <a:normAutofit fontScale="90000"/>
          </a:bodyPr>
          <a:lstStyle/>
          <a:p>
            <a:r>
              <a:rPr lang="en-US" b="1" dirty="0"/>
              <a:t>Introduction</a:t>
            </a:r>
            <a:br>
              <a:rPr lang="en-US" dirty="0"/>
            </a:br>
            <a:endParaRPr lang="en-US" dirty="0"/>
          </a:p>
        </p:txBody>
      </p:sp>
      <p:sp>
        <p:nvSpPr>
          <p:cNvPr id="3" name="Content Placeholder 2">
            <a:extLst>
              <a:ext uri="{FF2B5EF4-FFF2-40B4-BE49-F238E27FC236}">
                <a16:creationId xmlns:a16="http://schemas.microsoft.com/office/drawing/2014/main" id="{2BFD7184-1E23-B60D-24AE-EB00F3A914A8}"/>
              </a:ext>
            </a:extLst>
          </p:cNvPr>
          <p:cNvSpPr>
            <a:spLocks noGrp="1"/>
          </p:cNvSpPr>
          <p:nvPr>
            <p:ph idx="1"/>
          </p:nvPr>
        </p:nvSpPr>
        <p:spPr/>
        <p:txBody>
          <a:bodyPr/>
          <a:lstStyle/>
          <a:p>
            <a:pPr algn="just"/>
            <a:r>
              <a:rPr lang="en-US" dirty="0"/>
              <a:t>Referring to Albanian society, a particular historical background of migratory movements within the country is evident. </a:t>
            </a:r>
          </a:p>
          <a:p>
            <a:pPr algn="just"/>
            <a:endParaRPr lang="en-US" dirty="0"/>
          </a:p>
          <a:p>
            <a:pPr algn="just"/>
            <a:r>
              <a:rPr lang="en-US" dirty="0"/>
              <a:t>In the book </a:t>
            </a:r>
            <a:r>
              <a:rPr lang="en-US" i="1" dirty="0"/>
              <a:t>Rural Sociology</a:t>
            </a:r>
            <a:r>
              <a:rPr lang="en-US" dirty="0"/>
              <a:t> by </a:t>
            </a:r>
            <a:r>
              <a:rPr lang="en-US" dirty="0" err="1"/>
              <a:t>Elidiana</a:t>
            </a:r>
            <a:r>
              <a:rPr lang="en-US" dirty="0"/>
              <a:t> Canaj, it is written that during the years 1923 - 1945, there were massive internal population movements from isolated areas toward the coastal regions </a:t>
            </a:r>
          </a:p>
        </p:txBody>
      </p:sp>
    </p:spTree>
    <p:extLst>
      <p:ext uri="{BB962C8B-B14F-4D97-AF65-F5344CB8AC3E}">
        <p14:creationId xmlns:p14="http://schemas.microsoft.com/office/powerpoint/2010/main" val="211765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D6B4-53E3-9584-F978-EEF6D2EDA413}"/>
              </a:ext>
            </a:extLst>
          </p:cNvPr>
          <p:cNvSpPr>
            <a:spLocks noGrp="1"/>
          </p:cNvSpPr>
          <p:nvPr>
            <p:ph type="title"/>
          </p:nvPr>
        </p:nvSpPr>
        <p:spPr/>
        <p:txBody>
          <a:bodyPr/>
          <a:lstStyle/>
          <a:p>
            <a:r>
              <a:rPr lang="en-US" b="1" dirty="0"/>
              <a:t>Introduction</a:t>
            </a:r>
            <a:endParaRPr lang="en-US" dirty="0"/>
          </a:p>
        </p:txBody>
      </p:sp>
      <p:sp>
        <p:nvSpPr>
          <p:cNvPr id="3" name="Content Placeholder 2">
            <a:extLst>
              <a:ext uri="{FF2B5EF4-FFF2-40B4-BE49-F238E27FC236}">
                <a16:creationId xmlns:a16="http://schemas.microsoft.com/office/drawing/2014/main" id="{233036EB-52B7-E066-1CF9-6A3C2E35C105}"/>
              </a:ext>
            </a:extLst>
          </p:cNvPr>
          <p:cNvSpPr>
            <a:spLocks noGrp="1"/>
          </p:cNvSpPr>
          <p:nvPr>
            <p:ph idx="1"/>
          </p:nvPr>
        </p:nvSpPr>
        <p:spPr/>
        <p:txBody>
          <a:bodyPr>
            <a:normAutofit fontScale="85000" lnSpcReduction="10000"/>
          </a:bodyPr>
          <a:lstStyle/>
          <a:p>
            <a:pPr algn="just"/>
            <a:r>
              <a:rPr lang="en-US" dirty="0"/>
              <a:t>Thus, population migration from all cities and regions of the Republic of Albania toward the metropolis would be accompanied by a wide range of problems, beginning with urban infrastructure, roads, sewage systems, and drinking water supply and extending to increased construction, the demolition of old buildings, shortages of kindergartens and schools, unemployment, rising crime, and so on. </a:t>
            </a:r>
          </a:p>
          <a:p>
            <a:pPr algn="just"/>
            <a:r>
              <a:rPr lang="en-US" dirty="0"/>
              <a:t>The city, as a historical developmental process, has been formed by individuals who are not necessarily united by blood ties, but by the temple where they gather to perform spiritual practices and other shared activities. </a:t>
            </a:r>
          </a:p>
          <a:p>
            <a:pPr algn="just"/>
            <a:r>
              <a:rPr lang="en-US" dirty="0"/>
              <a:t>The temple conveys the presence of a particular spiritual and cultural orientation. As Johan </a:t>
            </a:r>
            <a:r>
              <a:rPr lang="en-US" dirty="0" err="1"/>
              <a:t>Pelushi</a:t>
            </a:r>
            <a:r>
              <a:rPr lang="en-US" dirty="0"/>
              <a:t> writes, no civilization exists without experience expressed in its culture</a:t>
            </a:r>
          </a:p>
        </p:txBody>
      </p:sp>
    </p:spTree>
    <p:extLst>
      <p:ext uri="{BB962C8B-B14F-4D97-AF65-F5344CB8AC3E}">
        <p14:creationId xmlns:p14="http://schemas.microsoft.com/office/powerpoint/2010/main" val="1558778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EC75-9AB9-2143-C08F-69702B45A230}"/>
              </a:ext>
            </a:extLst>
          </p:cNvPr>
          <p:cNvSpPr>
            <a:spLocks noGrp="1"/>
          </p:cNvSpPr>
          <p:nvPr>
            <p:ph type="title"/>
          </p:nvPr>
        </p:nvSpPr>
        <p:spPr/>
        <p:txBody>
          <a:bodyPr>
            <a:normAutofit fontScale="90000"/>
          </a:bodyPr>
          <a:lstStyle/>
          <a:p>
            <a:r>
              <a:rPr lang="en-US" b="1" dirty="0"/>
              <a:t>Urbanization According to Louis Wirth</a:t>
            </a:r>
            <a:br>
              <a:rPr lang="en-US" dirty="0"/>
            </a:br>
            <a:endParaRPr lang="en-US" dirty="0"/>
          </a:p>
        </p:txBody>
      </p:sp>
      <p:sp>
        <p:nvSpPr>
          <p:cNvPr id="3" name="Content Placeholder 2">
            <a:extLst>
              <a:ext uri="{FF2B5EF4-FFF2-40B4-BE49-F238E27FC236}">
                <a16:creationId xmlns:a16="http://schemas.microsoft.com/office/drawing/2014/main" id="{1E9DF06F-2B5A-83C6-209C-5ECA5C350AE3}"/>
              </a:ext>
            </a:extLst>
          </p:cNvPr>
          <p:cNvSpPr>
            <a:spLocks noGrp="1"/>
          </p:cNvSpPr>
          <p:nvPr>
            <p:ph idx="1"/>
          </p:nvPr>
        </p:nvSpPr>
        <p:spPr/>
        <p:txBody>
          <a:bodyPr>
            <a:normAutofit fontScale="92500" lnSpcReduction="20000"/>
          </a:bodyPr>
          <a:lstStyle/>
          <a:p>
            <a:pPr algn="just"/>
            <a:r>
              <a:rPr lang="en-US" dirty="0"/>
              <a:t>The article </a:t>
            </a:r>
            <a:r>
              <a:rPr lang="en-US" i="1" dirty="0"/>
              <a:t>Urbanism as a Way of Life</a:t>
            </a:r>
            <a:r>
              <a:rPr lang="en-US" dirty="0"/>
              <a:t> by Louis Wirth, published in 1938, is one of the most influential works in sociology. </a:t>
            </a:r>
          </a:p>
          <a:p>
            <a:pPr algn="just"/>
            <a:r>
              <a:rPr lang="en-US" dirty="0"/>
              <a:t>In it, Wirth outlines a research program aimed at examining how cities generate forms of social interaction distinct from those found in rural areas, and more broadly delineates the differences between urban and rural ways of life. Wirth wrote this article at a time when the dominance of the Chicago School was particularly evident. </a:t>
            </a:r>
          </a:p>
          <a:p>
            <a:pPr algn="just"/>
            <a:r>
              <a:rPr lang="en-US" dirty="0"/>
              <a:t>He sought to analyze urban culture through three independent variables, such as size, population density, and heterogeneity which he regarded as key determinants of urban life</a:t>
            </a:r>
          </a:p>
        </p:txBody>
      </p:sp>
    </p:spTree>
    <p:extLst>
      <p:ext uri="{BB962C8B-B14F-4D97-AF65-F5344CB8AC3E}">
        <p14:creationId xmlns:p14="http://schemas.microsoft.com/office/powerpoint/2010/main" val="257681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8159-AC42-EF18-0777-2B46D6851C94}"/>
              </a:ext>
            </a:extLst>
          </p:cNvPr>
          <p:cNvSpPr>
            <a:spLocks noGrp="1"/>
          </p:cNvSpPr>
          <p:nvPr>
            <p:ph type="title"/>
          </p:nvPr>
        </p:nvSpPr>
        <p:spPr/>
        <p:txBody>
          <a:bodyPr>
            <a:normAutofit fontScale="90000"/>
          </a:bodyPr>
          <a:lstStyle/>
          <a:p>
            <a:r>
              <a:rPr lang="en-US" b="1" dirty="0"/>
              <a:t>Urbanization According to Louis Wirth</a:t>
            </a:r>
            <a:br>
              <a:rPr lang="en-US" dirty="0"/>
            </a:br>
            <a:endParaRPr lang="en-US" dirty="0"/>
          </a:p>
        </p:txBody>
      </p:sp>
      <p:sp>
        <p:nvSpPr>
          <p:cNvPr id="3" name="Content Placeholder 2">
            <a:extLst>
              <a:ext uri="{FF2B5EF4-FFF2-40B4-BE49-F238E27FC236}">
                <a16:creationId xmlns:a16="http://schemas.microsoft.com/office/drawing/2014/main" id="{BDBDE41A-0A95-86D4-4219-D435EE027085}"/>
              </a:ext>
            </a:extLst>
          </p:cNvPr>
          <p:cNvSpPr>
            <a:spLocks noGrp="1"/>
          </p:cNvSpPr>
          <p:nvPr>
            <p:ph idx="1"/>
          </p:nvPr>
        </p:nvSpPr>
        <p:spPr/>
        <p:txBody>
          <a:bodyPr/>
          <a:lstStyle/>
          <a:p>
            <a:pPr algn="just"/>
            <a:r>
              <a:rPr lang="en-US" dirty="0"/>
              <a:t>According to Wirth, urbanization was not defined only as the process of living in an urban environment, but as the development of a broader system of social relationships emerging in response to the overall emphasis of urban conditions. </a:t>
            </a:r>
          </a:p>
          <a:p>
            <a:pPr algn="just"/>
            <a:r>
              <a:rPr lang="en-US" dirty="0"/>
              <a:t>Urbanization, in Wirth’s view, should not be confused with physical (spatial) processes or with the local administrative organization of cities. Wirth’s ideas have been widely used and remain highly relevant. In cities, there are many examples of indifference and a lack of cooperation among residents. </a:t>
            </a:r>
          </a:p>
        </p:txBody>
      </p:sp>
    </p:spTree>
    <p:extLst>
      <p:ext uri="{BB962C8B-B14F-4D97-AF65-F5344CB8AC3E}">
        <p14:creationId xmlns:p14="http://schemas.microsoft.com/office/powerpoint/2010/main" val="410292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7142-7BFE-8F80-6DCC-3F92F0E73294}"/>
              </a:ext>
            </a:extLst>
          </p:cNvPr>
          <p:cNvSpPr>
            <a:spLocks noGrp="1"/>
          </p:cNvSpPr>
          <p:nvPr>
            <p:ph type="title"/>
          </p:nvPr>
        </p:nvSpPr>
        <p:spPr/>
        <p:txBody>
          <a:bodyPr/>
          <a:lstStyle/>
          <a:p>
            <a:r>
              <a:rPr lang="en-US" b="1" dirty="0"/>
              <a:t>Urbanization According to Louis Wirth</a:t>
            </a:r>
            <a:endParaRPr lang="en-US" dirty="0"/>
          </a:p>
        </p:txBody>
      </p:sp>
      <p:sp>
        <p:nvSpPr>
          <p:cNvPr id="3" name="Content Placeholder 2">
            <a:extLst>
              <a:ext uri="{FF2B5EF4-FFF2-40B4-BE49-F238E27FC236}">
                <a16:creationId xmlns:a16="http://schemas.microsoft.com/office/drawing/2014/main" id="{2A966569-3491-139E-EF14-53D38DA1120C}"/>
              </a:ext>
            </a:extLst>
          </p:cNvPr>
          <p:cNvSpPr>
            <a:spLocks noGrp="1"/>
          </p:cNvSpPr>
          <p:nvPr>
            <p:ph idx="1"/>
          </p:nvPr>
        </p:nvSpPr>
        <p:spPr/>
        <p:txBody>
          <a:bodyPr>
            <a:normAutofit fontScale="92500" lnSpcReduction="10000"/>
          </a:bodyPr>
          <a:lstStyle/>
          <a:p>
            <a:pPr algn="just"/>
            <a:r>
              <a:rPr lang="en-US" dirty="0"/>
              <a:t>Louis Wirth observes that the extent to which the contemporary world can be described as urban is not fully and accurately measured by the percentage of the total population living in cities. </a:t>
            </a:r>
          </a:p>
          <a:p>
            <a:pPr algn="just"/>
            <a:r>
              <a:rPr lang="en-US" dirty="0"/>
              <a:t>The influences cities exert on human social life are greater than what urban population ratios alone would suggest. </a:t>
            </a:r>
          </a:p>
          <a:p>
            <a:pPr algn="just"/>
            <a:r>
              <a:rPr lang="en-US" dirty="0"/>
              <a:t>The city is not only increasingly the dwelling place and workplace of modern individuals, but also the initiating and controlling center of economic, political, and cultural life. It has drawn even the most remote communities of the world into its orbit and woven diverse regions, peoples, and activities into a single cosmos</a:t>
            </a:r>
          </a:p>
        </p:txBody>
      </p:sp>
    </p:spTree>
    <p:extLst>
      <p:ext uri="{BB962C8B-B14F-4D97-AF65-F5344CB8AC3E}">
        <p14:creationId xmlns:p14="http://schemas.microsoft.com/office/powerpoint/2010/main" val="83432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C990-1C18-C95C-A9D1-FBFC09E682AE}"/>
              </a:ext>
            </a:extLst>
          </p:cNvPr>
          <p:cNvSpPr>
            <a:spLocks noGrp="1"/>
          </p:cNvSpPr>
          <p:nvPr>
            <p:ph type="title"/>
          </p:nvPr>
        </p:nvSpPr>
        <p:spPr/>
        <p:txBody>
          <a:bodyPr>
            <a:normAutofit fontScale="90000"/>
          </a:bodyPr>
          <a:lstStyle/>
          <a:p>
            <a:br>
              <a:rPr lang="en-US" b="1" dirty="0"/>
            </a:br>
            <a:br>
              <a:rPr lang="en-US" b="1" dirty="0"/>
            </a:br>
            <a:r>
              <a:rPr lang="en-US" b="1" dirty="0"/>
              <a:t>Active Participation in the Socio-Cultural Life of Tirana</a:t>
            </a:r>
            <a:br>
              <a:rPr lang="en-US" dirty="0"/>
            </a:br>
            <a:r>
              <a:rPr lang="en-US" b="1" dirty="0"/>
              <a:t> </a:t>
            </a:r>
            <a:br>
              <a:rPr lang="en-US" dirty="0"/>
            </a:br>
            <a:endParaRPr lang="en-US" dirty="0"/>
          </a:p>
        </p:txBody>
      </p:sp>
      <p:sp>
        <p:nvSpPr>
          <p:cNvPr id="3" name="Content Placeholder 2">
            <a:extLst>
              <a:ext uri="{FF2B5EF4-FFF2-40B4-BE49-F238E27FC236}">
                <a16:creationId xmlns:a16="http://schemas.microsoft.com/office/drawing/2014/main" id="{7B8CC37B-36A1-782E-1053-345F042438AD}"/>
              </a:ext>
            </a:extLst>
          </p:cNvPr>
          <p:cNvSpPr>
            <a:spLocks noGrp="1"/>
          </p:cNvSpPr>
          <p:nvPr>
            <p:ph idx="1"/>
          </p:nvPr>
        </p:nvSpPr>
        <p:spPr/>
        <p:txBody>
          <a:bodyPr>
            <a:normAutofit lnSpcReduction="10000"/>
          </a:bodyPr>
          <a:lstStyle/>
          <a:p>
            <a:pPr algn="just"/>
            <a:r>
              <a:rPr lang="en-US" dirty="0"/>
              <a:t>For residents who settled in Tirana after 1990, it is evident that after assessing the infrastructure and the socio-economic conditions in which their families would live, they chose their new place of residence, although at times memories of their previous home may return, since complete detachment from one’s birthplace is impossible. </a:t>
            </a:r>
          </a:p>
          <a:p>
            <a:pPr algn="just"/>
            <a:r>
              <a:rPr lang="en-US" dirty="0"/>
              <a:t>People begin to adapt to the conditions and subculture of the new settlement, engaging in mutual exchange with neighbors, friends, and acquaintances from different regions. In this process, involvement in the public life of the city also emerges.</a:t>
            </a:r>
          </a:p>
          <a:p>
            <a:endParaRPr lang="en-US" dirty="0"/>
          </a:p>
        </p:txBody>
      </p:sp>
    </p:spTree>
    <p:extLst>
      <p:ext uri="{BB962C8B-B14F-4D97-AF65-F5344CB8AC3E}">
        <p14:creationId xmlns:p14="http://schemas.microsoft.com/office/powerpoint/2010/main" val="204661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DB90-57D8-805F-35E7-5A3E910E78E7}"/>
              </a:ext>
            </a:extLst>
          </p:cNvPr>
          <p:cNvSpPr>
            <a:spLocks noGrp="1"/>
          </p:cNvSpPr>
          <p:nvPr>
            <p:ph type="title"/>
          </p:nvPr>
        </p:nvSpPr>
        <p:spPr/>
        <p:txBody>
          <a:bodyPr>
            <a:normAutofit fontScale="90000"/>
          </a:bodyPr>
          <a:lstStyle/>
          <a:p>
            <a:br>
              <a:rPr lang="en-US" b="1" dirty="0"/>
            </a:br>
            <a:br>
              <a:rPr lang="en-US" b="1" dirty="0"/>
            </a:br>
            <a:r>
              <a:rPr lang="en-US" b="1" dirty="0"/>
              <a:t>Active Participation in the Socio-Cultural Life of Tirana</a:t>
            </a:r>
            <a:br>
              <a:rPr lang="en-US" dirty="0"/>
            </a:br>
            <a:r>
              <a:rPr lang="en-US" b="1" dirty="0"/>
              <a:t> </a:t>
            </a:r>
            <a:br>
              <a:rPr lang="en-US" dirty="0"/>
            </a:br>
            <a:endParaRPr lang="en-US" dirty="0"/>
          </a:p>
        </p:txBody>
      </p:sp>
      <p:sp>
        <p:nvSpPr>
          <p:cNvPr id="3" name="Content Placeholder 2">
            <a:extLst>
              <a:ext uri="{FF2B5EF4-FFF2-40B4-BE49-F238E27FC236}">
                <a16:creationId xmlns:a16="http://schemas.microsoft.com/office/drawing/2014/main" id="{4D8DDE7D-EDFB-6487-39AD-232A0BAF42BC}"/>
              </a:ext>
            </a:extLst>
          </p:cNvPr>
          <p:cNvSpPr>
            <a:spLocks noGrp="1"/>
          </p:cNvSpPr>
          <p:nvPr>
            <p:ph idx="1"/>
          </p:nvPr>
        </p:nvSpPr>
        <p:spPr/>
        <p:txBody>
          <a:bodyPr>
            <a:normAutofit fontScale="92500" lnSpcReduction="20000"/>
          </a:bodyPr>
          <a:lstStyle/>
          <a:p>
            <a:pPr algn="just"/>
            <a:r>
              <a:rPr lang="en-US" dirty="0"/>
              <a:t>According to academic Artan Fuga in his book </a:t>
            </a:r>
            <a:r>
              <a:rPr lang="en-US" i="1" dirty="0" err="1"/>
              <a:t>Shoqëria</a:t>
            </a:r>
            <a:r>
              <a:rPr lang="en-US" i="1" dirty="0"/>
              <a:t> </a:t>
            </a:r>
            <a:r>
              <a:rPr lang="en-US" i="1" dirty="0" err="1"/>
              <a:t>periferike</a:t>
            </a:r>
            <a:r>
              <a:rPr lang="en-US" dirty="0"/>
              <a:t> (“Peripheral Society”), cities have recently received a rural population arriving from peripheral areas. </a:t>
            </a:r>
          </a:p>
          <a:p>
            <a:pPr algn="just"/>
            <a:r>
              <a:rPr lang="en-US" dirty="0"/>
              <a:t>In most cases, this population has descended from remote parts of Albania, from mountainous or hilly regions, from villages in the North or the South of the country. </a:t>
            </a:r>
          </a:p>
          <a:p>
            <a:pPr algn="just"/>
            <a:r>
              <a:rPr lang="en-US" dirty="0"/>
              <a:t>The newcomers are highly dynamic individuals, actively seeking employment, full of physical and moral energy. </a:t>
            </a:r>
          </a:p>
          <a:p>
            <a:pPr algn="just"/>
            <a:r>
              <a:rPr lang="en-US" dirty="0"/>
              <a:t>They strive at all costs to find their place in the social life of cities, precisely within a reality that is often hostile and oppressive toward them </a:t>
            </a:r>
          </a:p>
        </p:txBody>
      </p:sp>
    </p:spTree>
    <p:extLst>
      <p:ext uri="{BB962C8B-B14F-4D97-AF65-F5344CB8AC3E}">
        <p14:creationId xmlns:p14="http://schemas.microsoft.com/office/powerpoint/2010/main" val="2711470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TotalTime>
  <Words>1173</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Times New Roman</vt:lpstr>
      <vt:lpstr>Organic</vt:lpstr>
      <vt:lpstr>Aspects and Theories of Urban Development: The Case of Tirana </vt:lpstr>
      <vt:lpstr> Introduction   </vt:lpstr>
      <vt:lpstr>Introduction </vt:lpstr>
      <vt:lpstr>Introduction</vt:lpstr>
      <vt:lpstr>Urbanization According to Louis Wirth </vt:lpstr>
      <vt:lpstr>Urbanization According to Louis Wirth </vt:lpstr>
      <vt:lpstr>Urbanization According to Louis Wirth</vt:lpstr>
      <vt:lpstr>  Active Participation in the Socio-Cultural Life of Tirana   </vt:lpstr>
      <vt:lpstr>  Active Participation in the Socio-Cultural Life of Tirana   </vt:lpstr>
      <vt:lpstr> Active Participation in the Socio-Cultural Life of Tirana </vt:lpstr>
      <vt:lpstr>Conclusions </vt:lpstr>
      <vt:lpstr>Conclusions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Enri Herri</dc:creator>
  <cp:lastModifiedBy>Enri Herri</cp:lastModifiedBy>
  <cp:revision>6</cp:revision>
  <dcterms:created xsi:type="dcterms:W3CDTF">2026-03-20T13:20:49Z</dcterms:created>
  <dcterms:modified xsi:type="dcterms:W3CDTF">2026-03-20T13:31:26Z</dcterms:modified>
</cp:coreProperties>
</file>