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20"/>
  </p:notesMasterIdLst>
  <p:handoutMasterIdLst>
    <p:handoutMasterId r:id="rId21"/>
  </p:handoutMasterIdLst>
  <p:sldIdLst>
    <p:sldId id="296" r:id="rId5"/>
    <p:sldId id="316" r:id="rId6"/>
    <p:sldId id="516" r:id="rId7"/>
    <p:sldId id="520" r:id="rId8"/>
    <p:sldId id="517" r:id="rId9"/>
    <p:sldId id="526" r:id="rId10"/>
    <p:sldId id="478" r:id="rId11"/>
    <p:sldId id="523" r:id="rId12"/>
    <p:sldId id="527" r:id="rId13"/>
    <p:sldId id="524" r:id="rId14"/>
    <p:sldId id="525" r:id="rId15"/>
    <p:sldId id="529" r:id="rId16"/>
    <p:sldId id="530" r:id="rId17"/>
    <p:sldId id="466" r:id="rId18"/>
    <p:sldId id="452" r:id="rId19"/>
  </p:sldIdLst>
  <p:sldSz cx="9144000" cy="5715000" type="screen16x10"/>
  <p:notesSz cx="6815138" cy="9947275"/>
  <p:custDataLst>
    <p:tags r:id="rId22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5465">
          <p15:clr>
            <a:srgbClr val="A4A3A4"/>
          </p15:clr>
        </p15:guide>
        <p15:guide id="3" pos="4241">
          <p15:clr>
            <a:srgbClr val="A4A3A4"/>
          </p15:clr>
        </p15:guide>
        <p15:guide id="4" pos="46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4" userDrawn="1">
          <p15:clr>
            <a:srgbClr val="A4A3A4"/>
          </p15:clr>
        </p15:guide>
        <p15:guide id="2" pos="214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2" name="Autor" initials="A" lastIdx="2" clrIdx="1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FF7"/>
    <a:srgbClr val="CBDDEF"/>
    <a:srgbClr val="0096D3"/>
    <a:srgbClr val="0C94B7"/>
    <a:srgbClr val="41B4CE"/>
    <a:srgbClr val="73BAD1"/>
    <a:srgbClr val="65B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66872D-9A81-49E6-8F73-E84A80D38063}" v="271" dt="2026-03-25T18:15:40.391"/>
  </p1510:revLst>
</p1510:revInfo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Helle Formatvorlage 1 - Akz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68" autoAdjust="0"/>
    <p:restoredTop sz="89123" autoAdjust="0"/>
  </p:normalViewPr>
  <p:slideViewPr>
    <p:cSldViewPr snapToGrid="0" showGuides="1">
      <p:cViewPr>
        <p:scale>
          <a:sx n="125" d="100"/>
          <a:sy n="125" d="100"/>
        </p:scale>
        <p:origin x="2634" y="840"/>
      </p:cViewPr>
      <p:guideLst>
        <p:guide orient="horz" pos="1800"/>
        <p:guide pos="5465"/>
        <p:guide pos="4241"/>
        <p:guide pos="46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 showGuides="1">
      <p:cViewPr varScale="1">
        <p:scale>
          <a:sx n="68" d="100"/>
          <a:sy n="68" d="100"/>
        </p:scale>
        <p:origin x="3556" y="76"/>
      </p:cViewPr>
      <p:guideLst>
        <p:guide orient="horz" pos="3134"/>
        <p:guide pos="214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rmann, Anett" userId="a4eb9698-db59-4868-8285-7811a3a95b28" providerId="ADAL" clId="{1A583030-2DCE-45E0-907B-02FA2D92FB08}"/>
    <pc:docChg chg="undo custSel addSld delSld modSld sldOrd">
      <pc:chgData name="Hermann, Anett" userId="a4eb9698-db59-4868-8285-7811a3a95b28" providerId="ADAL" clId="{1A583030-2DCE-45E0-907B-02FA2D92FB08}" dt="2026-03-25T18:16:22.989" v="7252" actId="14100"/>
      <pc:docMkLst>
        <pc:docMk/>
      </pc:docMkLst>
      <pc:sldChg chg="modSp mod">
        <pc:chgData name="Hermann, Anett" userId="a4eb9698-db59-4868-8285-7811a3a95b28" providerId="ADAL" clId="{1A583030-2DCE-45E0-907B-02FA2D92FB08}" dt="2026-03-25T17:25:12.237" v="6469" actId="20577"/>
        <pc:sldMkLst>
          <pc:docMk/>
          <pc:sldMk cId="3486792160" sldId="296"/>
        </pc:sldMkLst>
        <pc:spChg chg="mod">
          <ac:chgData name="Hermann, Anett" userId="a4eb9698-db59-4868-8285-7811a3a95b28" providerId="ADAL" clId="{1A583030-2DCE-45E0-907B-02FA2D92FB08}" dt="2026-03-25T17:25:12.237" v="6469" actId="20577"/>
          <ac:spMkLst>
            <pc:docMk/>
            <pc:sldMk cId="3486792160" sldId="296"/>
            <ac:spMk id="4" creationId="{00000000-0000-0000-0000-000000000000}"/>
          </ac:spMkLst>
        </pc:spChg>
        <pc:spChg chg="mod">
          <ac:chgData name="Hermann, Anett" userId="a4eb9698-db59-4868-8285-7811a3a95b28" providerId="ADAL" clId="{1A583030-2DCE-45E0-907B-02FA2D92FB08}" dt="2026-03-25T11:50:10.887" v="4" actId="20578"/>
          <ac:spMkLst>
            <pc:docMk/>
            <pc:sldMk cId="3486792160" sldId="296"/>
            <ac:spMk id="5" creationId="{00000000-0000-0000-0000-000000000000}"/>
          </ac:spMkLst>
        </pc:spChg>
        <pc:spChg chg="mod">
          <ac:chgData name="Hermann, Anett" userId="a4eb9698-db59-4868-8285-7811a3a95b28" providerId="ADAL" clId="{1A583030-2DCE-45E0-907B-02FA2D92FB08}" dt="2026-03-25T11:55:53.763" v="23" actId="768"/>
          <ac:spMkLst>
            <pc:docMk/>
            <pc:sldMk cId="3486792160" sldId="296"/>
            <ac:spMk id="7" creationId="{7D0991B8-6B17-4F88-BD70-68FB6788CA19}"/>
          </ac:spMkLst>
        </pc:spChg>
        <pc:spChg chg="mod">
          <ac:chgData name="Hermann, Anett" userId="a4eb9698-db59-4868-8285-7811a3a95b28" providerId="ADAL" clId="{1A583030-2DCE-45E0-907B-02FA2D92FB08}" dt="2026-03-25T11:50:49.188" v="9" actId="113"/>
          <ac:spMkLst>
            <pc:docMk/>
            <pc:sldMk cId="3486792160" sldId="296"/>
            <ac:spMk id="10" creationId="{00000000-0000-0000-0000-000000000000}"/>
          </ac:spMkLst>
        </pc:spChg>
      </pc:sldChg>
      <pc:sldChg chg="modSp mod">
        <pc:chgData name="Hermann, Anett" userId="a4eb9698-db59-4868-8285-7811a3a95b28" providerId="ADAL" clId="{1A583030-2DCE-45E0-907B-02FA2D92FB08}" dt="2026-03-25T17:41:34.573" v="6610" actId="20577"/>
        <pc:sldMkLst>
          <pc:docMk/>
          <pc:sldMk cId="1078019219" sldId="316"/>
        </pc:sldMkLst>
        <pc:spChg chg="mod">
          <ac:chgData name="Hermann, Anett" userId="a4eb9698-db59-4868-8285-7811a3a95b28" providerId="ADAL" clId="{1A583030-2DCE-45E0-907B-02FA2D92FB08}" dt="2026-03-25T17:41:34.573" v="6610" actId="20577"/>
          <ac:spMkLst>
            <pc:docMk/>
            <pc:sldMk cId="1078019219" sldId="316"/>
            <ac:spMk id="4" creationId="{00000000-0000-0000-0000-000000000000}"/>
          </ac:spMkLst>
        </pc:spChg>
      </pc:sldChg>
      <pc:sldChg chg="modSp mod modNotesTx">
        <pc:chgData name="Hermann, Anett" userId="a4eb9698-db59-4868-8285-7811a3a95b28" providerId="ADAL" clId="{1A583030-2DCE-45E0-907B-02FA2D92FB08}" dt="2026-03-25T18:16:22.989" v="7252" actId="14100"/>
        <pc:sldMkLst>
          <pc:docMk/>
          <pc:sldMk cId="314165618" sldId="452"/>
        </pc:sldMkLst>
        <pc:spChg chg="mod">
          <ac:chgData name="Hermann, Anett" userId="a4eb9698-db59-4868-8285-7811a3a95b28" providerId="ADAL" clId="{1A583030-2DCE-45E0-907B-02FA2D92FB08}" dt="2026-03-25T18:16:22.989" v="7252" actId="14100"/>
          <ac:spMkLst>
            <pc:docMk/>
            <pc:sldMk cId="314165618" sldId="452"/>
            <ac:spMk id="3" creationId="{BA08BF9E-5A52-F44A-85B5-0AF15FEDE347}"/>
          </ac:spMkLst>
        </pc:spChg>
      </pc:sldChg>
      <pc:sldChg chg="del">
        <pc:chgData name="Hermann, Anett" userId="a4eb9698-db59-4868-8285-7811a3a95b28" providerId="ADAL" clId="{1A583030-2DCE-45E0-907B-02FA2D92FB08}" dt="2026-03-25T16:11:27.666" v="5833" actId="47"/>
        <pc:sldMkLst>
          <pc:docMk/>
          <pc:sldMk cId="3698589985" sldId="458"/>
        </pc:sldMkLst>
      </pc:sldChg>
      <pc:sldChg chg="addSp delSp modSp mod">
        <pc:chgData name="Hermann, Anett" userId="a4eb9698-db59-4868-8285-7811a3a95b28" providerId="ADAL" clId="{1A583030-2DCE-45E0-907B-02FA2D92FB08}" dt="2026-03-25T17:46:25.332" v="6675" actId="12"/>
        <pc:sldMkLst>
          <pc:docMk/>
          <pc:sldMk cId="1071978842" sldId="478"/>
        </pc:sldMkLst>
        <pc:spChg chg="mod">
          <ac:chgData name="Hermann, Anett" userId="a4eb9698-db59-4868-8285-7811a3a95b28" providerId="ADAL" clId="{1A583030-2DCE-45E0-907B-02FA2D92FB08}" dt="2026-03-25T15:44:09.613" v="5568"/>
          <ac:spMkLst>
            <pc:docMk/>
            <pc:sldMk cId="1071978842" sldId="478"/>
            <ac:spMk id="3" creationId="{00000000-0000-0000-0000-000000000000}"/>
          </ac:spMkLst>
        </pc:spChg>
        <pc:spChg chg="del">
          <ac:chgData name="Hermann, Anett" userId="a4eb9698-db59-4868-8285-7811a3a95b28" providerId="ADAL" clId="{1A583030-2DCE-45E0-907B-02FA2D92FB08}" dt="2026-03-25T12:30:02.338" v="717" actId="478"/>
          <ac:spMkLst>
            <pc:docMk/>
            <pc:sldMk cId="1071978842" sldId="478"/>
            <ac:spMk id="4" creationId="{00000000-0000-0000-0000-000000000000}"/>
          </ac:spMkLst>
        </pc:spChg>
        <pc:spChg chg="del">
          <ac:chgData name="Hermann, Anett" userId="a4eb9698-db59-4868-8285-7811a3a95b28" providerId="ADAL" clId="{1A583030-2DCE-45E0-907B-02FA2D92FB08}" dt="2026-03-25T12:30:02.338" v="717" actId="478"/>
          <ac:spMkLst>
            <pc:docMk/>
            <pc:sldMk cId="1071978842" sldId="478"/>
            <ac:spMk id="6" creationId="{00000000-0000-0000-0000-000000000000}"/>
          </ac:spMkLst>
        </pc:spChg>
        <pc:spChg chg="add mod">
          <ac:chgData name="Hermann, Anett" userId="a4eb9698-db59-4868-8285-7811a3a95b28" providerId="ADAL" clId="{1A583030-2DCE-45E0-907B-02FA2D92FB08}" dt="2026-03-25T17:46:25.332" v="6675" actId="12"/>
          <ac:spMkLst>
            <pc:docMk/>
            <pc:sldMk cId="1071978842" sldId="478"/>
            <ac:spMk id="8" creationId="{EC950423-02FC-069A-2FCE-C1793B0C69DD}"/>
          </ac:spMkLst>
        </pc:spChg>
        <pc:spChg chg="del">
          <ac:chgData name="Hermann, Anett" userId="a4eb9698-db59-4868-8285-7811a3a95b28" providerId="ADAL" clId="{1A583030-2DCE-45E0-907B-02FA2D92FB08}" dt="2026-03-25T12:30:02.338" v="717" actId="478"/>
          <ac:spMkLst>
            <pc:docMk/>
            <pc:sldMk cId="1071978842" sldId="478"/>
            <ac:spMk id="9" creationId="{00000000-0000-0000-0000-000000000000}"/>
          </ac:spMkLst>
        </pc:spChg>
        <pc:spChg chg="del">
          <ac:chgData name="Hermann, Anett" userId="a4eb9698-db59-4868-8285-7811a3a95b28" providerId="ADAL" clId="{1A583030-2DCE-45E0-907B-02FA2D92FB08}" dt="2026-03-25T12:30:02.338" v="717" actId="478"/>
          <ac:spMkLst>
            <pc:docMk/>
            <pc:sldMk cId="1071978842" sldId="478"/>
            <ac:spMk id="10" creationId="{00000000-0000-0000-0000-000000000000}"/>
          </ac:spMkLst>
        </pc:spChg>
      </pc:sldChg>
      <pc:sldChg chg="del">
        <pc:chgData name="Hermann, Anett" userId="a4eb9698-db59-4868-8285-7811a3a95b28" providerId="ADAL" clId="{1A583030-2DCE-45E0-907B-02FA2D92FB08}" dt="2026-03-25T16:11:24.423" v="5831" actId="47"/>
        <pc:sldMkLst>
          <pc:docMk/>
          <pc:sldMk cId="3282438426" sldId="487"/>
        </pc:sldMkLst>
      </pc:sldChg>
      <pc:sldChg chg="del">
        <pc:chgData name="Hermann, Anett" userId="a4eb9698-db59-4868-8285-7811a3a95b28" providerId="ADAL" clId="{1A583030-2DCE-45E0-907B-02FA2D92FB08}" dt="2026-03-25T16:11:34.748" v="5837" actId="47"/>
        <pc:sldMkLst>
          <pc:docMk/>
          <pc:sldMk cId="1488418554" sldId="489"/>
        </pc:sldMkLst>
      </pc:sldChg>
      <pc:sldChg chg="modSp del mod">
        <pc:chgData name="Hermann, Anett" userId="a4eb9698-db59-4868-8285-7811a3a95b28" providerId="ADAL" clId="{1A583030-2DCE-45E0-907B-02FA2D92FB08}" dt="2026-03-25T16:42:46.621" v="6071" actId="47"/>
        <pc:sldMkLst>
          <pc:docMk/>
          <pc:sldMk cId="2308005362" sldId="494"/>
        </pc:sldMkLst>
        <pc:spChg chg="mod">
          <ac:chgData name="Hermann, Anett" userId="a4eb9698-db59-4868-8285-7811a3a95b28" providerId="ADAL" clId="{1A583030-2DCE-45E0-907B-02FA2D92FB08}" dt="2026-03-25T16:36:50.118" v="6014" actId="20577"/>
          <ac:spMkLst>
            <pc:docMk/>
            <pc:sldMk cId="2308005362" sldId="494"/>
            <ac:spMk id="10" creationId="{00000000-0000-0000-0000-000000000000}"/>
          </ac:spMkLst>
        </pc:spChg>
      </pc:sldChg>
      <pc:sldChg chg="modSp del mod">
        <pc:chgData name="Hermann, Anett" userId="a4eb9698-db59-4868-8285-7811a3a95b28" providerId="ADAL" clId="{1A583030-2DCE-45E0-907B-02FA2D92FB08}" dt="2026-03-25T18:10:01.287" v="7032" actId="47"/>
        <pc:sldMkLst>
          <pc:docMk/>
          <pc:sldMk cId="2277687355" sldId="504"/>
        </pc:sldMkLst>
        <pc:spChg chg="mod">
          <ac:chgData name="Hermann, Anett" userId="a4eb9698-db59-4868-8285-7811a3a95b28" providerId="ADAL" clId="{1A583030-2DCE-45E0-907B-02FA2D92FB08}" dt="2026-03-25T17:19:24.688" v="6455" actId="21"/>
          <ac:spMkLst>
            <pc:docMk/>
            <pc:sldMk cId="2277687355" sldId="504"/>
            <ac:spMk id="4" creationId="{00000000-0000-0000-0000-000000000000}"/>
          </ac:spMkLst>
        </pc:spChg>
      </pc:sldChg>
      <pc:sldChg chg="del">
        <pc:chgData name="Hermann, Anett" userId="a4eb9698-db59-4868-8285-7811a3a95b28" providerId="ADAL" clId="{1A583030-2DCE-45E0-907B-02FA2D92FB08}" dt="2026-03-25T17:05:36.309" v="6337" actId="47"/>
        <pc:sldMkLst>
          <pc:docMk/>
          <pc:sldMk cId="3002769050" sldId="505"/>
        </pc:sldMkLst>
      </pc:sldChg>
      <pc:sldChg chg="del">
        <pc:chgData name="Hermann, Anett" userId="a4eb9698-db59-4868-8285-7811a3a95b28" providerId="ADAL" clId="{1A583030-2DCE-45E0-907B-02FA2D92FB08}" dt="2026-03-25T16:11:22.358" v="5830" actId="47"/>
        <pc:sldMkLst>
          <pc:docMk/>
          <pc:sldMk cId="2735602666" sldId="506"/>
        </pc:sldMkLst>
      </pc:sldChg>
      <pc:sldChg chg="del">
        <pc:chgData name="Hermann, Anett" userId="a4eb9698-db59-4868-8285-7811a3a95b28" providerId="ADAL" clId="{1A583030-2DCE-45E0-907B-02FA2D92FB08}" dt="2026-03-25T16:11:29.667" v="5835" actId="47"/>
        <pc:sldMkLst>
          <pc:docMk/>
          <pc:sldMk cId="475897156" sldId="507"/>
        </pc:sldMkLst>
      </pc:sldChg>
      <pc:sldChg chg="del">
        <pc:chgData name="Hermann, Anett" userId="a4eb9698-db59-4868-8285-7811a3a95b28" providerId="ADAL" clId="{1A583030-2DCE-45E0-907B-02FA2D92FB08}" dt="2026-03-25T16:11:28.706" v="5834" actId="47"/>
        <pc:sldMkLst>
          <pc:docMk/>
          <pc:sldMk cId="2976264137" sldId="510"/>
        </pc:sldMkLst>
      </pc:sldChg>
      <pc:sldChg chg="del">
        <pc:chgData name="Hermann, Anett" userId="a4eb9698-db59-4868-8285-7811a3a95b28" providerId="ADAL" clId="{1A583030-2DCE-45E0-907B-02FA2D92FB08}" dt="2026-03-25T16:11:32.102" v="5836" actId="47"/>
        <pc:sldMkLst>
          <pc:docMk/>
          <pc:sldMk cId="3687915980" sldId="513"/>
        </pc:sldMkLst>
      </pc:sldChg>
      <pc:sldChg chg="del">
        <pc:chgData name="Hermann, Anett" userId="a4eb9698-db59-4868-8285-7811a3a95b28" providerId="ADAL" clId="{1A583030-2DCE-45E0-907B-02FA2D92FB08}" dt="2026-03-25T16:11:26.260" v="5832" actId="47"/>
        <pc:sldMkLst>
          <pc:docMk/>
          <pc:sldMk cId="3057200017" sldId="515"/>
        </pc:sldMkLst>
      </pc:sldChg>
      <pc:sldChg chg="modSp add mod">
        <pc:chgData name="Hermann, Anett" userId="a4eb9698-db59-4868-8285-7811a3a95b28" providerId="ADAL" clId="{1A583030-2DCE-45E0-907B-02FA2D92FB08}" dt="2026-03-25T17:43:46.537" v="6648" actId="20577"/>
        <pc:sldMkLst>
          <pc:docMk/>
          <pc:sldMk cId="413991578" sldId="516"/>
        </pc:sldMkLst>
        <pc:spChg chg="mod">
          <ac:chgData name="Hermann, Anett" userId="a4eb9698-db59-4868-8285-7811a3a95b28" providerId="ADAL" clId="{1A583030-2DCE-45E0-907B-02FA2D92FB08}" dt="2026-03-25T13:57:56.488" v="4599" actId="20577"/>
          <ac:spMkLst>
            <pc:docMk/>
            <pc:sldMk cId="413991578" sldId="516"/>
            <ac:spMk id="3" creationId="{3FAF23F7-F89A-C8AB-035B-322DA880557A}"/>
          </ac:spMkLst>
        </pc:spChg>
        <pc:spChg chg="mod">
          <ac:chgData name="Hermann, Anett" userId="a4eb9698-db59-4868-8285-7811a3a95b28" providerId="ADAL" clId="{1A583030-2DCE-45E0-907B-02FA2D92FB08}" dt="2026-03-25T17:43:46.537" v="6648" actId="20577"/>
          <ac:spMkLst>
            <pc:docMk/>
            <pc:sldMk cId="413991578" sldId="516"/>
            <ac:spMk id="4" creationId="{2B7CDA6F-046A-8138-7A6E-31B731AA976E}"/>
          </ac:spMkLst>
        </pc:spChg>
      </pc:sldChg>
      <pc:sldChg chg="modSp add mod">
        <pc:chgData name="Hermann, Anett" userId="a4eb9698-db59-4868-8285-7811a3a95b28" providerId="ADAL" clId="{1A583030-2DCE-45E0-907B-02FA2D92FB08}" dt="2026-03-25T17:45:01.037" v="6668" actId="255"/>
        <pc:sldMkLst>
          <pc:docMk/>
          <pc:sldMk cId="384810921" sldId="517"/>
        </pc:sldMkLst>
        <pc:spChg chg="mod">
          <ac:chgData name="Hermann, Anett" userId="a4eb9698-db59-4868-8285-7811a3a95b28" providerId="ADAL" clId="{1A583030-2DCE-45E0-907B-02FA2D92FB08}" dt="2026-03-25T15:10:35.725" v="5099" actId="6549"/>
          <ac:spMkLst>
            <pc:docMk/>
            <pc:sldMk cId="384810921" sldId="517"/>
            <ac:spMk id="3" creationId="{0B77C86F-53D2-F8F5-1BE1-3A4E9C80AFBA}"/>
          </ac:spMkLst>
        </pc:spChg>
        <pc:spChg chg="mod">
          <ac:chgData name="Hermann, Anett" userId="a4eb9698-db59-4868-8285-7811a3a95b28" providerId="ADAL" clId="{1A583030-2DCE-45E0-907B-02FA2D92FB08}" dt="2026-03-25T17:45:01.037" v="6668" actId="255"/>
          <ac:spMkLst>
            <pc:docMk/>
            <pc:sldMk cId="384810921" sldId="517"/>
            <ac:spMk id="4" creationId="{80A5DC60-827E-5240-49C8-5A51EC4E63A6}"/>
          </ac:spMkLst>
        </pc:spChg>
      </pc:sldChg>
      <pc:sldChg chg="addSp modSp add del mod">
        <pc:chgData name="Hermann, Anett" userId="a4eb9698-db59-4868-8285-7811a3a95b28" providerId="ADAL" clId="{1A583030-2DCE-45E0-907B-02FA2D92FB08}" dt="2026-03-25T15:40:24.397" v="5522" actId="47"/>
        <pc:sldMkLst>
          <pc:docMk/>
          <pc:sldMk cId="4173076872" sldId="518"/>
        </pc:sldMkLst>
        <pc:spChg chg="add">
          <ac:chgData name="Hermann, Anett" userId="a4eb9698-db59-4868-8285-7811a3a95b28" providerId="ADAL" clId="{1A583030-2DCE-45E0-907B-02FA2D92FB08}" dt="2026-03-25T12:54:10.434" v="1449"/>
          <ac:spMkLst>
            <pc:docMk/>
            <pc:sldMk cId="4173076872" sldId="518"/>
            <ac:spMk id="2" creationId="{B9830158-CC4C-EB4B-2B82-695601FF5B5D}"/>
          </ac:spMkLst>
        </pc:spChg>
        <pc:spChg chg="mod">
          <ac:chgData name="Hermann, Anett" userId="a4eb9698-db59-4868-8285-7811a3a95b28" providerId="ADAL" clId="{1A583030-2DCE-45E0-907B-02FA2D92FB08}" dt="2026-03-25T13:50:11.691" v="4584" actId="27636"/>
          <ac:spMkLst>
            <pc:docMk/>
            <pc:sldMk cId="4173076872" sldId="518"/>
            <ac:spMk id="4" creationId="{66787F2B-5E33-405F-5A02-F6155E7A7DE1}"/>
          </ac:spMkLst>
        </pc:spChg>
        <pc:spChg chg="add">
          <ac:chgData name="Hermann, Anett" userId="a4eb9698-db59-4868-8285-7811a3a95b28" providerId="ADAL" clId="{1A583030-2DCE-45E0-907B-02FA2D92FB08}" dt="2026-03-25T12:54:17.990" v="1450"/>
          <ac:spMkLst>
            <pc:docMk/>
            <pc:sldMk cId="4173076872" sldId="518"/>
            <ac:spMk id="7" creationId="{3DBC990B-038A-208B-54FF-79993969C219}"/>
          </ac:spMkLst>
        </pc:spChg>
      </pc:sldChg>
      <pc:sldChg chg="modSp add del mod">
        <pc:chgData name="Hermann, Anett" userId="a4eb9698-db59-4868-8285-7811a3a95b28" providerId="ADAL" clId="{1A583030-2DCE-45E0-907B-02FA2D92FB08}" dt="2026-03-25T13:02:42.809" v="1958" actId="47"/>
        <pc:sldMkLst>
          <pc:docMk/>
          <pc:sldMk cId="3604125391" sldId="519"/>
        </pc:sldMkLst>
        <pc:spChg chg="mod">
          <ac:chgData name="Hermann, Anett" userId="a4eb9698-db59-4868-8285-7811a3a95b28" providerId="ADAL" clId="{1A583030-2DCE-45E0-907B-02FA2D92FB08}" dt="2026-03-25T12:31:03.400" v="822" actId="20577"/>
          <ac:spMkLst>
            <pc:docMk/>
            <pc:sldMk cId="3604125391" sldId="519"/>
            <ac:spMk id="3" creationId="{8E5989B5-8B8C-3052-C1EE-9852AA56BC0B}"/>
          </ac:spMkLst>
        </pc:spChg>
        <pc:spChg chg="mod">
          <ac:chgData name="Hermann, Anett" userId="a4eb9698-db59-4868-8285-7811a3a95b28" providerId="ADAL" clId="{1A583030-2DCE-45E0-907B-02FA2D92FB08}" dt="2026-03-25T13:01:44.372" v="1957" actId="20577"/>
          <ac:spMkLst>
            <pc:docMk/>
            <pc:sldMk cId="3604125391" sldId="519"/>
            <ac:spMk id="8" creationId="{634B7D83-1889-57AD-4D4B-DEAC8F034791}"/>
          </ac:spMkLst>
        </pc:spChg>
      </pc:sldChg>
      <pc:sldChg chg="addSp modSp add mod modNotesTx">
        <pc:chgData name="Hermann, Anett" userId="a4eb9698-db59-4868-8285-7811a3a95b28" providerId="ADAL" clId="{1A583030-2DCE-45E0-907B-02FA2D92FB08}" dt="2026-03-25T17:43:33.268" v="6647" actId="255"/>
        <pc:sldMkLst>
          <pc:docMk/>
          <pc:sldMk cId="4197168403" sldId="520"/>
        </pc:sldMkLst>
        <pc:spChg chg="add">
          <ac:chgData name="Hermann, Anett" userId="a4eb9698-db59-4868-8285-7811a3a95b28" providerId="ADAL" clId="{1A583030-2DCE-45E0-907B-02FA2D92FB08}" dt="2026-03-25T12:45:38.611" v="967"/>
          <ac:spMkLst>
            <pc:docMk/>
            <pc:sldMk cId="4197168403" sldId="520"/>
            <ac:spMk id="2" creationId="{A9289AC7-B70F-4C9D-AF24-22CE80B030EE}"/>
          </ac:spMkLst>
        </pc:spChg>
        <pc:spChg chg="mod">
          <ac:chgData name="Hermann, Anett" userId="a4eb9698-db59-4868-8285-7811a3a95b28" providerId="ADAL" clId="{1A583030-2DCE-45E0-907B-02FA2D92FB08}" dt="2026-03-25T17:35:20.396" v="6552" actId="20577"/>
          <ac:spMkLst>
            <pc:docMk/>
            <pc:sldMk cId="4197168403" sldId="520"/>
            <ac:spMk id="3" creationId="{EC3F7C2A-E732-6EBA-437E-E998BD4AC6E6}"/>
          </ac:spMkLst>
        </pc:spChg>
        <pc:spChg chg="mod">
          <ac:chgData name="Hermann, Anett" userId="a4eb9698-db59-4868-8285-7811a3a95b28" providerId="ADAL" clId="{1A583030-2DCE-45E0-907B-02FA2D92FB08}" dt="2026-03-25T17:43:33.268" v="6647" actId="255"/>
          <ac:spMkLst>
            <pc:docMk/>
            <pc:sldMk cId="4197168403" sldId="520"/>
            <ac:spMk id="4" creationId="{F3F34546-C6B0-DA98-022A-FF84841178F0}"/>
          </ac:spMkLst>
        </pc:spChg>
      </pc:sldChg>
      <pc:sldChg chg="modSp add del mod ord">
        <pc:chgData name="Hermann, Anett" userId="a4eb9698-db59-4868-8285-7811a3a95b28" providerId="ADAL" clId="{1A583030-2DCE-45E0-907B-02FA2D92FB08}" dt="2026-03-25T15:40:29.355" v="5523" actId="47"/>
        <pc:sldMkLst>
          <pc:docMk/>
          <pc:sldMk cId="2070390393" sldId="521"/>
        </pc:sldMkLst>
        <pc:spChg chg="mod">
          <ac:chgData name="Hermann, Anett" userId="a4eb9698-db59-4868-8285-7811a3a95b28" providerId="ADAL" clId="{1A583030-2DCE-45E0-907B-02FA2D92FB08}" dt="2026-03-25T12:47:30.331" v="1115" actId="20577"/>
          <ac:spMkLst>
            <pc:docMk/>
            <pc:sldMk cId="2070390393" sldId="521"/>
            <ac:spMk id="3" creationId="{D2131BAE-DE6D-3C60-E9DA-C5CB49DFA3CF}"/>
          </ac:spMkLst>
        </pc:spChg>
        <pc:spChg chg="mod">
          <ac:chgData name="Hermann, Anett" userId="a4eb9698-db59-4868-8285-7811a3a95b28" providerId="ADAL" clId="{1A583030-2DCE-45E0-907B-02FA2D92FB08}" dt="2026-03-25T12:53:19.038" v="1402" actId="5793"/>
          <ac:spMkLst>
            <pc:docMk/>
            <pc:sldMk cId="2070390393" sldId="521"/>
            <ac:spMk id="8" creationId="{42D639AD-6CBC-32D3-D95A-1332169D4CDD}"/>
          </ac:spMkLst>
        </pc:spChg>
      </pc:sldChg>
      <pc:sldChg chg="new del">
        <pc:chgData name="Hermann, Anett" userId="a4eb9698-db59-4868-8285-7811a3a95b28" providerId="ADAL" clId="{1A583030-2DCE-45E0-907B-02FA2D92FB08}" dt="2026-03-25T12:52:02.233" v="1343" actId="47"/>
        <pc:sldMkLst>
          <pc:docMk/>
          <pc:sldMk cId="877399098" sldId="522"/>
        </pc:sldMkLst>
      </pc:sldChg>
      <pc:sldChg chg="modSp add del mod">
        <pc:chgData name="Hermann, Anett" userId="a4eb9698-db59-4868-8285-7811a3a95b28" providerId="ADAL" clId="{1A583030-2DCE-45E0-907B-02FA2D92FB08}" dt="2026-03-25T15:53:14.512" v="5698" actId="47"/>
        <pc:sldMkLst>
          <pc:docMk/>
          <pc:sldMk cId="1493384133" sldId="522"/>
        </pc:sldMkLst>
        <pc:spChg chg="mod">
          <ac:chgData name="Hermann, Anett" userId="a4eb9698-db59-4868-8285-7811a3a95b28" providerId="ADAL" clId="{1A583030-2DCE-45E0-907B-02FA2D92FB08}" dt="2026-03-25T13:27:07.502" v="3255" actId="20577"/>
          <ac:spMkLst>
            <pc:docMk/>
            <pc:sldMk cId="1493384133" sldId="522"/>
            <ac:spMk id="8" creationId="{CB18E346-0062-CB74-74CF-60F7E189D2B5}"/>
          </ac:spMkLst>
        </pc:spChg>
      </pc:sldChg>
      <pc:sldChg chg="modSp add mod">
        <pc:chgData name="Hermann, Anett" userId="a4eb9698-db59-4868-8285-7811a3a95b28" providerId="ADAL" clId="{1A583030-2DCE-45E0-907B-02FA2D92FB08}" dt="2026-03-25T18:07:58.695" v="7026" actId="20577"/>
        <pc:sldMkLst>
          <pc:docMk/>
          <pc:sldMk cId="2662726259" sldId="523"/>
        </pc:sldMkLst>
        <pc:spChg chg="mod">
          <ac:chgData name="Hermann, Anett" userId="a4eb9698-db59-4868-8285-7811a3a95b28" providerId="ADAL" clId="{1A583030-2DCE-45E0-907B-02FA2D92FB08}" dt="2026-03-25T16:13:34.603" v="5847" actId="20577"/>
          <ac:spMkLst>
            <pc:docMk/>
            <pc:sldMk cId="2662726259" sldId="523"/>
            <ac:spMk id="3" creationId="{F7689170-3704-6AC7-305A-55A2949D320A}"/>
          </ac:spMkLst>
        </pc:spChg>
        <pc:spChg chg="mod">
          <ac:chgData name="Hermann, Anett" userId="a4eb9698-db59-4868-8285-7811a3a95b28" providerId="ADAL" clId="{1A583030-2DCE-45E0-907B-02FA2D92FB08}" dt="2026-03-25T18:07:58.695" v="7026" actId="20577"/>
          <ac:spMkLst>
            <pc:docMk/>
            <pc:sldMk cId="2662726259" sldId="523"/>
            <ac:spMk id="8" creationId="{6A71E2D7-4A89-E9EF-4477-5EDBC52EEC24}"/>
          </ac:spMkLst>
        </pc:spChg>
      </pc:sldChg>
      <pc:sldChg chg="modSp add mod">
        <pc:chgData name="Hermann, Anett" userId="a4eb9698-db59-4868-8285-7811a3a95b28" providerId="ADAL" clId="{1A583030-2DCE-45E0-907B-02FA2D92FB08}" dt="2026-03-25T17:50:56.062" v="6766" actId="255"/>
        <pc:sldMkLst>
          <pc:docMk/>
          <pc:sldMk cId="4019492126" sldId="524"/>
        </pc:sldMkLst>
        <pc:spChg chg="mod">
          <ac:chgData name="Hermann, Anett" userId="a4eb9698-db59-4868-8285-7811a3a95b28" providerId="ADAL" clId="{1A583030-2DCE-45E0-907B-02FA2D92FB08}" dt="2026-03-25T16:35:52.843" v="6010" actId="14100"/>
          <ac:spMkLst>
            <pc:docMk/>
            <pc:sldMk cId="4019492126" sldId="524"/>
            <ac:spMk id="3" creationId="{AC639715-949B-78EC-324F-E3716336BD01}"/>
          </ac:spMkLst>
        </pc:spChg>
        <pc:spChg chg="mod">
          <ac:chgData name="Hermann, Anett" userId="a4eb9698-db59-4868-8285-7811a3a95b28" providerId="ADAL" clId="{1A583030-2DCE-45E0-907B-02FA2D92FB08}" dt="2026-03-25T17:50:56.062" v="6766" actId="255"/>
          <ac:spMkLst>
            <pc:docMk/>
            <pc:sldMk cId="4019492126" sldId="524"/>
            <ac:spMk id="8" creationId="{190E24C6-5222-0A09-A8E1-46801D494AF7}"/>
          </ac:spMkLst>
        </pc:spChg>
      </pc:sldChg>
      <pc:sldChg chg="addSp modSp add mod ord modClrScheme chgLayout modNotesTx">
        <pc:chgData name="Hermann, Anett" userId="a4eb9698-db59-4868-8285-7811a3a95b28" providerId="ADAL" clId="{1A583030-2DCE-45E0-907B-02FA2D92FB08}" dt="2026-03-25T17:53:32.452" v="6803" actId="20577"/>
        <pc:sldMkLst>
          <pc:docMk/>
          <pc:sldMk cId="2654148971" sldId="525"/>
        </pc:sldMkLst>
        <pc:spChg chg="mod ord">
          <ac:chgData name="Hermann, Anett" userId="a4eb9698-db59-4868-8285-7811a3a95b28" providerId="ADAL" clId="{1A583030-2DCE-45E0-907B-02FA2D92FB08}" dt="2026-03-25T16:36:19.590" v="6013" actId="26606"/>
          <ac:spMkLst>
            <pc:docMk/>
            <pc:sldMk cId="2654148971" sldId="525"/>
            <ac:spMk id="3" creationId="{95894359-4C5A-FF55-29DA-B7D4016357A6}"/>
          </ac:spMkLst>
        </pc:spChg>
        <pc:spChg chg="add mod">
          <ac:chgData name="Hermann, Anett" userId="a4eb9698-db59-4868-8285-7811a3a95b28" providerId="ADAL" clId="{1A583030-2DCE-45E0-907B-02FA2D92FB08}" dt="2026-03-25T17:13:11.721" v="6394" actId="14100"/>
          <ac:spMkLst>
            <pc:docMk/>
            <pc:sldMk cId="2654148971" sldId="525"/>
            <ac:spMk id="4" creationId="{47E12CA2-1641-E688-61E7-6301DB4BA916}"/>
          </ac:spMkLst>
        </pc:spChg>
        <pc:spChg chg="mod ord">
          <ac:chgData name="Hermann, Anett" userId="a4eb9698-db59-4868-8285-7811a3a95b28" providerId="ADAL" clId="{1A583030-2DCE-45E0-907B-02FA2D92FB08}" dt="2026-03-25T16:36:19.590" v="6013" actId="26606"/>
          <ac:spMkLst>
            <pc:docMk/>
            <pc:sldMk cId="2654148971" sldId="525"/>
            <ac:spMk id="5" creationId="{F3E3EA2A-102C-B34E-A342-61BA825C08AA}"/>
          </ac:spMkLst>
        </pc:spChg>
        <pc:spChg chg="add mod">
          <ac:chgData name="Hermann, Anett" userId="a4eb9698-db59-4868-8285-7811a3a95b28" providerId="ADAL" clId="{1A583030-2DCE-45E0-907B-02FA2D92FB08}" dt="2026-03-25T17:51:33.226" v="6794" actId="255"/>
          <ac:spMkLst>
            <pc:docMk/>
            <pc:sldMk cId="2654148971" sldId="525"/>
            <ac:spMk id="6" creationId="{EECD7257-6E92-AD57-5F0A-C974B1384A07}"/>
          </ac:spMkLst>
        </pc:spChg>
        <pc:spChg chg="mod ord">
          <ac:chgData name="Hermann, Anett" userId="a4eb9698-db59-4868-8285-7811a3a95b28" providerId="ADAL" clId="{1A583030-2DCE-45E0-907B-02FA2D92FB08}" dt="2026-03-25T16:36:19.590" v="6013" actId="26606"/>
          <ac:spMkLst>
            <pc:docMk/>
            <pc:sldMk cId="2654148971" sldId="525"/>
            <ac:spMk id="7" creationId="{7754E435-2E3E-CD9A-3E21-615E6432093F}"/>
          </ac:spMkLst>
        </pc:spChg>
        <pc:spChg chg="mod ord">
          <ac:chgData name="Hermann, Anett" userId="a4eb9698-db59-4868-8285-7811a3a95b28" providerId="ADAL" clId="{1A583030-2DCE-45E0-907B-02FA2D92FB08}" dt="2026-03-25T17:53:25.354" v="6802" actId="255"/>
          <ac:spMkLst>
            <pc:docMk/>
            <pc:sldMk cId="2654148971" sldId="525"/>
            <ac:spMk id="8" creationId="{F63569F8-6D2E-104C-9974-C88A17722499}"/>
          </ac:spMkLst>
        </pc:spChg>
        <pc:picChg chg="add mod">
          <ac:chgData name="Hermann, Anett" userId="a4eb9698-db59-4868-8285-7811a3a95b28" providerId="ADAL" clId="{1A583030-2DCE-45E0-907B-02FA2D92FB08}" dt="2026-03-25T17:10:17.736" v="6359" actId="1076"/>
          <ac:picMkLst>
            <pc:docMk/>
            <pc:sldMk cId="2654148971" sldId="525"/>
            <ac:picMk id="2" creationId="{0A0D3CED-73F7-6C5F-134D-FA0C7A29B9EE}"/>
          </ac:picMkLst>
        </pc:picChg>
      </pc:sldChg>
      <pc:sldChg chg="addSp modSp add mod modNotesTx">
        <pc:chgData name="Hermann, Anett" userId="a4eb9698-db59-4868-8285-7811a3a95b28" providerId="ADAL" clId="{1A583030-2DCE-45E0-907B-02FA2D92FB08}" dt="2026-03-25T16:02:17.442" v="5756" actId="108"/>
        <pc:sldMkLst>
          <pc:docMk/>
          <pc:sldMk cId="1449822906" sldId="526"/>
        </pc:sldMkLst>
        <pc:spChg chg="add">
          <ac:chgData name="Hermann, Anett" userId="a4eb9698-db59-4868-8285-7811a3a95b28" providerId="ADAL" clId="{1A583030-2DCE-45E0-907B-02FA2D92FB08}" dt="2026-03-25T13:43:25.739" v="4216"/>
          <ac:spMkLst>
            <pc:docMk/>
            <pc:sldMk cId="1449822906" sldId="526"/>
            <ac:spMk id="2" creationId="{201C9279-61B4-B453-67CA-38A44880DDAC}"/>
          </ac:spMkLst>
        </pc:spChg>
        <pc:spChg chg="mod">
          <ac:chgData name="Hermann, Anett" userId="a4eb9698-db59-4868-8285-7811a3a95b28" providerId="ADAL" clId="{1A583030-2DCE-45E0-907B-02FA2D92FB08}" dt="2026-03-25T15:25:10.428" v="5388"/>
          <ac:spMkLst>
            <pc:docMk/>
            <pc:sldMk cId="1449822906" sldId="526"/>
            <ac:spMk id="3" creationId="{223E9FA0-0978-B3E0-1A99-30AAA5CB91DF}"/>
          </ac:spMkLst>
        </pc:spChg>
        <pc:spChg chg="mod">
          <ac:chgData name="Hermann, Anett" userId="a4eb9698-db59-4868-8285-7811a3a95b28" providerId="ADAL" clId="{1A583030-2DCE-45E0-907B-02FA2D92FB08}" dt="2026-03-25T16:02:17.442" v="5756" actId="108"/>
          <ac:spMkLst>
            <pc:docMk/>
            <pc:sldMk cId="1449822906" sldId="526"/>
            <ac:spMk id="4" creationId="{104D4A56-EE9B-CC6E-0ED8-BEFADCD006BB}"/>
          </ac:spMkLst>
        </pc:spChg>
      </pc:sldChg>
      <pc:sldChg chg="modSp add mod">
        <pc:chgData name="Hermann, Anett" userId="a4eb9698-db59-4868-8285-7811a3a95b28" providerId="ADAL" clId="{1A583030-2DCE-45E0-907B-02FA2D92FB08}" dt="2026-03-25T17:09:56.567" v="6357" actId="108"/>
        <pc:sldMkLst>
          <pc:docMk/>
          <pc:sldMk cId="258174236" sldId="527"/>
        </pc:sldMkLst>
        <pc:spChg chg="mod">
          <ac:chgData name="Hermann, Anett" userId="a4eb9698-db59-4868-8285-7811a3a95b28" providerId="ADAL" clId="{1A583030-2DCE-45E0-907B-02FA2D92FB08}" dt="2026-03-25T16:19:17.566" v="5897" actId="27636"/>
          <ac:spMkLst>
            <pc:docMk/>
            <pc:sldMk cId="258174236" sldId="527"/>
            <ac:spMk id="3" creationId="{8096561A-EB36-35B6-FC6E-F8C2F5378F86}"/>
          </ac:spMkLst>
        </pc:spChg>
        <pc:spChg chg="mod">
          <ac:chgData name="Hermann, Anett" userId="a4eb9698-db59-4868-8285-7811a3a95b28" providerId="ADAL" clId="{1A583030-2DCE-45E0-907B-02FA2D92FB08}" dt="2026-03-25T17:09:56.567" v="6357" actId="108"/>
          <ac:spMkLst>
            <pc:docMk/>
            <pc:sldMk cId="258174236" sldId="527"/>
            <ac:spMk id="8" creationId="{E953A7A3-D6EB-F380-ACAC-922408D17E54}"/>
          </ac:spMkLst>
        </pc:spChg>
      </pc:sldChg>
      <pc:sldChg chg="modSp add del mod">
        <pc:chgData name="Hermann, Anett" userId="a4eb9698-db59-4868-8285-7811a3a95b28" providerId="ADAL" clId="{1A583030-2DCE-45E0-907B-02FA2D92FB08}" dt="2026-03-25T17:04:35.638" v="6330" actId="47"/>
        <pc:sldMkLst>
          <pc:docMk/>
          <pc:sldMk cId="2376115294" sldId="528"/>
        </pc:sldMkLst>
        <pc:spChg chg="mod">
          <ac:chgData name="Hermann, Anett" userId="a4eb9698-db59-4868-8285-7811a3a95b28" providerId="ADAL" clId="{1A583030-2DCE-45E0-907B-02FA2D92FB08}" dt="2026-03-25T16:46:05.265" v="6087" actId="313"/>
          <ac:spMkLst>
            <pc:docMk/>
            <pc:sldMk cId="2376115294" sldId="528"/>
            <ac:spMk id="3" creationId="{D3ECC64A-DE97-1280-BCE7-2ABFBD777C55}"/>
          </ac:spMkLst>
        </pc:spChg>
        <pc:spChg chg="mod">
          <ac:chgData name="Hermann, Anett" userId="a4eb9698-db59-4868-8285-7811a3a95b28" providerId="ADAL" clId="{1A583030-2DCE-45E0-907B-02FA2D92FB08}" dt="2026-03-25T16:51:08.557" v="6147" actId="15"/>
          <ac:spMkLst>
            <pc:docMk/>
            <pc:sldMk cId="2376115294" sldId="528"/>
            <ac:spMk id="8" creationId="{9B7ECA24-2EFD-CE27-2972-862E413A6B2F}"/>
          </ac:spMkLst>
        </pc:spChg>
      </pc:sldChg>
      <pc:sldChg chg="modSp add mod modNotesTx">
        <pc:chgData name="Hermann, Anett" userId="a4eb9698-db59-4868-8285-7811a3a95b28" providerId="ADAL" clId="{1A583030-2DCE-45E0-907B-02FA2D92FB08}" dt="2026-03-25T17:53:39.904" v="6804" actId="20577"/>
        <pc:sldMkLst>
          <pc:docMk/>
          <pc:sldMk cId="4232777876" sldId="529"/>
        </pc:sldMkLst>
        <pc:spChg chg="mod">
          <ac:chgData name="Hermann, Anett" userId="a4eb9698-db59-4868-8285-7811a3a95b28" providerId="ADAL" clId="{1A583030-2DCE-45E0-907B-02FA2D92FB08}" dt="2026-03-25T17:17:28.707" v="6444" actId="20577"/>
          <ac:spMkLst>
            <pc:docMk/>
            <pc:sldMk cId="4232777876" sldId="529"/>
            <ac:spMk id="3" creationId="{92F2175D-6C54-8E49-BC26-BA8FD85D780C}"/>
          </ac:spMkLst>
        </pc:spChg>
        <pc:spChg chg="mod">
          <ac:chgData name="Hermann, Anett" userId="a4eb9698-db59-4868-8285-7811a3a95b28" providerId="ADAL" clId="{1A583030-2DCE-45E0-907B-02FA2D92FB08}" dt="2026-03-25T17:15:26.397" v="6427" actId="255"/>
          <ac:spMkLst>
            <pc:docMk/>
            <pc:sldMk cId="4232777876" sldId="529"/>
            <ac:spMk id="8" creationId="{876B78F6-1E1D-A572-A51E-B0BA07EE4465}"/>
          </ac:spMkLst>
        </pc:spChg>
      </pc:sldChg>
      <pc:sldChg chg="modSp add mod modNotesTx">
        <pc:chgData name="Hermann, Anett" userId="a4eb9698-db59-4868-8285-7811a3a95b28" providerId="ADAL" clId="{1A583030-2DCE-45E0-907B-02FA2D92FB08}" dt="2026-03-25T17:57:30.133" v="6823" actId="20577"/>
        <pc:sldMkLst>
          <pc:docMk/>
          <pc:sldMk cId="1743775639" sldId="530"/>
        </pc:sldMkLst>
        <pc:spChg chg="mod">
          <ac:chgData name="Hermann, Anett" userId="a4eb9698-db59-4868-8285-7811a3a95b28" providerId="ADAL" clId="{1A583030-2DCE-45E0-907B-02FA2D92FB08}" dt="2026-03-25T17:57:18.776" v="6822" actId="20577"/>
          <ac:spMkLst>
            <pc:docMk/>
            <pc:sldMk cId="1743775639" sldId="530"/>
            <ac:spMk id="3" creationId="{4D060517-1D76-3669-1219-7ECD63C06483}"/>
          </ac:spMkLst>
        </pc:spChg>
        <pc:spChg chg="mod">
          <ac:chgData name="Hermann, Anett" userId="a4eb9698-db59-4868-8285-7811a3a95b28" providerId="ADAL" clId="{1A583030-2DCE-45E0-907B-02FA2D92FB08}" dt="2026-03-25T17:57:13.926" v="6821" actId="1076"/>
          <ac:spMkLst>
            <pc:docMk/>
            <pc:sldMk cId="1743775639" sldId="530"/>
            <ac:spMk id="8" creationId="{061988A0-186F-02F5-42B2-FE3A6FB4CB7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3226" cy="497364"/>
          </a:xfrm>
          <a:prstGeom prst="rect">
            <a:avLst/>
          </a:prstGeom>
        </p:spPr>
        <p:txBody>
          <a:bodyPr vert="horz" lIns="91630" tIns="45815" rIns="91630" bIns="45815" rtlCol="0"/>
          <a:lstStyle>
            <a:lvl1pPr algn="l">
              <a:defRPr sz="1200"/>
            </a:lvl1pPr>
          </a:lstStyle>
          <a:p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60335" y="0"/>
            <a:ext cx="2953226" cy="497364"/>
          </a:xfrm>
          <a:prstGeom prst="rect">
            <a:avLst/>
          </a:prstGeom>
        </p:spPr>
        <p:txBody>
          <a:bodyPr vert="horz" lIns="91630" tIns="45815" rIns="91630" bIns="45815" rtlCol="0"/>
          <a:lstStyle>
            <a:lvl1pPr algn="r">
              <a:defRPr sz="1200"/>
            </a:lvl1pPr>
          </a:lstStyle>
          <a:p>
            <a:fld id="{868817FD-8155-4502-AF78-DBC2EA4B168F}" type="datetimeFigureOut">
              <a:rPr lang="de-AT" sz="1000">
                <a:latin typeface="Verdana" pitchFamily="34" charset="0"/>
                <a:ea typeface="Verdana" pitchFamily="34" charset="0"/>
                <a:cs typeface="Verdana" pitchFamily="34" charset="0"/>
              </a:rPr>
              <a:t>25.03.2026</a:t>
            </a:fld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448184"/>
            <a:ext cx="2953226" cy="497364"/>
          </a:xfrm>
          <a:prstGeom prst="rect">
            <a:avLst/>
          </a:prstGeom>
        </p:spPr>
        <p:txBody>
          <a:bodyPr vert="horz" lIns="91630" tIns="45815" rIns="91630" bIns="45815" rtlCol="0" anchor="b"/>
          <a:lstStyle>
            <a:lvl1pPr algn="l">
              <a:defRPr sz="1200"/>
            </a:lvl1pPr>
          </a:lstStyle>
          <a:p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60335" y="9448184"/>
            <a:ext cx="2953226" cy="497364"/>
          </a:xfrm>
          <a:prstGeom prst="rect">
            <a:avLst/>
          </a:prstGeom>
        </p:spPr>
        <p:txBody>
          <a:bodyPr vert="horz" lIns="91630" tIns="45815" rIns="91630" bIns="45815" rtlCol="0" anchor="b"/>
          <a:lstStyle>
            <a:lvl1pPr algn="r">
              <a:defRPr sz="1200"/>
            </a:lvl1pPr>
          </a:lstStyle>
          <a:p>
            <a:fld id="{617F6F62-1C91-45E7-BAED-FBFBF67C82BC}" type="slidenum">
              <a:rPr lang="de-AT" sz="1000">
                <a:latin typeface="Verdana" pitchFamily="34" charset="0"/>
                <a:ea typeface="Verdana" pitchFamily="34" charset="0"/>
                <a:cs typeface="Verdana" pitchFamily="34" charset="0"/>
              </a:rPr>
              <a:t>‹Nr.›</a:t>
            </a:fld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3456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3226" cy="497364"/>
          </a:xfrm>
          <a:prstGeom prst="rect">
            <a:avLst/>
          </a:prstGeom>
        </p:spPr>
        <p:txBody>
          <a:bodyPr vert="horz" lIns="91630" tIns="45815" rIns="91630" bIns="45815" rtlCol="0"/>
          <a:lstStyle>
            <a:lvl1pPr algn="l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de-AT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60335" y="0"/>
            <a:ext cx="2953226" cy="497364"/>
          </a:xfrm>
          <a:prstGeom prst="rect">
            <a:avLst/>
          </a:prstGeom>
        </p:spPr>
        <p:txBody>
          <a:bodyPr vert="horz" lIns="91630" tIns="45815" rIns="91630" bIns="45815" rtlCol="0"/>
          <a:lstStyle>
            <a:lvl1pPr algn="r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C0A972FC-F5E0-4F80-B169-F0B5EFC71333}" type="datetimeFigureOut">
              <a:rPr lang="de-AT" smtClean="0"/>
              <a:pPr/>
              <a:t>25.03.2026</a:t>
            </a:fld>
            <a:endParaRPr lang="de-AT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746125"/>
            <a:ext cx="5970588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30" tIns="45815" rIns="91630" bIns="45815" rtlCol="0" anchor="ctr"/>
          <a:lstStyle/>
          <a:p>
            <a:endParaRPr lang="de-AT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1515" y="4724956"/>
            <a:ext cx="5452110" cy="4476274"/>
          </a:xfrm>
          <a:prstGeom prst="rect">
            <a:avLst/>
          </a:prstGeom>
        </p:spPr>
        <p:txBody>
          <a:bodyPr vert="horz" lIns="91630" tIns="45815" rIns="91630" bIns="45815" rtlCol="0"/>
          <a:lstStyle/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48184"/>
            <a:ext cx="2953226" cy="497364"/>
          </a:xfrm>
          <a:prstGeom prst="rect">
            <a:avLst/>
          </a:prstGeom>
        </p:spPr>
        <p:txBody>
          <a:bodyPr vert="horz" lIns="91630" tIns="45815" rIns="91630" bIns="45815" rtlCol="0" anchor="b"/>
          <a:lstStyle>
            <a:lvl1pPr algn="l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60335" y="9448184"/>
            <a:ext cx="2953226" cy="497364"/>
          </a:xfrm>
          <a:prstGeom prst="rect">
            <a:avLst/>
          </a:prstGeom>
        </p:spPr>
        <p:txBody>
          <a:bodyPr vert="horz" lIns="91630" tIns="45815" rIns="91630" bIns="45815" rtlCol="0" anchor="b"/>
          <a:lstStyle>
            <a:lvl1pPr algn="r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219CC2FD-B32F-4992-A15B-F95E2E35C81B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15136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Verdana" pitchFamily="34" charset="0"/>
        <a:ea typeface="Verdana" pitchFamily="34" charset="0"/>
        <a:cs typeface="Verdana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1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335663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D3A75-489D-D893-6F01-EFD1077CB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EA30B0-19CC-76D5-CDA3-67FE5EBA26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B3CBDF-3AD3-5E62-7753-215D24A4AE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2BA507-82DC-0F2F-3ECD-7E24FFFC22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10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515505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A83A3-EE32-CA3C-3892-99F385E2C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961510-E98B-B5EF-EFA9-77EAE122BF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4F2B04-4A35-4198-E3DE-F7EC13B069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430ED7-305C-96DB-34F0-90D241C445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11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043408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66123-91D9-78AF-D855-163740182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B60F40-49B7-959C-8110-95BE1538D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6F3428-3540-4E6F-B834-64D75D3F50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0CB213-A9CB-B50D-B5BA-48078AB2C4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12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540909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D11C37-7583-3D35-B71B-D5D4951C8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5D700E-1D93-26B7-54FB-66D6A46002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5E75EC-4E00-7A6D-62C4-434A9B5237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F60304-B875-5D49-AD5F-AA4FAF7CBD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13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136690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14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229730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0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Begleitung von Gründerinnen: Genderspezifische Evaluierung des „</a:t>
            </a:r>
            <a:r>
              <a:rPr lang="de-DE" sz="1200" b="0" i="0" u="none" strike="noStrike" kern="1200" baseline="0" dirty="0" err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Founders</a:t>
            </a:r>
            <a:r>
              <a:rPr lang="de-DE" sz="1200" b="0" i="0" u="none" strike="noStrike" kern="1200" baseline="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Lab – Durchstarterinnen“ und Erarbeitung von Handlungsempfehlungen in Zusammenarbeit mit der Wirtschaftsagentur Wien </a:t>
            </a:r>
            <a:endParaRPr lang="de-AT" sz="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8BECF-20D5-6F44-8218-D6692A633FE1}" type="slidenum">
              <a:rPr lang="fr-FR" smtClean="0"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6267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2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096636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9CBE4-81E2-FF73-C679-A500E1A5C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F872DD-06FF-A9FE-89AA-144730C523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20E9A2-94EC-375B-7DBE-AC59D6FC1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C5AB2E-0CF6-8EAE-FE69-EB1FB0A8B7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3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140388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BD0A3-86C6-6A0C-76A6-2AB99D53B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A19396-5724-F058-7529-C64A92AB1D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73A463-D5F2-86A4-1BF6-12D305C11C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dirty="0"/>
              <a:t>Eva Maria Leitner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In Austria, a distinction is made between founding a company and founding a startup.</a:t>
            </a:r>
          </a:p>
          <a:p>
            <a:endParaRPr lang="de-A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5CCB64-991E-8F86-677D-4BCC47A80D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4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622451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C7C8A-C9CB-6D0F-BD0F-B04960D8D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CF07EF-8611-1AD6-DAAF-171FEE3007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DFF01C-7289-5B09-4B5B-F9C54BA502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FFE059-CDD0-6CCC-86E8-B4F81D060E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5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2699745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3E502-6A41-01D4-8860-531EB12D1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A0204D-5FC2-E68B-178D-5D7D5C323E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2FE035-332F-00A8-99C8-4E9158CE67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EECAEF-6672-647C-27C8-676CF55792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6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0023828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7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61905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94D65-A744-5AD8-AABC-1CBEEF6C4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A166E2-1F90-E0D7-174B-0ED5E6B517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B0C9AB-E9DA-0039-9564-0F0C8214A9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F22A35-BA47-4E24-203C-3E11599311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8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79721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857EB-FD85-580B-C62D-FF428B333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4A2A32-47BB-32B1-C974-BBD66AC4C3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14C8B0-B77E-F8F9-8EAE-7883AC59BD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1CF854-9FBD-6C4B-B523-0EE046B7F1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9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07286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ieren 10"/>
          <p:cNvGrpSpPr/>
          <p:nvPr userDrawn="1"/>
        </p:nvGrpSpPr>
        <p:grpSpPr>
          <a:xfrm>
            <a:off x="287338" y="603319"/>
            <a:ext cx="8552850" cy="2037600"/>
            <a:chOff x="287338" y="603319"/>
            <a:chExt cx="8552850" cy="2037600"/>
          </a:xfrm>
        </p:grpSpPr>
        <p:sp>
          <p:nvSpPr>
            <p:cNvPr id="14" name="Rechteck 13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5" name="Rechteck 14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pic>
        <p:nvPicPr>
          <p:cNvPr id="16" name="Grafik 15">
            <a:extLst>
              <a:ext uri="{FF2B5EF4-FFF2-40B4-BE49-F238E27FC236}">
                <a16:creationId xmlns:a16="http://schemas.microsoft.com/office/drawing/2014/main" id="{BCE2647B-5073-4CAC-9C5E-8009FCC053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 userDrawn="1">
            <p:ph type="ctrTitle" hasCustomPrompt="1"/>
          </p:nvPr>
        </p:nvSpPr>
        <p:spPr bwMode="black">
          <a:xfrm>
            <a:off x="605406" y="1301365"/>
            <a:ext cx="5436000" cy="10260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 hasCustomPrompt="1"/>
          </p:nvPr>
        </p:nvSpPr>
        <p:spPr bwMode="black">
          <a:xfrm>
            <a:off x="605406" y="993080"/>
            <a:ext cx="5436000" cy="35153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941638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baseline="0" dirty="0" smtClean="0"/>
            </a:lvl1pPr>
          </a:lstStyle>
          <a:p>
            <a:pPr marL="0" lvl="0" defTabSz="914400"/>
            <a:r>
              <a:rPr lang="de-DE"/>
              <a:t>Mastertextformat bearbeiten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77A3717-F920-47F5-9A6A-43B4555D244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3" y="5129960"/>
            <a:ext cx="1835942" cy="31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68977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pieren 20"/>
          <p:cNvGrpSpPr/>
          <p:nvPr userDrawn="1"/>
        </p:nvGrpSpPr>
        <p:grpSpPr>
          <a:xfrm>
            <a:off x="287338" y="603319"/>
            <a:ext cx="8552850" cy="2037600"/>
            <a:chOff x="287338" y="603319"/>
            <a:chExt cx="8552850" cy="2037600"/>
          </a:xfrm>
        </p:grpSpPr>
        <p:sp>
          <p:nvSpPr>
            <p:cNvPr id="22" name="Rechteck 21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23" name="Rechteck 22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14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941638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Mastertextformat bearbeiten</a:t>
            </a:r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301365"/>
            <a:ext cx="5436000" cy="10260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28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EF16FBD4-A1A0-4C0D-8ECA-591A550A295A}" type="datetime1">
              <a:rPr lang="de-AT" smtClean="0"/>
              <a:t>25.03.2026</a:t>
            </a:fld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AT" dirty="0"/>
              <a:t>Fusszeile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AT" dirty="0"/>
              <a:t>SEITE </a:t>
            </a:r>
            <a:fld id="{BE3DC40E-DBBE-4E2D-9EEC-FBF0DA0E9179}" type="slidenum">
              <a:rPr lang="de-AT" smtClean="0"/>
              <a:pPr/>
              <a:t>‹Nr.›</a:t>
            </a:fld>
            <a:endParaRPr lang="de-AT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181D7EAB-0BA7-4E01-91B2-EC9EF18DB6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7E0998BC-97DF-4E25-87DA-15ED5E16C46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13" y="5351511"/>
            <a:ext cx="1318058" cy="22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976733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folie ku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287338" y="603319"/>
            <a:ext cx="8552850" cy="1731679"/>
            <a:chOff x="287338" y="603319"/>
            <a:chExt cx="8552850" cy="2037600"/>
          </a:xfrm>
        </p:grpSpPr>
        <p:sp>
          <p:nvSpPr>
            <p:cNvPr id="15" name="Rechteck 14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302593"/>
            <a:ext cx="5436000" cy="516714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28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14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642907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F16FBD4-A1A0-4C0D-8ECA-591A550A295A}" type="datetime1">
              <a:rPr lang="de-AT" smtClean="0"/>
              <a:t>25.03.2026</a:t>
            </a:fld>
            <a:endParaRPr lang="de-A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AT" dirty="0"/>
              <a:t>Fusszeile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AT" dirty="0"/>
              <a:t>SEITE </a:t>
            </a:r>
            <a:fld id="{BE3DC40E-DBBE-4E2D-9EEC-FBF0DA0E9179}" type="slidenum">
              <a:rPr lang="de-AT" smtClean="0"/>
              <a:pPr/>
              <a:t>‹Nr.›</a:t>
            </a:fld>
            <a:endParaRPr lang="de-AT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8CE3C7E9-F05D-4DB6-844F-097DC39A0A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0DCF4C52-7450-4216-AD35-23E4508F83A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13" y="5351511"/>
            <a:ext cx="1318058" cy="22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094613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sz="quarter" idx="10" hasCustomPrompt="1"/>
          </p:nvPr>
        </p:nvSpPr>
        <p:spPr>
          <a:xfrm>
            <a:off x="468316" y="1344613"/>
            <a:ext cx="8210547" cy="4370387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e-AT" dirty="0"/>
              <a:t>Platzhalter für Objekte</a:t>
            </a:r>
          </a:p>
        </p:txBody>
      </p:sp>
      <p:sp>
        <p:nvSpPr>
          <p:cNvPr id="8" name="Rechteck 7"/>
          <p:cNvSpPr/>
          <p:nvPr userDrawn="1"/>
        </p:nvSpPr>
        <p:spPr bwMode="gray">
          <a:xfrm>
            <a:off x="0" y="1043522"/>
            <a:ext cx="9144000" cy="25200"/>
          </a:xfrm>
          <a:prstGeom prst="rect">
            <a:avLst/>
          </a:prstGeom>
          <a:solidFill>
            <a:srgbClr val="0C94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     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3B1CA4E-C398-49A1-9CD7-D9ACEA72DB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11621" y="288569"/>
            <a:ext cx="1170000" cy="61728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2405" y="1344613"/>
            <a:ext cx="3960000" cy="3859212"/>
          </a:xfrm>
        </p:spPr>
        <p:txBody>
          <a:bodyPr>
            <a:normAutofit/>
          </a:bodyPr>
          <a:lstStyle>
            <a:lvl1pPr>
              <a:defRPr sz="1600"/>
            </a:lvl1pPr>
            <a:lvl2pPr marL="541312" indent="-285750">
              <a:buClr>
                <a:schemeClr val="accent1"/>
              </a:buClr>
              <a:buFont typeface="Wingdings" charset="2"/>
              <a:buChar char="§"/>
              <a:defRPr sz="1500"/>
            </a:lvl2pPr>
            <a:lvl3pPr>
              <a:defRPr sz="1400"/>
            </a:lvl3pPr>
            <a:lvl4pPr>
              <a:buClr>
                <a:schemeClr val="accent1"/>
              </a:buCl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5688" y="1344613"/>
            <a:ext cx="3960000" cy="3859212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1600"/>
            </a:lvl1pPr>
            <a:lvl2pPr marL="541312" indent="-285750">
              <a:buClr>
                <a:schemeClr val="accent1"/>
              </a:buClr>
              <a:buFont typeface="Wingdings" charset="2"/>
              <a:buChar char="§"/>
              <a:defRPr sz="1500"/>
            </a:lvl2pPr>
            <a:lvl3pPr>
              <a:defRPr sz="1400"/>
            </a:lvl3pPr>
            <a:lvl4pPr>
              <a:buClr>
                <a:schemeClr val="accent1"/>
              </a:buClr>
              <a:defRPr sz="1200"/>
            </a:lvl4pPr>
            <a:lvl5pPr>
              <a:buClr>
                <a:schemeClr val="accent1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0548-BB61-4975-B080-1B6E0D52ECC3}" type="datetime1">
              <a:rPr lang="de-AT" smtClean="0"/>
              <a:t>25.03.2026</a:t>
            </a:fld>
            <a:endParaRPr lang="de-AT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Fusszeile</a:t>
            </a: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/>
              <a:t>SEITE </a:t>
            </a:r>
            <a:fld id="{BE3DC40E-DBBE-4E2D-9EEC-FBF0DA0E9179}" type="slidenum">
              <a:rPr lang="de-AT" smtClean="0"/>
              <a:t>‹Nr.›</a:t>
            </a:fld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2405" y="1935991"/>
            <a:ext cx="3960000" cy="3267834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5688" y="1935991"/>
            <a:ext cx="3960000" cy="3267834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idx="13" hasCustomPrompt="1"/>
          </p:nvPr>
        </p:nvSpPr>
        <p:spPr bwMode="gray">
          <a:xfrm>
            <a:off x="468314" y="1344613"/>
            <a:ext cx="3960811" cy="533136"/>
          </a:xfr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66" indent="0">
              <a:buNone/>
              <a:tabLst/>
              <a:defRPr sz="1800" b="1" baseline="0">
                <a:solidFill>
                  <a:schemeClr val="bg1"/>
                </a:solidFill>
                <a:latin typeface="+mj-lt"/>
              </a:defRPr>
            </a:lvl1pPr>
            <a:lvl2pPr marL="457153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7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7" indent="0">
              <a:buNone/>
              <a:defRPr sz="1600" b="1"/>
            </a:lvl9pPr>
          </a:lstStyle>
          <a:p>
            <a:pPr lvl="0"/>
            <a:r>
              <a:rPr lang="de-AT" dirty="0"/>
              <a:t>Text hier einfügen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208B580-4914-472C-873D-0ABC3D2F1944}" type="datetime1">
              <a:rPr lang="de-AT" smtClean="0"/>
              <a:t>25.03.2026</a:t>
            </a:fld>
            <a:endParaRPr lang="de-AT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AT" dirty="0"/>
              <a:t>Fusszeile</a:t>
            </a: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AT" dirty="0"/>
              <a:t>SEITE </a:t>
            </a:r>
            <a:fld id="{BE3DC40E-DBBE-4E2D-9EEC-FBF0DA0E9179}" type="slidenum">
              <a:rPr lang="de-AT" smtClean="0"/>
              <a:t>‹Nr.›</a:t>
            </a:fld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idx="17" hasCustomPrompt="1"/>
          </p:nvPr>
        </p:nvSpPr>
        <p:spPr bwMode="gray">
          <a:xfrm>
            <a:off x="4727894" y="1344613"/>
            <a:ext cx="3960811" cy="533136"/>
          </a:xfr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66" indent="0">
              <a:buNone/>
              <a:tabLst/>
              <a:defRPr sz="1800" b="1" baseline="0">
                <a:solidFill>
                  <a:schemeClr val="bg1"/>
                </a:solidFill>
                <a:latin typeface="+mj-lt"/>
              </a:defRPr>
            </a:lvl1pPr>
            <a:lvl2pPr marL="457153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7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7" indent="0">
              <a:buNone/>
              <a:defRPr sz="1600" b="1"/>
            </a:lvl9pPr>
          </a:lstStyle>
          <a:p>
            <a:pPr lvl="0"/>
            <a:r>
              <a:rPr lang="de-AT" dirty="0"/>
              <a:t>Text hier einfügen</a:t>
            </a:r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67544" y="1964530"/>
            <a:ext cx="4319712" cy="2716954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1" tIns="45715" rIns="91431" bIns="45715" rtlCol="0" anchor="ctr"/>
          <a:lstStyle/>
          <a:p>
            <a:pPr algn="ctr"/>
            <a:endParaRPr lang="de-AT" dirty="0"/>
          </a:p>
        </p:txBody>
      </p:sp>
      <p:pic>
        <p:nvPicPr>
          <p:cNvPr id="7" name="Grafik 6" descr="Logo-für-V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2127250"/>
            <a:ext cx="492443" cy="2252663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684020" y="2559843"/>
            <a:ext cx="2763926" cy="1811291"/>
          </a:xfrm>
        </p:spPr>
        <p:txBody>
          <a:bodyPr>
            <a:normAutofit/>
          </a:bodyPr>
          <a:lstStyle>
            <a:lvl1pPr marL="0" marR="0" indent="0" algn="l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582"/>
              </a:buClr>
              <a:buSzTx/>
              <a:buFont typeface="Wingdings" pitchFamily="2" charset="2"/>
              <a:buNone/>
              <a:tabLst/>
              <a:defRPr sz="1100" baseline="0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marL="0" marR="0" lvl="0" indent="0" algn="l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58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Hier Adressdaten eingeben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460B22D8-19A8-4750-AD83-286C35A4BCEC}" type="datetime1">
              <a:rPr lang="de-AT" smtClean="0"/>
              <a:t>25.03.2026</a:t>
            </a:fld>
            <a:endParaRPr lang="de-AT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AT" dirty="0"/>
              <a:t>Fusszeile</a:t>
            </a: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AT" dirty="0"/>
              <a:t>SEITE </a:t>
            </a:r>
            <a:fld id="{BE3DC40E-DBBE-4E2D-9EEC-FBF0DA0E9179}" type="slidenum">
              <a:rPr lang="de-AT" smtClean="0"/>
              <a:t>‹Nr.›</a:t>
            </a:fld>
            <a:endParaRPr lang="de-AT" dirty="0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061A8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3/25/2026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865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56A3FCC5-1509-445E-BE36-5F597590EDBB}"/>
              </a:ext>
            </a:extLst>
          </p:cNvPr>
          <p:cNvGrpSpPr/>
          <p:nvPr userDrawn="1"/>
        </p:nvGrpSpPr>
        <p:grpSpPr>
          <a:xfrm>
            <a:off x="287338" y="603319"/>
            <a:ext cx="8552850" cy="1731679"/>
            <a:chOff x="287338" y="603319"/>
            <a:chExt cx="8552850" cy="1731679"/>
          </a:xfrm>
        </p:grpSpPr>
        <p:sp>
          <p:nvSpPr>
            <p:cNvPr id="13" name="Rechteck 12"/>
            <p:cNvSpPr/>
            <p:nvPr userDrawn="1"/>
          </p:nvSpPr>
          <p:spPr>
            <a:xfrm>
              <a:off x="6192000" y="603319"/>
              <a:ext cx="2648188" cy="17316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5" name="Rechteck 14"/>
            <p:cNvSpPr/>
            <p:nvPr userDrawn="1"/>
          </p:nvSpPr>
          <p:spPr bwMode="blackWhite">
            <a:xfrm>
              <a:off x="287338" y="603319"/>
              <a:ext cx="5904662" cy="1731679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2" name="Titel 1"/>
          <p:cNvSpPr>
            <a:spLocks noGrp="1"/>
          </p:cNvSpPr>
          <p:nvPr userDrawn="1">
            <p:ph type="ctrTitle" hasCustomPrompt="1"/>
          </p:nvPr>
        </p:nvSpPr>
        <p:spPr bwMode="black">
          <a:xfrm>
            <a:off x="605408" y="1296154"/>
            <a:ext cx="5466982" cy="516714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 hasCustomPrompt="1"/>
          </p:nvPr>
        </p:nvSpPr>
        <p:spPr bwMode="black">
          <a:xfrm>
            <a:off x="605408" y="993080"/>
            <a:ext cx="5466982" cy="304511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6" name="Textplatzhalter 9"/>
          <p:cNvSpPr>
            <a:spLocks noGrp="1"/>
          </p:cNvSpPr>
          <p:nvPr userDrawn="1">
            <p:ph type="body" sz="quarter" idx="11"/>
          </p:nvPr>
        </p:nvSpPr>
        <p:spPr bwMode="white">
          <a:xfrm>
            <a:off x="287338" y="2642906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Mastertextformat bearbeiten</a:t>
            </a:r>
          </a:p>
        </p:txBody>
      </p:sp>
      <p:sp>
        <p:nvSpPr>
          <p:cNvPr id="12" name="Textplatzhalter 7"/>
          <p:cNvSpPr>
            <a:spLocks noGrp="1"/>
          </p:cNvSpPr>
          <p:nvPr userDrawn="1">
            <p:ph type="body" sz="quarter" idx="12" hasCustomPrompt="1"/>
          </p:nvPr>
        </p:nvSpPr>
        <p:spPr bwMode="auto"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2D5C1542-29B8-4AE1-B0C9-CD406CE5EF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59234A93-CFFB-4237-9659-D02118469D8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3" y="5129960"/>
            <a:ext cx="1835942" cy="317581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62019" y="1344613"/>
            <a:ext cx="7759644" cy="3853905"/>
          </a:xfrm>
        </p:spPr>
        <p:txBody>
          <a:bodyPr lIns="0" rIns="0"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AT" dirty="0"/>
              <a:t>Textmasterformat durch Klicken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4B0F6-B814-432F-A5EF-779CD4E3E58E}" type="datetime1">
              <a:rPr lang="de-AT" smtClean="0"/>
              <a:t>25.03.2026</a:t>
            </a:fld>
            <a:endParaRPr lang="de-AT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Fusszeile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AT" dirty="0"/>
              <a:t>SEITE </a:t>
            </a:r>
            <a:fld id="{BE3DC40E-DBBE-4E2D-9EEC-FBF0DA0E9179}" type="slidenum">
              <a:rPr lang="de-AT" smtClean="0"/>
              <a:t>‹Nr.›</a:t>
            </a:fld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ieren 11"/>
          <p:cNvGrpSpPr/>
          <p:nvPr userDrawn="1"/>
        </p:nvGrpSpPr>
        <p:grpSpPr>
          <a:xfrm>
            <a:off x="287338" y="603319"/>
            <a:ext cx="8552850" cy="2037600"/>
            <a:chOff x="287338" y="603319"/>
            <a:chExt cx="8552850" cy="2037600"/>
          </a:xfrm>
        </p:grpSpPr>
        <p:sp>
          <p:nvSpPr>
            <p:cNvPr id="16" name="Rechteck 15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14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941638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Mastertextformat bearbeiten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301365"/>
            <a:ext cx="5436000" cy="10260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993080"/>
            <a:ext cx="5436000" cy="35153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0B662EC1-7F7E-4F35-9E96-6A12310053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CB48493-A0F2-468C-986D-2A150B5DEF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341" y="5129960"/>
            <a:ext cx="1831485" cy="31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7961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pos="4137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 ku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287338" y="603319"/>
            <a:ext cx="8552850" cy="1731679"/>
            <a:chOff x="287338" y="603319"/>
            <a:chExt cx="8552850" cy="2037600"/>
          </a:xfrm>
        </p:grpSpPr>
        <p:sp>
          <p:nvSpPr>
            <p:cNvPr id="15" name="Rechteck 14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296154"/>
            <a:ext cx="5436000" cy="516714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993080"/>
            <a:ext cx="5436000" cy="304511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4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642907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Mastertextformat bearbeiten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68921D79-517C-4187-882B-8B1EFDBF5E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003EC835-F8EC-46FF-A7D8-2C72534AF7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341" y="5129960"/>
            <a:ext cx="1831485" cy="31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268004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/>
          <p:cNvGrpSpPr/>
          <p:nvPr userDrawn="1"/>
        </p:nvGrpSpPr>
        <p:grpSpPr>
          <a:xfrm>
            <a:off x="287338" y="603319"/>
            <a:ext cx="8552850" cy="2037600"/>
            <a:chOff x="287338" y="603319"/>
            <a:chExt cx="8552850" cy="2037600"/>
          </a:xfrm>
        </p:grpSpPr>
        <p:sp>
          <p:nvSpPr>
            <p:cNvPr id="21" name="Rechteck 20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22" name="Rechteck 21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941638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Mastertextformat bearbeiten</a:t>
            </a:r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sp>
        <p:nvSpPr>
          <p:cNvPr id="16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301365"/>
            <a:ext cx="5436000" cy="10260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17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993080"/>
            <a:ext cx="5436000" cy="35153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FF116690-1CA5-4CDF-B922-0BB3C7E060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E92C9326-2A46-4857-9E76-0DB2F283D62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3" y="5129960"/>
            <a:ext cx="1835942" cy="317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078111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2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287338" y="603319"/>
            <a:ext cx="8552850" cy="1731679"/>
            <a:chOff x="287338" y="603319"/>
            <a:chExt cx="8552850" cy="2037600"/>
          </a:xfrm>
        </p:grpSpPr>
        <p:sp>
          <p:nvSpPr>
            <p:cNvPr id="15" name="Rechteck 14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296154"/>
            <a:ext cx="5436000" cy="516714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993080"/>
            <a:ext cx="5436000" cy="304511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642907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Mastertextformat bearbeiten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0A475DBF-FF8A-499C-9A9D-A1690ED3361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D71C56E8-CA3B-4481-B593-3FAEA5B8938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3" y="5129960"/>
            <a:ext cx="1835942" cy="317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666851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pieren 15"/>
          <p:cNvGrpSpPr/>
          <p:nvPr userDrawn="1"/>
        </p:nvGrpSpPr>
        <p:grpSpPr>
          <a:xfrm>
            <a:off x="287338" y="603319"/>
            <a:ext cx="8552850" cy="2037600"/>
            <a:chOff x="287338" y="603319"/>
            <a:chExt cx="8552850" cy="2037600"/>
          </a:xfrm>
        </p:grpSpPr>
        <p:sp>
          <p:nvSpPr>
            <p:cNvPr id="17" name="Rechteck 16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8" name="Rechteck 17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941638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Mastertextformat bearbeiten</a:t>
            </a:r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301365"/>
            <a:ext cx="5436000" cy="10260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993080"/>
            <a:ext cx="5436000" cy="35153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56068296-11E8-4929-AA24-078FC628B7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6EC7758-8011-47AD-A756-F263091D5BB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3" y="5129960"/>
            <a:ext cx="1835942" cy="31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316379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3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287338" y="603319"/>
            <a:ext cx="8552850" cy="1731679"/>
            <a:chOff x="287338" y="603319"/>
            <a:chExt cx="8552850" cy="2037600"/>
          </a:xfrm>
        </p:grpSpPr>
        <p:sp>
          <p:nvSpPr>
            <p:cNvPr id="14" name="Rechteck 13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296154"/>
            <a:ext cx="5436000" cy="516714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993080"/>
            <a:ext cx="5436000" cy="304511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642907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Mastertextformat bearbeiten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0B897B33-8355-44AC-8129-26BF5973F30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E00495DC-0F57-4304-BBFD-BB5FA5288F7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3" y="5129960"/>
            <a:ext cx="1835942" cy="31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5811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E3A7D816-8143-4089-A674-7FBE2F1D70EC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7711621" y="288569"/>
            <a:ext cx="1170000" cy="61728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344613"/>
            <a:ext cx="7764463" cy="3859212"/>
          </a:xfrm>
          <a:prstGeom prst="rect">
            <a:avLst/>
          </a:prstGeom>
        </p:spPr>
        <p:txBody>
          <a:bodyPr vert="horz" lIns="0" tIns="45715" rIns="0" bIns="45715" rtlCol="0">
            <a:normAutofit/>
          </a:bodyPr>
          <a:lstStyle/>
          <a:p>
            <a:pPr lvl="0"/>
            <a:r>
              <a:rPr lang="de-AT" dirty="0"/>
              <a:t>Textmasterformate durch Klicken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 userDrawn="1">
            <p:ph type="ftr" sz="quarter" idx="3"/>
          </p:nvPr>
        </p:nvSpPr>
        <p:spPr>
          <a:xfrm>
            <a:off x="1354561" y="5412059"/>
            <a:ext cx="3217443" cy="258085"/>
          </a:xfrm>
          <a:prstGeom prst="rect">
            <a:avLst/>
          </a:prstGeom>
        </p:spPr>
        <p:txBody>
          <a:bodyPr vert="horz" lIns="91431" tIns="45715" rIns="91431" bIns="45715" rtlCol="0" anchor="ctr"/>
          <a:lstStyle>
            <a:lvl1pPr algn="l">
              <a:defRPr sz="8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 dirty="0"/>
              <a:t>Fusszeile</a:t>
            </a:r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462407" y="5412059"/>
            <a:ext cx="892150" cy="258085"/>
          </a:xfrm>
          <a:prstGeom prst="rect">
            <a:avLst/>
          </a:prstGeom>
        </p:spPr>
        <p:txBody>
          <a:bodyPr vert="horz" lIns="0" tIns="45715" rIns="0" bIns="45715" rtlCol="0" anchor="ctr"/>
          <a:lstStyle>
            <a:lvl1pPr algn="l">
              <a:defRPr sz="8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 dirty="0"/>
              <a:t>SEITE </a:t>
            </a:r>
            <a:fld id="{BE3DC40E-DBBE-4E2D-9EEC-FBF0DA0E9179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7" name="Datumsplatzhalter 6"/>
          <p:cNvSpPr>
            <a:spLocks noGrp="1"/>
          </p:cNvSpPr>
          <p:nvPr userDrawn="1">
            <p:ph type="dt" sz="half" idx="2"/>
          </p:nvPr>
        </p:nvSpPr>
        <p:spPr>
          <a:xfrm>
            <a:off x="5745181" y="5412059"/>
            <a:ext cx="987407" cy="258085"/>
          </a:xfrm>
          <a:prstGeom prst="rect">
            <a:avLst/>
          </a:prstGeom>
        </p:spPr>
        <p:txBody>
          <a:bodyPr vert="horz" lIns="0" tIns="45715" rIns="0" bIns="45715" rtlCol="0" anchor="ctr"/>
          <a:lstStyle>
            <a:lvl1pPr algn="r">
              <a:defRPr lang="de-DE" sz="800" kern="1200" cap="all" baseline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EF16FBD4-A1A0-4C0D-8ECA-591A550A295A}" type="datetime1">
              <a:rPr lang="de-AT" smtClean="0"/>
              <a:pPr/>
              <a:t>25.03.2026</a:t>
            </a:fld>
            <a:endParaRPr lang="de-AT" dirty="0"/>
          </a:p>
        </p:txBody>
      </p:sp>
      <p:sp>
        <p:nvSpPr>
          <p:cNvPr id="18" name="Rechteck 17"/>
          <p:cNvSpPr/>
          <p:nvPr userDrawn="1"/>
        </p:nvSpPr>
        <p:spPr bwMode="gray">
          <a:xfrm>
            <a:off x="0" y="1043522"/>
            <a:ext cx="9144000" cy="25200"/>
          </a:xfrm>
          <a:prstGeom prst="rect">
            <a:avLst/>
          </a:prstGeom>
          <a:solidFill>
            <a:srgbClr val="0C94B7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      </a:t>
            </a:r>
          </a:p>
        </p:txBody>
      </p:sp>
      <p:sp>
        <p:nvSpPr>
          <p:cNvPr id="15" name="Titelplatzhalter 14"/>
          <p:cNvSpPr>
            <a:spLocks noGrp="1"/>
          </p:cNvSpPr>
          <p:nvPr userDrawn="1">
            <p:ph type="title"/>
          </p:nvPr>
        </p:nvSpPr>
        <p:spPr bwMode="auto">
          <a:xfrm>
            <a:off x="462408" y="139700"/>
            <a:ext cx="6840000" cy="90382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de-AT" dirty="0"/>
              <a:t>Titelmasterformat durch </a:t>
            </a:r>
            <a:br>
              <a:rPr lang="de-AT" dirty="0"/>
            </a:br>
            <a:r>
              <a:rPr lang="de-AT" dirty="0"/>
              <a:t>Klicken bearbeiten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29F41FE-2827-48CB-9F30-E0C597752410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13" y="5351511"/>
            <a:ext cx="1318058" cy="22855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3" r:id="rId3"/>
    <p:sldLayoutId id="2147483675" r:id="rId4"/>
    <p:sldLayoutId id="2147483676" r:id="rId5"/>
    <p:sldLayoutId id="2147483686" r:id="rId6"/>
    <p:sldLayoutId id="2147483687" r:id="rId7"/>
    <p:sldLayoutId id="2147483681" r:id="rId8"/>
    <p:sldLayoutId id="2147483682" r:id="rId9"/>
    <p:sldLayoutId id="2147483688" r:id="rId10"/>
    <p:sldLayoutId id="2147483691" r:id="rId11"/>
    <p:sldLayoutId id="2147483664" r:id="rId12"/>
    <p:sldLayoutId id="2147483667" r:id="rId13"/>
    <p:sldLayoutId id="2147483668" r:id="rId14"/>
    <p:sldLayoutId id="2147483670" r:id="rId15"/>
    <p:sldLayoutId id="2147483693" r:id="rId16"/>
  </p:sldLayoutIdLst>
  <p:transition>
    <p:fade/>
  </p:transition>
  <p:hf hdr="0" dt="0"/>
  <p:txStyles>
    <p:titleStyle>
      <a:lvl1pPr algn="l" defTabSz="914306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tx1"/>
          </a:solidFill>
          <a:latin typeface="Georgia" charset="0"/>
          <a:ea typeface="Georgia" charset="0"/>
          <a:cs typeface="Georgia" charset="0"/>
        </a:defRPr>
      </a:lvl1pPr>
    </p:titleStyle>
    <p:bodyStyle>
      <a:lvl1pPr marL="266700" indent="-266700" algn="l" defTabSz="914306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39750" indent="-273050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SzPct val="100000"/>
        <a:buFont typeface="Wingdings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14388" indent="-273050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6700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41438" indent="-263525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3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6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0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03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7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7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7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880" userDrawn="1">
          <p15:clr>
            <a:srgbClr val="F26B43"/>
          </p15:clr>
        </p15:guide>
        <p15:guide id="3" pos="288" userDrawn="1">
          <p15:clr>
            <a:srgbClr val="F26B43"/>
          </p15:clr>
        </p15:guide>
        <p15:guide id="4" pos="5179" userDrawn="1">
          <p15:clr>
            <a:srgbClr val="F26B43"/>
          </p15:clr>
        </p15:guide>
        <p15:guide id="5" pos="5467" userDrawn="1">
          <p15:clr>
            <a:srgbClr val="F26B43"/>
          </p15:clr>
        </p15:guide>
        <p15:guide id="7" orient="horz" pos="3278" userDrawn="1">
          <p15:clr>
            <a:srgbClr val="F26B43"/>
          </p15:clr>
        </p15:guide>
        <p15:guide id="9" orient="horz" pos="182" userDrawn="1">
          <p15:clr>
            <a:srgbClr val="F26B43"/>
          </p15:clr>
        </p15:guide>
        <p15:guide id="10" orient="horz" pos="847" userDrawn="1">
          <p15:clr>
            <a:srgbClr val="F26B43"/>
          </p15:clr>
        </p15:guide>
        <p15:guide id="11" orient="horz" pos="351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search.ebscohost.com/login.aspx?direct=true&amp;profile=ehost&amp;scope=site&amp;authtype=crawler&amp;jrnl=09745874&amp;an=39877684&amp;h=%2fk8kv0r1twlarznaktdu23j9ewx1nqyuim2jxugx9arc3qoerbsixnhmbbuwda3l98ml18t%2ftyzs0nbshf6wgw%3d%3d&amp;crl=c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s://www.statistik.at/" TargetMode="External"/><Relationship Id="rId4" Type="http://schemas.openxmlformats.org/officeDocument/2006/relationships/hyperlink" Target="https://doi.org/10.33844/ijol.2022.6034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296429" y="2478798"/>
            <a:ext cx="5901814" cy="1467270"/>
          </a:xfrm>
        </p:spPr>
        <p:txBody>
          <a:bodyPr/>
          <a:lstStyle/>
          <a:p>
            <a:pPr algn="ctr"/>
            <a:r>
              <a:rPr lang="en-US" b="1" dirty="0">
                <a:latin typeface="Verdana" charset="0"/>
                <a:ea typeface="Verdana" charset="0"/>
              </a:rPr>
              <a:t>Gender-specific challenges in starting a business in Vienna: A qualitative analysis based on Bourdieu’s theory of capital and cultural context</a:t>
            </a:r>
          </a:p>
          <a:p>
            <a:pPr algn="ctr"/>
            <a:r>
              <a:rPr lang="de-DE" sz="1050" dirty="0"/>
              <a:t>Brussels College  &amp; </a:t>
            </a:r>
            <a:r>
              <a:rPr lang="en-US" sz="1050" dirty="0">
                <a:latin typeface="Verdana" charset="0"/>
                <a:ea typeface="Verdana" charset="0"/>
              </a:rPr>
              <a:t>Institut für Gender und Diversity in Organisationen</a:t>
            </a:r>
          </a:p>
          <a:p>
            <a:pPr algn="ctr"/>
            <a:r>
              <a:rPr lang="de-AT" sz="1050" dirty="0">
                <a:latin typeface="Verdana" charset="0"/>
                <a:ea typeface="Verdana" charset="0"/>
              </a:rPr>
              <a:t>Marie-Thérèse Claes &amp; Anett Hermann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7D0991B8-6B17-4F88-BD70-68FB6788CA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25 March 2026</a:t>
            </a:r>
            <a:endParaRPr lang="de-AT" dirty="0"/>
          </a:p>
        </p:txBody>
      </p:sp>
      <p:sp>
        <p:nvSpPr>
          <p:cNvPr id="6" name="Subtitle 7">
            <a:extLst>
              <a:ext uri="{FF2B5EF4-FFF2-40B4-BE49-F238E27FC236}">
                <a16:creationId xmlns:a16="http://schemas.microsoft.com/office/drawing/2014/main" id="{82B16A7B-28AF-4977-9F60-70776D771135}"/>
              </a:ext>
            </a:extLst>
          </p:cNvPr>
          <p:cNvSpPr txBox="1">
            <a:spLocks/>
          </p:cNvSpPr>
          <p:nvPr/>
        </p:nvSpPr>
        <p:spPr bwMode="black">
          <a:xfrm>
            <a:off x="605408" y="1870099"/>
            <a:ext cx="5466982" cy="3045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SzPct val="100000"/>
              <a:buFont typeface="Wingdings" charset="2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306" indent="0" algn="ctr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460" indent="0" algn="ctr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613" indent="0" algn="ctr" defTabSz="91430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chemeClr val="accent1"/>
              </a:buClr>
              <a:buFont typeface="Wingdings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767" indent="0" algn="ctr" defTabSz="914306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920" indent="0" algn="ctr" defTabSz="914306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73" indent="0" algn="ctr" defTabSz="914306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227" indent="0" algn="ctr" defTabSz="914306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AT" sz="1400" b="0" dirty="0">
              <a:solidFill>
                <a:schemeClr val="bg1"/>
              </a:solidFill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296429" y="1504050"/>
            <a:ext cx="60239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de-DE" sz="1600" dirty="0">
              <a:solidFill>
                <a:schemeClr val="bg1"/>
              </a:solidFill>
            </a:endParaRPr>
          </a:p>
        </p:txBody>
      </p:sp>
      <p:sp>
        <p:nvSpPr>
          <p:cNvPr id="10" name="Subtitle 7"/>
          <p:cNvSpPr>
            <a:spLocks noGrp="1"/>
          </p:cNvSpPr>
          <p:nvPr>
            <p:ph type="subTitle" idx="1"/>
          </p:nvPr>
        </p:nvSpPr>
        <p:spPr>
          <a:xfrm>
            <a:off x="367646" y="1049609"/>
            <a:ext cx="5788057" cy="839289"/>
          </a:xfrm>
        </p:spPr>
        <p:txBody>
          <a:bodyPr/>
          <a:lstStyle/>
          <a:p>
            <a:pPr algn="ctr"/>
            <a:r>
              <a:rPr lang="en-US" sz="1200" dirty="0"/>
              <a:t>47</a:t>
            </a:r>
            <a:r>
              <a:rPr lang="en-US" sz="1200" baseline="30000" dirty="0"/>
              <a:t>th</a:t>
            </a:r>
            <a:r>
              <a:rPr lang="en-US" sz="1200" dirty="0"/>
              <a:t> International Conference on Gender, Justice, and Futures  —  ICMS 47 Brussels</a:t>
            </a:r>
          </a:p>
          <a:p>
            <a:pPr algn="ctr"/>
            <a:r>
              <a:rPr lang="en-US" sz="1050" dirty="0"/>
              <a:t>26–27 March 2026  |  Brussels, Belgium</a:t>
            </a:r>
          </a:p>
          <a:p>
            <a:pPr algn="ctr"/>
            <a:r>
              <a:rPr lang="de-DE" sz="1050" b="0" dirty="0"/>
              <a:t>Brussels College  ·  </a:t>
            </a:r>
            <a:r>
              <a:rPr lang="de-DE" sz="1050" b="0" dirty="0" err="1"/>
              <a:t>Excelsiorlaan</a:t>
            </a:r>
            <a:r>
              <a:rPr lang="de-DE" sz="1050" b="0" dirty="0"/>
              <a:t> 5, 1930 Zaventem, </a:t>
            </a:r>
            <a:r>
              <a:rPr lang="de-DE" sz="1050" b="0" dirty="0" err="1"/>
              <a:t>Belgium</a:t>
            </a:r>
            <a:endParaRPr lang="de-DE" sz="105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6792160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B3AFA-15E2-587C-A7F2-405968EF9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C639715-949B-78EC-324F-E3716336B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408" y="139700"/>
            <a:ext cx="7171096" cy="903822"/>
          </a:xfrm>
        </p:spPr>
        <p:txBody>
          <a:bodyPr>
            <a:normAutofit/>
          </a:bodyPr>
          <a:lstStyle/>
          <a:p>
            <a:pPr lvl="2" algn="l" defTabSz="914306" rtl="0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400" b="1" kern="1200" dirty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rPr>
              <a:t>Integration into Bourdieu's theory of practice</a:t>
            </a:r>
            <a:endParaRPr lang="de-DE" sz="2400" b="1" kern="1200" dirty="0">
              <a:solidFill>
                <a:schemeClr val="tx1"/>
              </a:solidFill>
              <a:latin typeface="+mj-lt"/>
              <a:ea typeface="Georgia" charset="0"/>
              <a:cs typeface="Georgia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FD12E8F-0D4E-2BA2-2264-11745E2A9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2407" y="5412059"/>
            <a:ext cx="892150" cy="258085"/>
          </a:xfrm>
        </p:spPr>
        <p:txBody>
          <a:bodyPr/>
          <a:lstStyle/>
          <a:p>
            <a:r>
              <a:rPr lang="de-AT" dirty="0"/>
              <a:t>Seite </a:t>
            </a:r>
            <a:fld id="{11EC652C-7F14-412D-A017-7E21E076D6A5}" type="slidenum">
              <a:rPr lang="de-AT" smtClean="0"/>
              <a:pPr/>
              <a:t>10</a:t>
            </a:fld>
            <a:endParaRPr lang="de-AT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FA5E86D4-D368-83B6-1021-F07E8A34E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54561" y="5412059"/>
            <a:ext cx="3621036" cy="258085"/>
          </a:xfrm>
        </p:spPr>
        <p:txBody>
          <a:bodyPr/>
          <a:lstStyle/>
          <a:p>
            <a:pPr algn="r"/>
            <a:r>
              <a:rPr lang="de-AT" dirty="0"/>
              <a:t>Anett Hermann &amp; Marie-Thérèse Claes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190E24C6-5222-0A09-A8E1-46801D494A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400" b="1" dirty="0"/>
              <a:t>Symbolic capital</a:t>
            </a:r>
            <a:r>
              <a:rPr lang="en-US" sz="1400" dirty="0"/>
              <a:t>, such as recognition, legitimacy, prestige, and status, determines who is considered a </a:t>
            </a:r>
            <a:r>
              <a:rPr lang="en-US" sz="1400" b="1" dirty="0"/>
              <a:t>legitimate actor</a:t>
            </a:r>
            <a:r>
              <a:rPr lang="en-US" sz="1400" dirty="0"/>
              <a:t>, especially in a high-risk field</a:t>
            </a:r>
          </a:p>
          <a:p>
            <a:pPr lvl="1">
              <a:lnSpc>
                <a:spcPct val="110000"/>
              </a:lnSpc>
            </a:pPr>
            <a:r>
              <a:rPr lang="en-US" sz="1200" dirty="0"/>
              <a:t>Arises from the transformation of social, economic, and cultural capital</a:t>
            </a:r>
          </a:p>
          <a:p>
            <a:pPr lvl="1">
              <a:lnSpc>
                <a:spcPct val="110000"/>
              </a:lnSpc>
            </a:pPr>
            <a:r>
              <a:rPr lang="en-US" sz="1200" dirty="0"/>
              <a:t>Manifests itself as positive or negative symbolic capital </a:t>
            </a:r>
            <a:r>
              <a:rPr lang="en-US" sz="1000" dirty="0"/>
              <a:t>(Bourdieu, 1998; 1992)</a:t>
            </a:r>
          </a:p>
          <a:p>
            <a:endParaRPr lang="de-DE" dirty="0"/>
          </a:p>
          <a:p>
            <a:pPr>
              <a:lnSpc>
                <a:spcPct val="110000"/>
              </a:lnSpc>
            </a:pPr>
            <a:r>
              <a:rPr lang="en-US" sz="1400" dirty="0"/>
              <a:t>Distinction between gender and founder </a:t>
            </a:r>
            <a:r>
              <a:rPr lang="en-US" sz="1400" dirty="0">
                <a:sym typeface="Wingdings" panose="05000000000000000000" pitchFamily="2" charset="2"/>
              </a:rPr>
              <a:t></a:t>
            </a:r>
            <a:r>
              <a:rPr lang="en-US" sz="1400" dirty="0"/>
              <a:t> legitimacy is assumed for men and field dominated by male hegemony (entrepreneurial habitus/cultural code)</a:t>
            </a:r>
          </a:p>
          <a:p>
            <a:pPr>
              <a:lnSpc>
                <a:spcPct val="110000"/>
              </a:lnSpc>
            </a:pPr>
            <a:r>
              <a:rPr lang="en-US" sz="1400" dirty="0"/>
              <a:t>Women must first prove their legitimacy</a:t>
            </a:r>
          </a:p>
          <a:p>
            <a:pPr lvl="1">
              <a:lnSpc>
                <a:spcPct val="110000"/>
              </a:lnSpc>
            </a:pPr>
            <a:r>
              <a:rPr lang="en-US" sz="1200" dirty="0"/>
              <a:t>In all interviews: </a:t>
            </a:r>
            <a:r>
              <a:rPr lang="en-US" sz="1200" b="1" dirty="0"/>
              <a:t>“First I am a woman”</a:t>
            </a:r>
            <a:r>
              <a:rPr lang="en-US" sz="1200" dirty="0"/>
              <a:t> </a:t>
            </a:r>
            <a:r>
              <a:rPr lang="en-US" sz="1200" dirty="0">
                <a:sym typeface="Wingdings" panose="05000000000000000000" pitchFamily="2" charset="2"/>
              </a:rPr>
              <a:t> </a:t>
            </a:r>
            <a:r>
              <a:rPr lang="en-US" sz="1200" dirty="0"/>
              <a:t>Affects all forms of capital and access to resources </a:t>
            </a:r>
          </a:p>
          <a:p>
            <a:pPr lvl="2">
              <a:lnSpc>
                <a:spcPct val="110000"/>
              </a:lnSpc>
            </a:pPr>
            <a:r>
              <a:rPr lang="en-US" sz="1100" dirty="0"/>
              <a:t>Investors allocate funds according to established codes (habitus)</a:t>
            </a:r>
          </a:p>
          <a:p>
            <a:pPr lvl="2">
              <a:lnSpc>
                <a:spcPct val="110000"/>
              </a:lnSpc>
            </a:pPr>
            <a:r>
              <a:rPr lang="en-US" sz="1100" dirty="0"/>
              <a:t>Networks open up only to established players</a:t>
            </a:r>
            <a:br>
              <a:rPr lang="en-US" sz="1100" dirty="0"/>
            </a:br>
            <a:r>
              <a:rPr lang="en-US" sz="1000" dirty="0"/>
              <a:t>(Leitner, 2023; Graggaber, 2023)</a:t>
            </a:r>
            <a:endParaRPr lang="de-DE" sz="1000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19492126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389D6-DC82-43FC-F992-BA8A59ACB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5894359-4C5A-FF55-29DA-B7D401635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408" y="139700"/>
            <a:ext cx="7171096" cy="903822"/>
          </a:xfrm>
        </p:spPr>
        <p:txBody>
          <a:bodyPr>
            <a:normAutofit/>
          </a:bodyPr>
          <a:lstStyle/>
          <a:p>
            <a:pPr lvl="2" algn="l" defTabSz="914306" rtl="0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400" b="1" kern="120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rPr>
              <a:t>Integration into Bourdieu's theory of practice</a:t>
            </a:r>
            <a:endParaRPr lang="de-DE" sz="2400" b="1" kern="1200" dirty="0">
              <a:solidFill>
                <a:schemeClr val="tx1"/>
              </a:solidFill>
              <a:latin typeface="+mj-lt"/>
              <a:ea typeface="Georgia" charset="0"/>
              <a:cs typeface="Georgia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3E3EA2A-102C-B34E-A342-61BA825C0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2407" y="5412059"/>
            <a:ext cx="892150" cy="258085"/>
          </a:xfrm>
        </p:spPr>
        <p:txBody>
          <a:bodyPr/>
          <a:lstStyle/>
          <a:p>
            <a:r>
              <a:rPr lang="de-AT"/>
              <a:t>Seite </a:t>
            </a:r>
            <a:fld id="{11EC652C-7F14-412D-A017-7E21E076D6A5}" type="slidenum">
              <a:rPr lang="de-AT" smtClean="0"/>
              <a:pPr/>
              <a:t>11</a:t>
            </a:fld>
            <a:endParaRPr lang="de-AT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7754E435-2E3E-CD9A-3E21-615E64320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54561" y="5412059"/>
            <a:ext cx="3621036" cy="258085"/>
          </a:xfrm>
        </p:spPr>
        <p:txBody>
          <a:bodyPr/>
          <a:lstStyle/>
          <a:p>
            <a:pPr algn="r"/>
            <a:r>
              <a:rPr lang="de-AT" dirty="0"/>
              <a:t>Anett Hermann &amp; Marie-Thérèse Claes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F63569F8-6D2E-104C-9974-C88A17722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6537" y="1193800"/>
            <a:ext cx="5237543" cy="4218259"/>
          </a:xfrm>
        </p:spPr>
        <p:txBody>
          <a:bodyPr>
            <a:normAutofit/>
          </a:bodyPr>
          <a:lstStyle/>
          <a:p>
            <a:r>
              <a:rPr lang="en-US" sz="1200" dirty="0"/>
              <a:t>Societies are not neutral environments.</a:t>
            </a:r>
            <a:br>
              <a:rPr lang="en-US" sz="1200" dirty="0"/>
            </a:br>
            <a:r>
              <a:rPr lang="en-US" sz="1200" dirty="0"/>
              <a:t>They are historically and culturally designed to suit and favor dominant group members. </a:t>
            </a:r>
            <a:endParaRPr lang="de-DE" sz="1000" dirty="0"/>
          </a:p>
          <a:p>
            <a:r>
              <a:rPr lang="en-US" sz="1200" dirty="0"/>
              <a:t>Symbolic capital does not arise solely from recognition; rather, it is enabled or hindered by social, cultural, and institutional structures. </a:t>
            </a:r>
            <a:r>
              <a:rPr lang="en-US" sz="1000" dirty="0"/>
              <a:t>(</a:t>
            </a:r>
            <a:r>
              <a:rPr lang="en-US" sz="1000" dirty="0" err="1">
                <a:ea typeface="Aptos" panose="020B0004020202020204" pitchFamily="34" charset="0"/>
              </a:rPr>
              <a:t>Morfaki</a:t>
            </a:r>
            <a:r>
              <a:rPr lang="en-US" sz="1000" dirty="0">
                <a:ea typeface="Aptos" panose="020B0004020202020204" pitchFamily="34" charset="0"/>
              </a:rPr>
              <a:t> &amp; </a:t>
            </a:r>
            <a:r>
              <a:rPr lang="en-US" sz="1000" dirty="0" err="1">
                <a:ea typeface="Aptos" panose="020B0004020202020204" pitchFamily="34" charset="0"/>
              </a:rPr>
              <a:t>Morfaki</a:t>
            </a:r>
            <a:r>
              <a:rPr lang="en-US" sz="1000" dirty="0">
                <a:ea typeface="Aptos" panose="020B0004020202020204" pitchFamily="34" charset="0"/>
              </a:rPr>
              <a:t>, 2022)</a:t>
            </a:r>
            <a:endParaRPr lang="en-US" sz="1000" dirty="0"/>
          </a:p>
          <a:p>
            <a:pPr>
              <a:lnSpc>
                <a:spcPct val="110000"/>
              </a:lnSpc>
            </a:pPr>
            <a:r>
              <a:rPr lang="en-US" sz="1200" dirty="0"/>
              <a:t>Clear gender roles for women and men in Austria and their embedding in social habitus.</a:t>
            </a:r>
          </a:p>
          <a:p>
            <a:pPr>
              <a:lnSpc>
                <a:spcPct val="110000"/>
              </a:lnSpc>
            </a:pPr>
            <a:endParaRPr lang="en-US" sz="1100" dirty="0"/>
          </a:p>
          <a:p>
            <a:pPr>
              <a:lnSpc>
                <a:spcPct val="110000"/>
              </a:lnSpc>
            </a:pPr>
            <a:endParaRPr lang="en-US" sz="1100" dirty="0"/>
          </a:p>
          <a:p>
            <a:pPr>
              <a:lnSpc>
                <a:spcPct val="110000"/>
              </a:lnSpc>
            </a:pPr>
            <a:endParaRPr lang="en-US" sz="1100" dirty="0"/>
          </a:p>
          <a:p>
            <a:pPr>
              <a:lnSpc>
                <a:spcPct val="110000"/>
              </a:lnSpc>
            </a:pPr>
            <a:r>
              <a:rPr lang="en-US" sz="1200" dirty="0"/>
              <a:t>Breaking with traditional roles creates a sense of dissonance: Uncertainty  </a:t>
            </a:r>
          </a:p>
          <a:p>
            <a:pPr>
              <a:lnSpc>
                <a:spcPct val="110000"/>
              </a:lnSpc>
            </a:pPr>
            <a:r>
              <a:rPr lang="en-US" sz="1200" dirty="0"/>
              <a:t>Women must adapt to dominant norms (additional work during the start-up process).</a:t>
            </a:r>
          </a:p>
          <a:p>
            <a:pPr>
              <a:lnSpc>
                <a:spcPct val="110000"/>
              </a:lnSpc>
            </a:pPr>
            <a:r>
              <a:rPr lang="en-US" sz="1200" dirty="0"/>
              <a:t>Success depends on self-efficacy (confidence, decision-making ability) </a:t>
            </a:r>
            <a:r>
              <a:rPr lang="en-US" sz="1200" dirty="0">
                <a:sym typeface="Wingdings" panose="05000000000000000000" pitchFamily="2" charset="2"/>
              </a:rPr>
              <a:t></a:t>
            </a:r>
            <a:r>
              <a:rPr lang="en-US" sz="1200" dirty="0"/>
              <a:t> internalized cultural capital </a:t>
            </a:r>
            <a:r>
              <a:rPr lang="en-US" sz="1000" dirty="0"/>
              <a:t>(Bourdieu 1992; 1998; </a:t>
            </a:r>
            <a:r>
              <a:rPr lang="de-DE" sz="1000" dirty="0" err="1"/>
              <a:t>Basargekar</a:t>
            </a:r>
            <a:r>
              <a:rPr lang="de-DE" sz="1000" dirty="0"/>
              <a:t>, 2008; Deci &amp; Ryan, 2000).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A0D3CED-73F7-6C5F-134D-FA0C7A29B9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940" y="1115594"/>
            <a:ext cx="2998894" cy="4088313"/>
          </a:xfrm>
          <a:prstGeom prst="rect">
            <a:avLst/>
          </a:prstGeom>
        </p:spPr>
      </p:pic>
      <p:sp>
        <p:nvSpPr>
          <p:cNvPr id="4" name="Pfeil: nach unten 3">
            <a:extLst>
              <a:ext uri="{FF2B5EF4-FFF2-40B4-BE49-F238E27FC236}">
                <a16:creationId xmlns:a16="http://schemas.microsoft.com/office/drawing/2014/main" id="{47E12CA2-1641-E688-61E7-6301DB4BA916}"/>
              </a:ext>
            </a:extLst>
          </p:cNvPr>
          <p:cNvSpPr/>
          <p:nvPr/>
        </p:nvSpPr>
        <p:spPr>
          <a:xfrm>
            <a:off x="6146157" y="2957332"/>
            <a:ext cx="358815" cy="72341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ECD7257-6E92-AD57-5F0A-C974B1384A07}"/>
              </a:ext>
            </a:extLst>
          </p:cNvPr>
          <p:cNvSpPr txBox="1"/>
          <p:nvPr/>
        </p:nvSpPr>
        <p:spPr>
          <a:xfrm>
            <a:off x="462407" y="5138670"/>
            <a:ext cx="20414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Bourdieu 1998; 1992</a:t>
            </a:r>
          </a:p>
        </p:txBody>
      </p:sp>
    </p:spTree>
    <p:extLst>
      <p:ext uri="{BB962C8B-B14F-4D97-AF65-F5344CB8AC3E}">
        <p14:creationId xmlns:p14="http://schemas.microsoft.com/office/powerpoint/2010/main" val="2654148971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A0948-FA67-4880-8360-93E5F23B6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2F2175D-6C54-8E49-BC26-BA8FD85D7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l" defTabSz="914306" rtl="0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400" b="1" kern="1200" dirty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rPr>
              <a:t>Reflections on the “Founders Lab”</a:t>
            </a:r>
            <a:endParaRPr lang="de-DE" sz="2400" b="1" kern="1200" dirty="0">
              <a:solidFill>
                <a:schemeClr val="tx1"/>
              </a:solidFill>
              <a:latin typeface="+mj-lt"/>
              <a:ea typeface="Georgia" charset="0"/>
              <a:cs typeface="Georgia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0AE2514-32CE-4035-D422-E7950E62A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2407" y="5412059"/>
            <a:ext cx="892150" cy="258085"/>
          </a:xfrm>
        </p:spPr>
        <p:txBody>
          <a:bodyPr/>
          <a:lstStyle/>
          <a:p>
            <a:r>
              <a:rPr lang="de-AT" dirty="0"/>
              <a:t>Seite </a:t>
            </a:r>
            <a:fld id="{11EC652C-7F14-412D-A017-7E21E076D6A5}" type="slidenum">
              <a:rPr lang="de-AT" smtClean="0"/>
              <a:pPr/>
              <a:t>12</a:t>
            </a:fld>
            <a:endParaRPr lang="de-AT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F208BD00-D3EA-DFF2-BF69-50DD804E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54561" y="5412059"/>
            <a:ext cx="3621036" cy="258085"/>
          </a:xfrm>
        </p:spPr>
        <p:txBody>
          <a:bodyPr/>
          <a:lstStyle/>
          <a:p>
            <a:pPr algn="r"/>
            <a:r>
              <a:rPr lang="de-AT" dirty="0"/>
              <a:t>Anett Hermann &amp; Marie-Thérèse Claes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876B78F6-1E1D-A572-A51E-B0BA07EE4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377386"/>
            <a:ext cx="7759644" cy="3640239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b="1" i="1" dirty="0"/>
              <a:t>Institutionalization “Founders Lab”</a:t>
            </a:r>
          </a:p>
          <a:p>
            <a:pPr>
              <a:lnSpc>
                <a:spcPct val="120000"/>
              </a:lnSpc>
            </a:pPr>
            <a:r>
              <a:rPr lang="en-US" dirty="0"/>
              <a:t>Empowerment through safe spaces and access to resources, knowledge, and networks (Mentoring, Coaching, Knowledge building, idea generation)</a:t>
            </a:r>
          </a:p>
          <a:p>
            <a:pPr lvl="1">
              <a:lnSpc>
                <a:spcPct val="120000"/>
              </a:lnSpc>
            </a:pPr>
            <a:r>
              <a:rPr lang="en-US" sz="1400" dirty="0"/>
              <a:t>Accumulation of social and cultural capital </a:t>
            </a:r>
          </a:p>
          <a:p>
            <a:pPr lvl="1">
              <a:lnSpc>
                <a:spcPct val="120000"/>
              </a:lnSpc>
            </a:pPr>
            <a:r>
              <a:rPr lang="en-US" sz="1400" dirty="0"/>
              <a:t>Achieving visibility, a sense of belonging, and formal and informal recognition </a:t>
            </a:r>
          </a:p>
          <a:p>
            <a:pPr lvl="1">
              <a:lnSpc>
                <a:spcPct val="120000"/>
              </a:lnSpc>
            </a:pPr>
            <a:r>
              <a:rPr lang="en-US" sz="1400" dirty="0"/>
              <a:t>Earning legitimacy</a:t>
            </a:r>
          </a:p>
          <a:p>
            <a:pPr marL="804863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1400" dirty="0"/>
              <a:t>1. The program generates symbolic capital.</a:t>
            </a:r>
            <a:endParaRPr lang="de-DE" sz="1400" dirty="0"/>
          </a:p>
          <a:p>
            <a:pPr marL="804863">
              <a:buFont typeface="Wingdings" panose="05000000000000000000" pitchFamily="2" charset="2"/>
              <a:buChar char="Ø"/>
            </a:pPr>
            <a:r>
              <a:rPr lang="en-US" sz="1400" dirty="0">
                <a:sym typeface="Wingdings" panose="05000000000000000000" pitchFamily="2" charset="2"/>
              </a:rPr>
              <a:t>2. The internalization of symbolic capital leads to an adjustment of one's habitus.</a:t>
            </a:r>
          </a:p>
          <a:p>
            <a:pPr marL="804863">
              <a:buFont typeface="Wingdings" panose="05000000000000000000" pitchFamily="2" charset="2"/>
              <a:buChar char="Ø"/>
            </a:pPr>
            <a:r>
              <a:rPr lang="en-US" sz="1400" dirty="0">
                <a:sym typeface="Wingdings" panose="05000000000000000000" pitchFamily="2" charset="2"/>
              </a:rPr>
              <a:t>3. The social field reproduces itself: No changes to its structures or specific logics.</a:t>
            </a:r>
          </a:p>
          <a:p>
            <a:pPr marL="1090613" lvl="1" indent="-285750">
              <a:buFont typeface="Wingdings" panose="05000000000000000000" pitchFamily="2" charset="2"/>
              <a:buChar char="§"/>
            </a:pPr>
            <a:r>
              <a:rPr lang="en-US" sz="1300" dirty="0">
                <a:sym typeface="Wingdings" panose="05000000000000000000" pitchFamily="2" charset="2"/>
              </a:rPr>
              <a:t>Legal, political, and cultural regulation</a:t>
            </a:r>
          </a:p>
          <a:p>
            <a:pPr marL="1090613" lvl="1" indent="-285750">
              <a:buFont typeface="Wingdings" panose="05000000000000000000" pitchFamily="2" charset="2"/>
              <a:buChar char="§"/>
            </a:pPr>
            <a:r>
              <a:rPr lang="en-US" sz="1300" dirty="0">
                <a:sym typeface="Wingdings" panose="05000000000000000000" pitchFamily="2" charset="2"/>
              </a:rPr>
              <a:t>Role Expectations and Stereotyping</a:t>
            </a:r>
          </a:p>
          <a:p>
            <a:pPr lvl="1">
              <a:buFont typeface="Wingdings" panose="05000000000000000000" pitchFamily="2" charset="2"/>
              <a:buChar char="à"/>
            </a:pPr>
            <a:endParaRPr lang="de-DE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ym typeface="Wingdings" panose="05000000000000000000" pitchFamily="2" charset="2"/>
              </a:rPr>
              <a:t>Participants: The dilemma between self-fulfillment and economic necessity (structure)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400" dirty="0">
                <a:sym typeface="Wingdings" panose="05000000000000000000" pitchFamily="2" charset="2"/>
              </a:rPr>
              <a:t>Problem: Belonging reproduces and creates symbolic boundaries</a:t>
            </a:r>
          </a:p>
          <a:p>
            <a:pPr marL="266700" lvl="1" indent="0">
              <a:buNone/>
            </a:pPr>
            <a:endParaRPr lang="en-US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232777876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CAF17-46AF-D498-208A-4C1DC87F2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D060517-1D76-3669-1219-7ECD63C06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l" defTabSz="914306" rtl="0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400" b="1" kern="1200" dirty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rPr>
              <a:t>Reflections on the “Founders Lab”- </a:t>
            </a:r>
            <a:br>
              <a:rPr lang="en-US" sz="2400" b="1" kern="1200" dirty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US" sz="2400" b="1" kern="1200" dirty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rPr>
              <a:t>Take-away</a:t>
            </a:r>
            <a:endParaRPr lang="de-DE" sz="2400" b="1" kern="1200" dirty="0">
              <a:solidFill>
                <a:schemeClr val="tx1"/>
              </a:solidFill>
              <a:latin typeface="+mj-lt"/>
              <a:ea typeface="Georgia" charset="0"/>
              <a:cs typeface="Georgia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160788C-74C5-3D0A-D85D-3358C216D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2407" y="5412059"/>
            <a:ext cx="892150" cy="258085"/>
          </a:xfrm>
        </p:spPr>
        <p:txBody>
          <a:bodyPr/>
          <a:lstStyle/>
          <a:p>
            <a:r>
              <a:rPr lang="de-AT" dirty="0"/>
              <a:t>Seite </a:t>
            </a:r>
            <a:fld id="{11EC652C-7F14-412D-A017-7E21E076D6A5}" type="slidenum">
              <a:rPr lang="de-AT" smtClean="0"/>
              <a:pPr/>
              <a:t>13</a:t>
            </a:fld>
            <a:endParaRPr lang="de-AT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F2B0FC30-5937-FD71-23A8-6CCF4F8F1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54561" y="5412059"/>
            <a:ext cx="3621036" cy="258085"/>
          </a:xfrm>
        </p:spPr>
        <p:txBody>
          <a:bodyPr/>
          <a:lstStyle/>
          <a:p>
            <a:pPr algn="r"/>
            <a:r>
              <a:rPr lang="de-AT" dirty="0"/>
              <a:t>Anett Hermann &amp; Marie-Thérèse Claes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061988A0-186F-02F5-42B2-FE3A6FB4CB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360026"/>
            <a:ext cx="8316990" cy="3837007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400" dirty="0"/>
              <a:t>The gender gap in the start-up ecosystem is not an isolated phenomenon, but the outcome of structurally unequal distributions of capital. These inequalities emerge through the interaction of gender, migration, social networks, and institutional conditions.</a:t>
            </a:r>
          </a:p>
          <a:p>
            <a:pPr marL="0" indent="0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en-US" sz="1400" dirty="0"/>
          </a:p>
          <a:p>
            <a:pPr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400" dirty="0"/>
              <a:t>From a </a:t>
            </a:r>
            <a:r>
              <a:rPr lang="en-US" sz="1400" dirty="0" err="1"/>
              <a:t>Bourdieusian</a:t>
            </a:r>
            <a:r>
              <a:rPr lang="en-US" sz="1400" dirty="0"/>
              <a:t> perspective, both access to the entrepreneurial field and success within it are shaped by the distribution of economic, social, cultural, and symbolic capital.</a:t>
            </a:r>
          </a:p>
          <a:p>
            <a:pPr marL="0" indent="0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en-US" sz="1400" dirty="0"/>
          </a:p>
          <a:p>
            <a:pPr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400" dirty="0"/>
              <a:t>Future research and policy must therefore adopt an intersectional lens, recognizing that entrepreneurial opportunities are embedded in multidimensional systems of inequality rather than individual characteristics alone.</a:t>
            </a:r>
          </a:p>
        </p:txBody>
      </p:sp>
    </p:spTree>
    <p:extLst>
      <p:ext uri="{BB962C8B-B14F-4D97-AF65-F5344CB8AC3E}">
        <p14:creationId xmlns:p14="http://schemas.microsoft.com/office/powerpoint/2010/main" val="1743775639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de-AT" b="1" dirty="0"/>
          </a:p>
          <a:p>
            <a:pPr marL="0" indent="0" algn="ctr">
              <a:buNone/>
            </a:pPr>
            <a:endParaRPr lang="de-AT" b="1" dirty="0"/>
          </a:p>
          <a:p>
            <a:pPr marL="0" indent="0" algn="ctr">
              <a:buNone/>
            </a:pPr>
            <a:endParaRPr lang="de-AT" b="1" dirty="0"/>
          </a:p>
          <a:p>
            <a:pPr marL="0" indent="0" algn="ctr">
              <a:buNone/>
            </a:pPr>
            <a:r>
              <a:rPr lang="de-AT" sz="2400" b="1" dirty="0" err="1"/>
              <a:t>Thank</a:t>
            </a:r>
            <a:r>
              <a:rPr lang="de-AT" sz="2400" b="1" dirty="0"/>
              <a:t> </a:t>
            </a:r>
            <a:r>
              <a:rPr lang="de-AT" sz="2400" b="1" dirty="0" err="1"/>
              <a:t>you</a:t>
            </a:r>
            <a:r>
              <a:rPr lang="de-AT" sz="2400" b="1" dirty="0"/>
              <a:t> for your attention!</a:t>
            </a:r>
          </a:p>
        </p:txBody>
      </p:sp>
      <p:sp>
        <p:nvSpPr>
          <p:cNvPr id="4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462407" y="5412059"/>
            <a:ext cx="892150" cy="258085"/>
          </a:xfrm>
        </p:spPr>
        <p:txBody>
          <a:bodyPr/>
          <a:lstStyle/>
          <a:p>
            <a:r>
              <a:rPr lang="de-AT" dirty="0"/>
              <a:t>Seite </a:t>
            </a:r>
            <a:fld id="{11EC652C-7F14-412D-A017-7E21E076D6A5}" type="slidenum">
              <a:rPr lang="de-AT" smtClean="0"/>
              <a:pPr/>
              <a:t>14</a:t>
            </a:fld>
            <a:endParaRPr lang="de-AT" dirty="0"/>
          </a:p>
        </p:txBody>
      </p:sp>
      <p:sp>
        <p:nvSpPr>
          <p:cNvPr id="5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354561" y="5412059"/>
            <a:ext cx="3621036" cy="258085"/>
          </a:xfrm>
        </p:spPr>
        <p:txBody>
          <a:bodyPr/>
          <a:lstStyle/>
          <a:p>
            <a:pPr algn="r"/>
            <a:r>
              <a:rPr lang="de-AT" dirty="0"/>
              <a:t>Anett Hermann &amp; Marie-Thérèse Claes</a:t>
            </a:r>
          </a:p>
        </p:txBody>
      </p:sp>
    </p:spTree>
    <p:extLst>
      <p:ext uri="{BB962C8B-B14F-4D97-AF65-F5344CB8AC3E}">
        <p14:creationId xmlns:p14="http://schemas.microsoft.com/office/powerpoint/2010/main" val="3620200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85543-F03A-4D48-BE4F-D9C059E52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sz="2200" dirty="0">
                <a:solidFill>
                  <a:schemeClr val="tx1"/>
                </a:solidFill>
              </a:rPr>
              <a:t>References</a:t>
            </a:r>
            <a:endParaRPr lang="fr-FR" sz="22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08BF9E-5A52-F44A-85B5-0AF15FEDE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134319"/>
            <a:ext cx="8305801" cy="4231569"/>
          </a:xfrm>
        </p:spPr>
        <p:txBody>
          <a:bodyPr>
            <a:noAutofit/>
          </a:bodyPr>
          <a:lstStyle/>
          <a:p>
            <a:pPr marL="179388" indent="-179388">
              <a:spcAft>
                <a:spcPts val="0"/>
              </a:spcAft>
              <a:buNone/>
            </a:pPr>
            <a:r>
              <a:rPr lang="en-US" sz="800" b="0" i="0" u="none" strike="noStrike" baseline="0" dirty="0" err="1"/>
              <a:t>Basargekar</a:t>
            </a:r>
            <a:r>
              <a:rPr lang="en-US" sz="800" b="0" i="0" u="none" strike="noStrike" baseline="0" dirty="0"/>
              <a:t>, P. (2008). Economic Empowerment Through Microfinance: An Assessment of CSR Activity run by Forbes Marshall Ltd. </a:t>
            </a:r>
            <a:r>
              <a:rPr lang="en-US" sz="800" b="0" i="1" u="none" strike="noStrike" baseline="0" dirty="0"/>
              <a:t>International Journal of Business Insights &amp; Transformation</a:t>
            </a:r>
            <a:r>
              <a:rPr lang="en-US" sz="800" b="0" i="0" u="none" strike="noStrike" baseline="0" dirty="0"/>
              <a:t>, </a:t>
            </a:r>
            <a:r>
              <a:rPr lang="de-DE" sz="800" b="0" i="1" u="none" strike="noStrike" baseline="0" dirty="0"/>
              <a:t>2</a:t>
            </a:r>
            <a:r>
              <a:rPr lang="de-DE" sz="800" b="0" i="0" u="none" strike="noStrike" baseline="0" dirty="0"/>
              <a:t>(1), 64–74. </a:t>
            </a:r>
            <a:r>
              <a:rPr lang="de-DE" sz="800" b="0" i="0" u="none" strike="noStrike" baseline="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https://search.ebscohost.com/login.aspx?direct=true&amp;profile=ehost&amp;scope=site&amp;authtype=crawler&amp;jrnl=09745874&amp;an=39877684&amp;h=%2fk8kv0r1twlarznaktdu23j9ewx1nqyuim2jxugx9arc3qoerbsixnhmbbuwda3l98ml18t%2ftyzs0nbshf6wgw%3d%3d&amp;crl=c</a:t>
            </a:r>
            <a:r>
              <a:rPr lang="de-DE" sz="800" b="0" i="0" u="none" strike="noStrike" baseline="0" dirty="0"/>
              <a:t>.</a:t>
            </a:r>
          </a:p>
          <a:p>
            <a:pPr marL="179388" indent="-179388">
              <a:spcAft>
                <a:spcPts val="0"/>
              </a:spcAft>
              <a:buNone/>
            </a:pPr>
            <a:r>
              <a:rPr lang="en-GB" sz="800" dirty="0">
                <a:cs typeface="Calibri" panose="020F0502020204030204" pitchFamily="34" charset="0"/>
              </a:rPr>
              <a:t>Bourdieu, P. (1992). </a:t>
            </a:r>
            <a:r>
              <a:rPr lang="en-GB" sz="800" i="1" dirty="0">
                <a:cs typeface="Calibri" panose="020F0502020204030204" pitchFamily="34" charset="0"/>
              </a:rPr>
              <a:t>Homo </a:t>
            </a:r>
            <a:r>
              <a:rPr lang="en-GB" sz="800" i="1" dirty="0" err="1">
                <a:cs typeface="Calibri" panose="020F0502020204030204" pitchFamily="34" charset="0"/>
              </a:rPr>
              <a:t>academicus</a:t>
            </a:r>
            <a:r>
              <a:rPr lang="en-GB" sz="800" dirty="0">
                <a:cs typeface="Calibri" panose="020F0502020204030204" pitchFamily="34" charset="0"/>
              </a:rPr>
              <a:t>. </a:t>
            </a:r>
            <a:r>
              <a:rPr lang="en-US" sz="800" dirty="0">
                <a:cs typeface="Calibri" panose="020F0502020204030204" pitchFamily="34" charset="0"/>
              </a:rPr>
              <a:t>Frankfurt/M.: </a:t>
            </a:r>
            <a:r>
              <a:rPr lang="en-US" sz="800" dirty="0" err="1">
                <a:cs typeface="Calibri" panose="020F0502020204030204" pitchFamily="34" charset="0"/>
              </a:rPr>
              <a:t>Suhrkamp</a:t>
            </a:r>
            <a:r>
              <a:rPr lang="en-US" sz="800" dirty="0">
                <a:cs typeface="Calibri" panose="020F0502020204030204" pitchFamily="34" charset="0"/>
              </a:rPr>
              <a:t>.</a:t>
            </a:r>
            <a:endParaRPr lang="de-AT" sz="800" dirty="0">
              <a:cs typeface="Calibri" panose="020F0502020204030204" pitchFamily="34" charset="0"/>
            </a:endParaRPr>
          </a:p>
          <a:p>
            <a:pPr marL="179388" indent="-179388">
              <a:spcAft>
                <a:spcPts val="0"/>
              </a:spcAft>
              <a:buNone/>
            </a:pPr>
            <a:r>
              <a:rPr lang="de-DE" sz="800" dirty="0">
                <a:cs typeface="Calibri" panose="020F0502020204030204" pitchFamily="34" charset="0"/>
              </a:rPr>
              <a:t>Bourdieu, P. (1998). </a:t>
            </a:r>
            <a:r>
              <a:rPr lang="de-DE" sz="800" i="1" dirty="0">
                <a:cs typeface="Calibri" panose="020F0502020204030204" pitchFamily="34" charset="0"/>
              </a:rPr>
              <a:t>Vom Gebrauch der Wissenschaft. Für eine klinische Soziologie des wissenschaftlichen Feldes</a:t>
            </a:r>
            <a:r>
              <a:rPr lang="de-DE" sz="800" dirty="0">
                <a:cs typeface="Calibri" panose="020F0502020204030204" pitchFamily="34" charset="0"/>
              </a:rPr>
              <a:t>. </a:t>
            </a:r>
            <a:r>
              <a:rPr lang="en-US" sz="800" dirty="0">
                <a:cs typeface="Calibri" panose="020F0502020204030204" pitchFamily="34" charset="0"/>
              </a:rPr>
              <a:t>Konstanz: UVK.</a:t>
            </a:r>
          </a:p>
          <a:p>
            <a:pPr marL="179388" indent="-179388">
              <a:spcAft>
                <a:spcPts val="0"/>
              </a:spcAft>
              <a:buNone/>
            </a:pPr>
            <a:r>
              <a:rPr lang="en-US" sz="800" dirty="0">
                <a:cs typeface="Calibri" panose="020F0502020204030204" pitchFamily="34" charset="0"/>
              </a:rPr>
              <a:t>Ecker, B., Sardavar, S., Regent, V., Leitner, K.-H., Pintar, N., Zahradnik, G., Dachs, B. (2024). Studie </a:t>
            </a:r>
            <a:r>
              <a:rPr lang="en-US" sz="800" dirty="0" err="1">
                <a:cs typeface="Calibri" panose="020F0502020204030204" pitchFamily="34" charset="0"/>
              </a:rPr>
              <a:t>zu</a:t>
            </a:r>
            <a:r>
              <a:rPr lang="en-US" sz="800" dirty="0">
                <a:cs typeface="Calibri" panose="020F0502020204030204" pitchFamily="34" charset="0"/>
              </a:rPr>
              <a:t> </a:t>
            </a:r>
            <a:r>
              <a:rPr lang="en-US" sz="800" dirty="0" err="1">
                <a:cs typeface="Calibri" panose="020F0502020204030204" pitchFamily="34" charset="0"/>
              </a:rPr>
              <a:t>Unternehmensgründungen</a:t>
            </a:r>
            <a:r>
              <a:rPr lang="en-US" sz="800" dirty="0">
                <a:cs typeface="Calibri" panose="020F0502020204030204" pitchFamily="34" charset="0"/>
              </a:rPr>
              <a:t>. WPZ Research GmbH, AIT Austrian Institute of Technology </a:t>
            </a:r>
            <a:r>
              <a:rPr lang="de-DE" sz="800" dirty="0">
                <a:cs typeface="Calibri" panose="020F0502020204030204" pitchFamily="34" charset="0"/>
              </a:rPr>
              <a:t>Im Auftrag des Bundesministeriums für Arbeit und Wirtschaft. Endbericht. 30. September 2024. </a:t>
            </a:r>
            <a:endParaRPr lang="en-US" sz="800" dirty="0">
              <a:cs typeface="Calibri" panose="020F0502020204030204" pitchFamily="34" charset="0"/>
            </a:endParaRPr>
          </a:p>
          <a:p>
            <a:pPr marL="179388" lvl="3" indent="-179388">
              <a:spcAft>
                <a:spcPts val="0"/>
              </a:spcAft>
              <a:buNone/>
              <a:defRPr/>
            </a:pPr>
            <a:r>
              <a:rPr lang="en-US" sz="800" dirty="0"/>
              <a:t>Deci, E. L., &amp; Ryan, R. M. (2000). The" what" and" why" of goal pursuits: Human needs and the self-determination of behavior. </a:t>
            </a:r>
            <a:r>
              <a:rPr lang="en-US" sz="800" i="1" dirty="0"/>
              <a:t>Psychological Inquiry</a:t>
            </a:r>
            <a:r>
              <a:rPr lang="en-US" sz="800" dirty="0"/>
              <a:t>, 11(4), 227–268. </a:t>
            </a:r>
          </a:p>
          <a:p>
            <a:pPr marL="179388" lvl="3" indent="-179388">
              <a:spcAft>
                <a:spcPts val="0"/>
              </a:spcAft>
              <a:buNone/>
              <a:defRPr/>
            </a:pPr>
            <a:r>
              <a:rPr lang="en-US" sz="800" dirty="0"/>
              <a:t>Fetzer, F. B. (2025). </a:t>
            </a:r>
            <a:r>
              <a:rPr lang="de-DE" sz="800" i="1" dirty="0"/>
              <a:t>Diversität bei der Gründung von Start-ups in Wien: Herausforderungen im Gründungsprozess (</a:t>
            </a:r>
            <a:r>
              <a:rPr lang="en-US" sz="800" i="1" dirty="0"/>
              <a:t>Diversity in Start-up Founding in Vienna: Challenges in the Founding Process)</a:t>
            </a:r>
            <a:r>
              <a:rPr lang="en-US" sz="800" dirty="0"/>
              <a:t>. </a:t>
            </a:r>
            <a:r>
              <a:rPr lang="en-US" sz="800" dirty="0">
                <a:cs typeface="Calibri" panose="020F0502020204030204" pitchFamily="34" charset="0"/>
              </a:rPr>
              <a:t>Master’s thesis at the Department of Management, Vienna University of Economics and Business, July 21, 2025.</a:t>
            </a:r>
            <a:endParaRPr lang="en-US" sz="800" dirty="0"/>
          </a:p>
          <a:p>
            <a:pPr marL="179388" indent="-179388">
              <a:spcAft>
                <a:spcPts val="0"/>
              </a:spcAft>
              <a:buNone/>
            </a:pPr>
            <a:r>
              <a:rPr lang="de-DE" sz="800" dirty="0">
                <a:cs typeface="Calibri" panose="020F0502020204030204" pitchFamily="34" charset="0"/>
              </a:rPr>
              <a:t>Graggaber, S. (2023). </a:t>
            </a:r>
            <a:r>
              <a:rPr lang="de-DE" sz="800" i="1" dirty="0">
                <a:cs typeface="Calibri" panose="020F0502020204030204" pitchFamily="34" charset="0"/>
              </a:rPr>
              <a:t>Begleitung von Gründerinnen: Genderspezifische Evaluierung des „</a:t>
            </a:r>
            <a:r>
              <a:rPr lang="de-DE" sz="800" i="1" dirty="0" err="1">
                <a:cs typeface="Calibri" panose="020F0502020204030204" pitchFamily="34" charset="0"/>
              </a:rPr>
              <a:t>Founders</a:t>
            </a:r>
            <a:r>
              <a:rPr lang="de-DE" sz="800" i="1" dirty="0">
                <a:cs typeface="Calibri" panose="020F0502020204030204" pitchFamily="34" charset="0"/>
              </a:rPr>
              <a:t> Lab – Durchstarterinnen“ und Erarbeitung von Handlungsempfehlungen in Zusammenarbeit mit der Wirtschaftsagentur Wien (</a:t>
            </a:r>
            <a:r>
              <a:rPr lang="en-US" sz="800" i="1" dirty="0">
                <a:cs typeface="Calibri" panose="020F0502020204030204" pitchFamily="34" charset="0"/>
              </a:rPr>
              <a:t>Support for Female Founders: A Gender-Specific Evaluation of the “Founders Lab – </a:t>
            </a:r>
            <a:r>
              <a:rPr lang="en-US" sz="800" i="1" dirty="0" err="1">
                <a:cs typeface="Calibri" panose="020F0502020204030204" pitchFamily="34" charset="0"/>
              </a:rPr>
              <a:t>Durchstarterinnen</a:t>
            </a:r>
            <a:r>
              <a:rPr lang="en-US" sz="800" i="1" dirty="0">
                <a:cs typeface="Calibri" panose="020F0502020204030204" pitchFamily="34" charset="0"/>
              </a:rPr>
              <a:t>” and Development of Recommendations for Action in Collaboration with the Vienna Business Agency</a:t>
            </a:r>
            <a:r>
              <a:rPr lang="en-US" sz="800" dirty="0">
                <a:cs typeface="Calibri" panose="020F0502020204030204" pitchFamily="34" charset="0"/>
              </a:rPr>
              <a:t>)</a:t>
            </a:r>
            <a:r>
              <a:rPr lang="de-DE" sz="800" dirty="0">
                <a:cs typeface="Calibri" panose="020F0502020204030204" pitchFamily="34" charset="0"/>
              </a:rPr>
              <a:t>. </a:t>
            </a:r>
            <a:r>
              <a:rPr lang="en-US" sz="800" dirty="0">
                <a:cs typeface="Calibri" panose="020F0502020204030204" pitchFamily="34" charset="0"/>
              </a:rPr>
              <a:t>Master’s thesis at the Department of Management, Vienna University of Economics and Business, July 5, 2023.</a:t>
            </a:r>
          </a:p>
          <a:p>
            <a:pPr marL="179388" indent="-179388">
              <a:spcAft>
                <a:spcPts val="0"/>
              </a:spcAft>
              <a:buNone/>
            </a:pPr>
            <a:r>
              <a:rPr lang="de-DE" sz="800" dirty="0"/>
              <a:t>Koutsoftas, R. (2023). Faktoren für den Erfolg und das Scheitern von </a:t>
            </a:r>
            <a:r>
              <a:rPr lang="de-DE" sz="800" dirty="0" err="1"/>
              <a:t>Female</a:t>
            </a:r>
            <a:r>
              <a:rPr lang="de-DE" sz="800" dirty="0"/>
              <a:t> Start </a:t>
            </a:r>
            <a:r>
              <a:rPr lang="de-DE" sz="800" dirty="0" err="1"/>
              <a:t>Ups</a:t>
            </a:r>
            <a:r>
              <a:rPr lang="de-DE" sz="800" dirty="0"/>
              <a:t> im Raum Wien (</a:t>
            </a:r>
            <a:r>
              <a:rPr lang="en-US" sz="800" dirty="0"/>
              <a:t>Factors Contributing to the Success and Failure of Female-Led Start-ups in the Vienna Area). </a:t>
            </a:r>
            <a:r>
              <a:rPr lang="en-US" sz="800" dirty="0">
                <a:cs typeface="Calibri" panose="020F0502020204030204" pitchFamily="34" charset="0"/>
              </a:rPr>
              <a:t>Master’s thesis at the Department of Management, Vienna University of Economics and Business, July 18, 2023.</a:t>
            </a:r>
            <a:endParaRPr lang="de-DE" sz="800" dirty="0"/>
          </a:p>
          <a:p>
            <a:pPr marL="179388" indent="-179388">
              <a:spcAft>
                <a:spcPts val="0"/>
              </a:spcAft>
              <a:buNone/>
            </a:pPr>
            <a:r>
              <a:rPr lang="de-DE" sz="800" dirty="0"/>
              <a:t>Lamnek, S., &amp; Krell, C. (2016). </a:t>
            </a:r>
            <a:r>
              <a:rPr lang="de-DE" sz="800" i="1" dirty="0"/>
              <a:t>Qualitative Sozialforschung</a:t>
            </a:r>
            <a:r>
              <a:rPr lang="de-DE" sz="800" dirty="0"/>
              <a:t>. Weinheim: Beltz.</a:t>
            </a:r>
          </a:p>
          <a:p>
            <a:pPr marL="179388" indent="-179388">
              <a:spcAft>
                <a:spcPts val="0"/>
              </a:spcAft>
              <a:buNone/>
            </a:pPr>
            <a:r>
              <a:rPr lang="de-DE" sz="800" dirty="0"/>
              <a:t>Leitner, E. M. (2023). </a:t>
            </a:r>
            <a:r>
              <a:rPr lang="de-DE" sz="800" i="1" dirty="0">
                <a:cs typeface="Calibri" panose="020F0502020204030204" pitchFamily="34" charset="0"/>
              </a:rPr>
              <a:t>Begleitung von Gründerinnen: Genderspezifische Evaluierung des „</a:t>
            </a:r>
            <a:r>
              <a:rPr lang="de-DE" sz="800" i="1" dirty="0" err="1">
                <a:cs typeface="Calibri" panose="020F0502020204030204" pitchFamily="34" charset="0"/>
              </a:rPr>
              <a:t>Founders</a:t>
            </a:r>
            <a:r>
              <a:rPr lang="de-DE" sz="800" i="1" dirty="0">
                <a:cs typeface="Calibri" panose="020F0502020204030204" pitchFamily="34" charset="0"/>
              </a:rPr>
              <a:t> Lab – Durchstarterinnen“ und Erarbeitung von Handlungsempfehlungen in Zusammenarbeit mit der Wirtschaftsagentur Wien (</a:t>
            </a:r>
            <a:r>
              <a:rPr lang="en-US" sz="800" i="1" dirty="0">
                <a:cs typeface="Calibri" panose="020F0502020204030204" pitchFamily="34" charset="0"/>
              </a:rPr>
              <a:t>Support for Female Founders: A Gender-Specific Evaluation of the “Founders Lab – </a:t>
            </a:r>
            <a:r>
              <a:rPr lang="en-US" sz="800" i="1" dirty="0" err="1">
                <a:cs typeface="Calibri" panose="020F0502020204030204" pitchFamily="34" charset="0"/>
              </a:rPr>
              <a:t>Durchstarterinnen</a:t>
            </a:r>
            <a:r>
              <a:rPr lang="en-US" sz="800" i="1" dirty="0">
                <a:cs typeface="Calibri" panose="020F0502020204030204" pitchFamily="34" charset="0"/>
              </a:rPr>
              <a:t>” and Development of Recommendations for Action in Collaboration with the Vienna Business Agency</a:t>
            </a:r>
            <a:r>
              <a:rPr lang="en-US" sz="800" dirty="0">
                <a:cs typeface="Calibri" panose="020F0502020204030204" pitchFamily="34" charset="0"/>
              </a:rPr>
              <a:t>). Master’s thesis at the Department of Management, Vienna University of Economics and Business, July 18, 2023.</a:t>
            </a:r>
            <a:endParaRPr lang="de-DE" sz="800" dirty="0"/>
          </a:p>
          <a:p>
            <a:pPr marL="179388" indent="-179388">
              <a:spcAft>
                <a:spcPts val="0"/>
              </a:spcAft>
              <a:buNone/>
            </a:pPr>
            <a:r>
              <a:rPr lang="de-DE" sz="800" dirty="0"/>
              <a:t>Mayring, Philipp (2020). Qualitative Forschungsdesigns. In </a:t>
            </a:r>
            <a:r>
              <a:rPr lang="de-DE" sz="800" i="1" dirty="0"/>
              <a:t>Handbuch Qualitative Forschung in der Psychologie </a:t>
            </a:r>
            <a:r>
              <a:rPr lang="de-DE" sz="800" dirty="0"/>
              <a:t>(2. Auflage, Bd. Band 2: Designs und Verfahren). Wiesbaden: Springer.</a:t>
            </a:r>
          </a:p>
          <a:p>
            <a:pPr marL="179388" indent="-179388">
              <a:spcAft>
                <a:spcPts val="0"/>
              </a:spcAft>
              <a:buNone/>
            </a:pPr>
            <a:r>
              <a:rPr lang="en-US" sz="800" dirty="0" err="1"/>
              <a:t>Morfaki</a:t>
            </a:r>
            <a:r>
              <a:rPr lang="en-US" sz="800" dirty="0"/>
              <a:t>, C., &amp; </a:t>
            </a:r>
            <a:r>
              <a:rPr lang="en-US" sz="800" dirty="0" err="1"/>
              <a:t>Morfaki</a:t>
            </a:r>
            <a:r>
              <a:rPr lang="en-US" sz="800" dirty="0"/>
              <a:t>, A. (2022). Managing workforce diversity and inclusion: A critical review and future directions”. </a:t>
            </a:r>
            <a:r>
              <a:rPr lang="en-US" sz="800" i="1" dirty="0"/>
              <a:t>International Journal of Organizational Leadership</a:t>
            </a:r>
            <a:r>
              <a:rPr lang="en-US" sz="800" dirty="0"/>
              <a:t>, 11(4): 426–443 </a:t>
            </a:r>
            <a:r>
              <a:rPr lang="en-US" sz="8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https://doi.org/10.33844/ijol.2022.60343</a:t>
            </a:r>
            <a:endParaRPr lang="de-DE" sz="800" dirty="0"/>
          </a:p>
          <a:p>
            <a:pPr marL="179388" lvl="3" indent="-179388">
              <a:spcAft>
                <a:spcPts val="0"/>
              </a:spcAft>
              <a:buNone/>
              <a:defRPr/>
            </a:pPr>
            <a:r>
              <a:rPr lang="en-US" sz="800" dirty="0"/>
              <a:t>Witzel, A., &amp; Reiter, H. (2012). </a:t>
            </a:r>
            <a:r>
              <a:rPr lang="en-US" sz="800" i="1" dirty="0"/>
              <a:t>The problem-</a:t>
            </a:r>
            <a:r>
              <a:rPr lang="en-US" sz="800" i="1" dirty="0" err="1"/>
              <a:t>centred</a:t>
            </a:r>
            <a:r>
              <a:rPr lang="en-US" sz="800" i="1" dirty="0"/>
              <a:t> Interview</a:t>
            </a:r>
            <a:r>
              <a:rPr lang="en-US" sz="800" dirty="0"/>
              <a:t>. </a:t>
            </a:r>
            <a:r>
              <a:rPr lang="en-US" sz="800" i="1" dirty="0"/>
              <a:t>Principles and Practice</a:t>
            </a:r>
            <a:r>
              <a:rPr lang="en-US" sz="800" dirty="0"/>
              <a:t>. Sage.</a:t>
            </a:r>
            <a:endParaRPr lang="de-DE" sz="800" dirty="0"/>
          </a:p>
          <a:p>
            <a:pPr marL="179388" lvl="3" indent="-179388">
              <a:spcAft>
                <a:spcPts val="0"/>
              </a:spcAft>
              <a:buNone/>
              <a:defRPr/>
            </a:pPr>
            <a:r>
              <a:rPr lang="en-US" sz="800" dirty="0"/>
              <a:t>Yin, R. (2017). </a:t>
            </a:r>
            <a:r>
              <a:rPr lang="en-US" sz="800" i="1" dirty="0"/>
              <a:t>Case Study Research and Applications</a:t>
            </a:r>
            <a:r>
              <a:rPr lang="en-US" sz="800" dirty="0"/>
              <a:t>. </a:t>
            </a:r>
            <a:r>
              <a:rPr lang="en-US" sz="800" i="1" dirty="0"/>
              <a:t>Design and Methods</a:t>
            </a:r>
            <a:r>
              <a:rPr lang="en-US" sz="800" dirty="0"/>
              <a:t>. (6. Ed.). Sage.</a:t>
            </a:r>
            <a:endParaRPr lang="de-AT" sz="1400" dirty="0"/>
          </a:p>
          <a:p>
            <a:pPr marL="360363" indent="-360363">
              <a:buNone/>
            </a:pPr>
            <a:endParaRPr lang="de-AT" sz="800" dirty="0"/>
          </a:p>
          <a:p>
            <a:pPr marL="179388" indent="-179388">
              <a:spcAft>
                <a:spcPts val="0"/>
              </a:spcAft>
              <a:buNone/>
            </a:pPr>
            <a:r>
              <a:rPr lang="en-US" sz="800" dirty="0"/>
              <a:t>Online:</a:t>
            </a:r>
          </a:p>
          <a:p>
            <a:pPr marL="179388" indent="-179388">
              <a:spcAft>
                <a:spcPts val="0"/>
              </a:spcAft>
              <a:buNone/>
            </a:pPr>
            <a:r>
              <a:rPr lang="en-US" sz="800" dirty="0" err="1"/>
              <a:t>Statistik</a:t>
            </a:r>
            <a:r>
              <a:rPr lang="en-US" sz="800" dirty="0"/>
              <a:t> Austria: </a:t>
            </a:r>
            <a:r>
              <a:rPr lang="en-US" sz="8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https://www.statistik.at/</a:t>
            </a:r>
            <a:endParaRPr lang="en-US" sz="800" dirty="0"/>
          </a:p>
          <a:p>
            <a:pPr marL="179388" indent="-179388">
              <a:spcAft>
                <a:spcPts val="0"/>
              </a:spcAft>
              <a:buNone/>
            </a:pPr>
            <a:r>
              <a:rPr lang="en-US" sz="800" dirty="0"/>
              <a:t>WKO: https://www.wko.at/wien</a:t>
            </a:r>
          </a:p>
          <a:p>
            <a:pPr marL="360363" indent="-360363">
              <a:buNone/>
            </a:pPr>
            <a:endParaRPr lang="de-AT" sz="1000" dirty="0">
              <a:cs typeface="Calibri" panose="020F0502020204030204" pitchFamily="34" charset="0"/>
            </a:endParaRPr>
          </a:p>
        </p:txBody>
      </p:sp>
      <p:sp>
        <p:nvSpPr>
          <p:cNvPr id="4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462407" y="5412059"/>
            <a:ext cx="892150" cy="258085"/>
          </a:xfrm>
        </p:spPr>
        <p:txBody>
          <a:bodyPr/>
          <a:lstStyle/>
          <a:p>
            <a:r>
              <a:rPr lang="de-AT" dirty="0"/>
              <a:t>Seite </a:t>
            </a:r>
            <a:fld id="{11EC652C-7F14-412D-A017-7E21E076D6A5}" type="slidenum">
              <a:rPr lang="de-AT" smtClean="0"/>
              <a:pPr/>
              <a:t>15</a:t>
            </a:fld>
            <a:endParaRPr lang="de-AT" dirty="0"/>
          </a:p>
        </p:txBody>
      </p:sp>
      <p:sp>
        <p:nvSpPr>
          <p:cNvPr id="6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354561" y="5412059"/>
            <a:ext cx="3621036" cy="258085"/>
          </a:xfrm>
        </p:spPr>
        <p:txBody>
          <a:bodyPr/>
          <a:lstStyle/>
          <a:p>
            <a:pPr algn="r"/>
            <a:r>
              <a:rPr lang="de-AT" dirty="0"/>
              <a:t>Anett Hermann &amp; Marie-Thérèse Claes</a:t>
            </a:r>
          </a:p>
        </p:txBody>
      </p:sp>
    </p:spTree>
    <p:extLst>
      <p:ext uri="{BB962C8B-B14F-4D97-AF65-F5344CB8AC3E}">
        <p14:creationId xmlns:p14="http://schemas.microsoft.com/office/powerpoint/2010/main" val="314165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62407" y="1542272"/>
            <a:ext cx="8347081" cy="3371036"/>
          </a:xfrm>
        </p:spPr>
        <p:txBody>
          <a:bodyPr>
            <a:normAutofit/>
          </a:bodyPr>
          <a:lstStyle/>
          <a:p>
            <a:pPr marL="265112"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1600" dirty="0"/>
              <a:t>Research Background: Collaboration with Start-up Service Wien</a:t>
            </a:r>
          </a:p>
          <a:p>
            <a:pPr marL="265112"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1600" dirty="0"/>
              <a:t>Theoretical Framework</a:t>
            </a:r>
          </a:p>
          <a:p>
            <a:pPr marL="265112"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1600" dirty="0"/>
              <a:t>Field of the Study and Methodology</a:t>
            </a:r>
          </a:p>
          <a:p>
            <a:pPr marL="265112"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1600" dirty="0"/>
              <a:t>Findings</a:t>
            </a:r>
          </a:p>
          <a:p>
            <a:pPr marL="265112"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1600" dirty="0"/>
              <a:t>Discussion: Integration into Bourdieu's theory of practice</a:t>
            </a:r>
          </a:p>
          <a:p>
            <a:pPr marL="265112"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1600" dirty="0"/>
              <a:t>Reflection and Take-away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l" defTabSz="914306" rtl="0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400" b="1" kern="1200" dirty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rPr>
              <a:t>Presentation Overview</a:t>
            </a:r>
            <a:endParaRPr lang="de-DE" sz="2400" b="1" kern="1200" dirty="0">
              <a:solidFill>
                <a:schemeClr val="tx1"/>
              </a:solidFill>
              <a:latin typeface="+mj-lt"/>
              <a:ea typeface="Georgia" charset="0"/>
              <a:cs typeface="Georgia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462407" y="5412059"/>
            <a:ext cx="892150" cy="258085"/>
          </a:xfrm>
        </p:spPr>
        <p:txBody>
          <a:bodyPr/>
          <a:lstStyle/>
          <a:p>
            <a:r>
              <a:rPr lang="de-AT" dirty="0"/>
              <a:t>Seite </a:t>
            </a:r>
            <a:fld id="{11EC652C-7F14-412D-A017-7E21E076D6A5}" type="slidenum">
              <a:rPr lang="de-AT" smtClean="0"/>
              <a:pPr/>
              <a:t>2</a:t>
            </a:fld>
            <a:endParaRPr lang="de-AT" dirty="0"/>
          </a:p>
        </p:txBody>
      </p:sp>
      <p:sp>
        <p:nvSpPr>
          <p:cNvPr id="6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354561" y="5412059"/>
            <a:ext cx="3621036" cy="258085"/>
          </a:xfrm>
        </p:spPr>
        <p:txBody>
          <a:bodyPr/>
          <a:lstStyle/>
          <a:p>
            <a:pPr algn="r"/>
            <a:r>
              <a:rPr lang="de-AT" dirty="0"/>
              <a:t>Anett Hermann &amp; Marie-Thérèse Claes</a:t>
            </a:r>
          </a:p>
        </p:txBody>
      </p:sp>
    </p:spTree>
    <p:extLst>
      <p:ext uri="{BB962C8B-B14F-4D97-AF65-F5344CB8AC3E}">
        <p14:creationId xmlns:p14="http://schemas.microsoft.com/office/powerpoint/2010/main" val="1078019219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ADD16-B048-84D2-2821-9E4B4BEC3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B7CDA6F-046A-8138-7A6E-31B731AA9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215341"/>
            <a:ext cx="8525335" cy="4143737"/>
          </a:xfrm>
        </p:spPr>
        <p:txBody>
          <a:bodyPr>
            <a:normAutofit fontScale="85000" lnSpcReduction="20000"/>
          </a:bodyPr>
          <a:lstStyle/>
          <a:p>
            <a:pPr marL="265112" lvl="1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1600" dirty="0"/>
              <a:t>Business start-ups in Austria are a political interest </a:t>
            </a:r>
          </a:p>
          <a:p>
            <a:pPr marL="539750" lvl="2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1300" dirty="0"/>
              <a:t>Embedded in the government program</a:t>
            </a:r>
          </a:p>
          <a:p>
            <a:pPr marL="539750" lvl="2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1300" dirty="0"/>
              <a:t>Collaboration between political and academic stakeholders (Productivity Council, Council for Research, Science, Innovation, and Technology Development) and interest groups (Austrian Federal Economic Chamber/WKO, Austrian Federal Chamber of Labor/AK Austria)</a:t>
            </a:r>
            <a:r>
              <a:rPr lang="en-US" dirty="0"/>
              <a:t> </a:t>
            </a:r>
            <a:r>
              <a:rPr lang="en-US" sz="1200" dirty="0"/>
              <a:t>(</a:t>
            </a:r>
            <a:r>
              <a:rPr lang="de-DE" sz="1200" dirty="0" err="1"/>
              <a:t>Eckeret</a:t>
            </a:r>
            <a:r>
              <a:rPr lang="de-DE" sz="1200" dirty="0"/>
              <a:t> al., 2024)</a:t>
            </a:r>
            <a:endParaRPr lang="en-US" sz="1200" dirty="0"/>
          </a:p>
          <a:p>
            <a:pPr marL="265112" lvl="1">
              <a:spcBef>
                <a:spcPts val="1200"/>
              </a:spcBef>
              <a:spcAft>
                <a:spcPts val="0"/>
              </a:spcAft>
              <a:defRPr/>
            </a:pPr>
            <a:r>
              <a:rPr lang="de-DE" sz="1600" dirty="0"/>
              <a:t>2025: 39.978 </a:t>
            </a:r>
            <a:r>
              <a:rPr lang="en-US" sz="1600" dirty="0"/>
              <a:t>business start-ups and new businesses</a:t>
            </a:r>
            <a:r>
              <a:rPr lang="de-DE" sz="1600" dirty="0"/>
              <a:t> in Austria </a:t>
            </a:r>
          </a:p>
          <a:p>
            <a:pPr marL="539750" lvl="2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de-DE" sz="1300" dirty="0"/>
              <a:t>Average of 1.3 </a:t>
            </a:r>
            <a:r>
              <a:rPr lang="de-DE" sz="1300" dirty="0" err="1"/>
              <a:t>employees</a:t>
            </a:r>
            <a:r>
              <a:rPr lang="de-DE" sz="1300" dirty="0"/>
              <a:t> </a:t>
            </a:r>
          </a:p>
          <a:p>
            <a:pPr marL="539750" lvl="2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1300" dirty="0"/>
              <a:t>On average, only one-third remain on the market after 5 years (figures unchanged)</a:t>
            </a:r>
            <a:r>
              <a:rPr lang="de-DE" sz="1300" dirty="0"/>
              <a:t> </a:t>
            </a:r>
            <a:br>
              <a:rPr lang="de-DE" sz="1300" dirty="0"/>
            </a:br>
            <a:r>
              <a:rPr lang="de-DE" sz="1200" dirty="0"/>
              <a:t>(WKÖ, 2026; Statistik Austria, 2026)</a:t>
            </a:r>
          </a:p>
          <a:p>
            <a:pPr marL="265112" lvl="1">
              <a:spcBef>
                <a:spcPts val="1200"/>
              </a:spcBef>
              <a:spcAft>
                <a:spcPts val="0"/>
              </a:spcAft>
              <a:defRPr/>
            </a:pPr>
            <a:r>
              <a:rPr lang="de-DE" sz="1600" dirty="0" err="1"/>
              <a:t>Positioning</a:t>
            </a:r>
            <a:r>
              <a:rPr lang="de-DE" sz="1800" dirty="0"/>
              <a:t> </a:t>
            </a:r>
          </a:p>
          <a:p>
            <a:pPr marL="539750" lvl="2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de-DE" sz="1300" dirty="0"/>
              <a:t>World Bank Index (2020): Austria </a:t>
            </a:r>
            <a:r>
              <a:rPr lang="de-DE" sz="1300" dirty="0" err="1"/>
              <a:t>ranks</a:t>
            </a:r>
            <a:r>
              <a:rPr lang="de-DE" sz="1300" dirty="0"/>
              <a:t> 27th </a:t>
            </a:r>
            <a:r>
              <a:rPr lang="de-DE" sz="1300" dirty="0" err="1"/>
              <a:t>place</a:t>
            </a:r>
            <a:endParaRPr lang="de-DE" sz="1300" dirty="0"/>
          </a:p>
          <a:p>
            <a:pPr marL="539750" lvl="2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de-DE" sz="1300" dirty="0" err="1"/>
              <a:t>Within</a:t>
            </a:r>
            <a:r>
              <a:rPr lang="de-DE" sz="1300" dirty="0"/>
              <a:t> </a:t>
            </a:r>
            <a:r>
              <a:rPr lang="de-DE" sz="1300" dirty="0" err="1"/>
              <a:t>the</a:t>
            </a:r>
            <a:r>
              <a:rPr lang="de-DE" sz="1300" dirty="0"/>
              <a:t> EU-27 (2020): Austria </a:t>
            </a:r>
            <a:r>
              <a:rPr lang="de-DE" sz="1300" dirty="0" err="1"/>
              <a:t>ranks</a:t>
            </a:r>
            <a:r>
              <a:rPr lang="de-DE" sz="1300" dirty="0"/>
              <a:t> 10th</a:t>
            </a:r>
          </a:p>
          <a:p>
            <a:pPr marL="539750" lvl="2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1300" dirty="0"/>
              <a:t>However, in the subindex “Starting a Business”, Austria ranks around 127th worldwide</a:t>
            </a:r>
            <a:r>
              <a:rPr lang="de-DE" sz="1300" dirty="0"/>
              <a:t> </a:t>
            </a:r>
          </a:p>
          <a:p>
            <a:pPr marL="265112" lvl="1">
              <a:spcBef>
                <a:spcPts val="1200"/>
              </a:spcBef>
              <a:spcAft>
                <a:spcPts val="0"/>
              </a:spcAft>
              <a:defRPr/>
            </a:pPr>
            <a:r>
              <a:rPr lang="de-DE" sz="1600" dirty="0" err="1"/>
              <a:t>Entrepreneurial</a:t>
            </a:r>
            <a:r>
              <a:rPr lang="de-DE" sz="1600" dirty="0"/>
              <a:t> </a:t>
            </a:r>
            <a:r>
              <a:rPr lang="de-DE" sz="1600" dirty="0" err="1"/>
              <a:t>Ecosystem</a:t>
            </a:r>
            <a:r>
              <a:rPr lang="de-DE" sz="1600" dirty="0"/>
              <a:t> in Austria</a:t>
            </a:r>
          </a:p>
          <a:p>
            <a:pPr marL="539750" lvl="2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1300" dirty="0">
                <a:sym typeface="Wingdings" panose="05000000000000000000" pitchFamily="2" charset="2"/>
              </a:rPr>
              <a:t>Access to the field is strictly regulated </a:t>
            </a:r>
            <a:r>
              <a:rPr lang="en-US" sz="1200" dirty="0">
                <a:sym typeface="Wingdings" panose="05000000000000000000" pitchFamily="2" charset="2"/>
              </a:rPr>
              <a:t>(Bourdieu 1992;1998) </a:t>
            </a:r>
            <a:r>
              <a:rPr lang="en-US" sz="1300" dirty="0">
                <a:sym typeface="Wingdings" panose="05000000000000000000" pitchFamily="2" charset="2"/>
              </a:rPr>
              <a:t>regulatory barriers, regulations governing access to the labor market</a:t>
            </a:r>
          </a:p>
          <a:p>
            <a:pPr marL="539750" lvl="2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1300" dirty="0"/>
              <a:t>Government support measures offered in Austria are viewed positively</a:t>
            </a:r>
            <a:endParaRPr lang="de-DE" sz="13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FAF23F7-F89A-C8AB-035B-322DA8805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l" defTabSz="914306" rtl="0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400" b="1" kern="1200" dirty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rPr>
              <a:t>Context Austria</a:t>
            </a:r>
            <a:endParaRPr lang="de-DE" sz="2400" b="1" kern="1200" dirty="0">
              <a:solidFill>
                <a:schemeClr val="tx1"/>
              </a:solidFill>
              <a:latin typeface="+mj-lt"/>
              <a:ea typeface="Georgia" charset="0"/>
              <a:cs typeface="Georgia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6E187EE-7517-72A4-7B84-2F326509F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2407" y="5412059"/>
            <a:ext cx="892150" cy="258085"/>
          </a:xfrm>
        </p:spPr>
        <p:txBody>
          <a:bodyPr/>
          <a:lstStyle/>
          <a:p>
            <a:r>
              <a:rPr lang="de-AT" dirty="0"/>
              <a:t>Seite </a:t>
            </a:r>
            <a:fld id="{11EC652C-7F14-412D-A017-7E21E076D6A5}" type="slidenum">
              <a:rPr lang="de-AT" smtClean="0"/>
              <a:pPr/>
              <a:t>3</a:t>
            </a:fld>
            <a:endParaRPr lang="de-AT" dirty="0"/>
          </a:p>
        </p:txBody>
      </p:sp>
      <p:sp>
        <p:nvSpPr>
          <p:cNvPr id="6" name="Fußzeilenplatzhalter 6">
            <a:extLst>
              <a:ext uri="{FF2B5EF4-FFF2-40B4-BE49-F238E27FC236}">
                <a16:creationId xmlns:a16="http://schemas.microsoft.com/office/drawing/2014/main" id="{D913146E-1C90-F9C0-7740-041F938F1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54561" y="5412059"/>
            <a:ext cx="3621036" cy="258085"/>
          </a:xfrm>
        </p:spPr>
        <p:txBody>
          <a:bodyPr/>
          <a:lstStyle/>
          <a:p>
            <a:pPr algn="r"/>
            <a:r>
              <a:rPr lang="de-AT" dirty="0"/>
              <a:t>Anett Hermann &amp; Marie-Thérèse Claes</a:t>
            </a:r>
          </a:p>
        </p:txBody>
      </p:sp>
    </p:spTree>
    <p:extLst>
      <p:ext uri="{BB962C8B-B14F-4D97-AF65-F5344CB8AC3E}">
        <p14:creationId xmlns:p14="http://schemas.microsoft.com/office/powerpoint/2010/main" val="413991578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21431-BDEB-E85B-EE7E-CA1401716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3F34546-C6B0-DA98-022A-FF8484117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244279"/>
            <a:ext cx="8347081" cy="4063607"/>
          </a:xfrm>
        </p:spPr>
        <p:txBody>
          <a:bodyPr>
            <a:normAutofit/>
          </a:bodyPr>
          <a:lstStyle/>
          <a:p>
            <a:pPr marL="265112" lvl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en-US" sz="1400" dirty="0"/>
              <a:t>Specific political and economic focus on start-ups </a:t>
            </a:r>
            <a:r>
              <a:rPr lang="en-US" sz="1000" dirty="0"/>
              <a:t>(Leitner, 2023; Graggaber, 2023)</a:t>
            </a:r>
          </a:p>
          <a:p>
            <a:pPr marL="539750" lvl="2">
              <a:spcBef>
                <a:spcPts val="300"/>
              </a:spcBef>
              <a:spcAft>
                <a:spcPts val="300"/>
              </a:spcAft>
              <a:defRPr/>
            </a:pPr>
            <a:r>
              <a:rPr lang="de-DE" sz="1200" dirty="0"/>
              <a:t>Younger </a:t>
            </a:r>
            <a:r>
              <a:rPr lang="de-DE" sz="1200" dirty="0" err="1"/>
              <a:t>than</a:t>
            </a:r>
            <a:r>
              <a:rPr lang="de-DE" sz="1200" dirty="0"/>
              <a:t> 10 </a:t>
            </a:r>
            <a:r>
              <a:rPr lang="de-DE" sz="1200" dirty="0" err="1"/>
              <a:t>years</a:t>
            </a:r>
            <a:endParaRPr lang="de-DE" sz="1200" dirty="0"/>
          </a:p>
          <a:p>
            <a:pPr marL="539750" lvl="2">
              <a:spcBef>
                <a:spcPts val="300"/>
              </a:spcBef>
              <a:spcAft>
                <a:spcPts val="300"/>
              </a:spcAft>
              <a:defRPr/>
            </a:pPr>
            <a:r>
              <a:rPr lang="de-DE" sz="1200" dirty="0"/>
              <a:t>Innovative </a:t>
            </a:r>
            <a:r>
              <a:rPr lang="de-DE" sz="1200" dirty="0" err="1"/>
              <a:t>focus</a:t>
            </a:r>
            <a:r>
              <a:rPr lang="de-DE" sz="1200" dirty="0"/>
              <a:t> (</a:t>
            </a:r>
            <a:r>
              <a:rPr lang="de-DE" sz="1200" dirty="0" err="1"/>
              <a:t>technology-driven</a:t>
            </a:r>
            <a:r>
              <a:rPr lang="de-DE" sz="1200" dirty="0"/>
              <a:t>)</a:t>
            </a:r>
          </a:p>
          <a:p>
            <a:pPr marL="539750" lvl="2">
              <a:spcBef>
                <a:spcPts val="300"/>
              </a:spcBef>
              <a:spcAft>
                <a:spcPts val="300"/>
              </a:spcAft>
              <a:defRPr/>
            </a:pPr>
            <a:r>
              <a:rPr lang="de-DE" sz="1200" dirty="0"/>
              <a:t>Strong </a:t>
            </a:r>
            <a:r>
              <a:rPr lang="de-DE" sz="1200" dirty="0" err="1"/>
              <a:t>growth</a:t>
            </a:r>
            <a:r>
              <a:rPr lang="de-DE" sz="1200" dirty="0"/>
              <a:t> </a:t>
            </a:r>
          </a:p>
          <a:p>
            <a:pPr marL="539750" lvl="2"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1200" dirty="0"/>
              <a:t>Small, specialized group in male-dominated industries</a:t>
            </a:r>
          </a:p>
          <a:p>
            <a:pPr marL="541338" lvl="2" indent="0">
              <a:spcAft>
                <a:spcPts val="0"/>
              </a:spcAft>
              <a:buNone/>
            </a:pPr>
            <a:r>
              <a:rPr lang="en-US" sz="1200" dirty="0"/>
              <a:t>Reasons for the male surplus:</a:t>
            </a:r>
          </a:p>
          <a:p>
            <a:pPr marL="800100" lvl="3">
              <a:spcBef>
                <a:spcPts val="300"/>
              </a:spcBef>
              <a:spcAft>
                <a:spcPts val="300"/>
              </a:spcAft>
              <a:tabLst>
                <a:tab pos="1252538" algn="l"/>
              </a:tabLst>
              <a:defRPr/>
            </a:pPr>
            <a:r>
              <a:rPr lang="de-DE" dirty="0" err="1"/>
              <a:t>Sectors</a:t>
            </a:r>
            <a:r>
              <a:rPr lang="de-DE" dirty="0"/>
              <a:t> &amp; Technology</a:t>
            </a:r>
          </a:p>
          <a:p>
            <a:pPr lvl="3">
              <a:tabLst>
                <a:tab pos="1252538" algn="l"/>
              </a:tabLst>
            </a:pPr>
            <a:r>
              <a:rPr lang="en-US" sz="1100" dirty="0"/>
              <a:t>Small proportion of women in technical vocational training, studies and professions</a:t>
            </a:r>
          </a:p>
          <a:p>
            <a:pPr marL="800100" lvl="3">
              <a:spcBef>
                <a:spcPts val="300"/>
              </a:spcBef>
              <a:spcAft>
                <a:spcPts val="300"/>
              </a:spcAft>
              <a:tabLst>
                <a:tab pos="1252538" algn="l"/>
              </a:tabLst>
              <a:defRPr/>
            </a:pPr>
            <a:r>
              <a:rPr lang="de-DE" dirty="0"/>
              <a:t>Financing</a:t>
            </a:r>
          </a:p>
          <a:p>
            <a:pPr lvl="3">
              <a:tabLst>
                <a:tab pos="1252538" algn="l"/>
              </a:tabLst>
            </a:pPr>
            <a:r>
              <a:rPr lang="de-DE" sz="1100" dirty="0"/>
              <a:t>Venture </a:t>
            </a:r>
            <a:r>
              <a:rPr lang="de-DE" sz="1100" dirty="0" err="1"/>
              <a:t>capital</a:t>
            </a:r>
            <a:r>
              <a:rPr lang="de-DE" sz="1100" dirty="0"/>
              <a:t> </a:t>
            </a:r>
          </a:p>
          <a:p>
            <a:pPr lvl="3">
              <a:tabLst>
                <a:tab pos="1252538" algn="l"/>
              </a:tabLst>
            </a:pPr>
            <a:r>
              <a:rPr lang="de-DE" sz="1100" dirty="0"/>
              <a:t>Gender Bias </a:t>
            </a:r>
            <a:r>
              <a:rPr lang="de-DE" sz="1100" dirty="0" err="1"/>
              <a:t>among</a:t>
            </a:r>
            <a:r>
              <a:rPr lang="de-DE" sz="1100" dirty="0"/>
              <a:t> </a:t>
            </a:r>
            <a:r>
              <a:rPr lang="de-DE" sz="1100" dirty="0" err="1"/>
              <a:t>investors</a:t>
            </a:r>
            <a:r>
              <a:rPr lang="de-DE" sz="1100" dirty="0"/>
              <a:t>: Gender Funding Gap</a:t>
            </a:r>
          </a:p>
          <a:p>
            <a:pPr marL="800100" lvl="3">
              <a:spcBef>
                <a:spcPts val="300"/>
              </a:spcBef>
              <a:spcAft>
                <a:spcPts val="300"/>
              </a:spcAft>
              <a:tabLst>
                <a:tab pos="1252538" algn="l"/>
              </a:tabLst>
              <a:defRPr/>
            </a:pPr>
            <a:r>
              <a:rPr lang="de-DE" dirty="0"/>
              <a:t>Gender-</a:t>
            </a:r>
            <a:r>
              <a:rPr lang="de-DE" dirty="0" err="1"/>
              <a:t>specific</a:t>
            </a:r>
            <a:r>
              <a:rPr lang="de-DE" dirty="0"/>
              <a:t> </a:t>
            </a:r>
            <a:r>
              <a:rPr lang="de-DE" dirty="0" err="1"/>
              <a:t>start-up</a:t>
            </a:r>
            <a:r>
              <a:rPr lang="de-DE" dirty="0"/>
              <a:t> </a:t>
            </a:r>
            <a:r>
              <a:rPr lang="de-DE" dirty="0" err="1"/>
              <a:t>logic</a:t>
            </a:r>
            <a:endParaRPr lang="de-DE" dirty="0"/>
          </a:p>
          <a:p>
            <a:pPr lvl="3">
              <a:tabLst>
                <a:tab pos="1252538" algn="l"/>
              </a:tabLst>
            </a:pPr>
            <a:r>
              <a:rPr lang="en-US" sz="1100" dirty="0"/>
              <a:t>Women are more likely to work in industries with lower risk and lower capital intensity</a:t>
            </a:r>
          </a:p>
          <a:p>
            <a:pPr marL="265112" lvl="1">
              <a:spcBef>
                <a:spcPts val="1200"/>
              </a:spcBef>
              <a:spcAft>
                <a:spcPts val="0"/>
              </a:spcAft>
              <a:tabLst>
                <a:tab pos="1252538" algn="l"/>
              </a:tabLst>
              <a:defRPr/>
            </a:pPr>
            <a:r>
              <a:rPr lang="en-US" sz="1400" dirty="0"/>
              <a:t>Startup sector has seen little growth since 2016, with new companies mainly being founded in Vienna </a:t>
            </a:r>
            <a:r>
              <a:rPr lang="en-US" sz="1000" dirty="0"/>
              <a:t>(</a:t>
            </a:r>
            <a:r>
              <a:rPr lang="de-DE" sz="1000" dirty="0" err="1"/>
              <a:t>Eckeret</a:t>
            </a:r>
            <a:r>
              <a:rPr lang="de-DE" sz="1000" dirty="0"/>
              <a:t> al., 2024)</a:t>
            </a:r>
          </a:p>
          <a:p>
            <a:pPr marL="533400" lvl="3" indent="0" algn="r"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de-DE" dirty="0">
              <a:highlight>
                <a:srgbClr val="FFFF00"/>
              </a:highlight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C3F7C2A-E732-6EBA-437E-E998BD4AC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l" defTabSz="914306" rtl="0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400" b="1" kern="1200" dirty="0">
                <a:solidFill>
                  <a:schemeClr val="tx1"/>
                </a:solidFill>
                <a:latin typeface="Georgia" charset="0"/>
              </a:rPr>
              <a:t>Distinction</a:t>
            </a:r>
            <a:r>
              <a:rPr lang="en-US" sz="2400" b="1" kern="1200" dirty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rPr>
              <a:t> between </a:t>
            </a:r>
            <a:r>
              <a:rPr lang="en-US" sz="2400" b="1" kern="1200" dirty="0">
                <a:solidFill>
                  <a:schemeClr val="tx1"/>
                </a:solidFill>
                <a:latin typeface="Georgia" charset="0"/>
              </a:rPr>
              <a:t>founding a company and founding a start-up </a:t>
            </a:r>
            <a:endParaRPr lang="de-DE" sz="2400" b="1" kern="1200" dirty="0">
              <a:solidFill>
                <a:schemeClr val="tx1"/>
              </a:solidFill>
              <a:latin typeface="Georgia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ABA40DE-3E70-88C3-CF9A-FD338D32C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2407" y="5412059"/>
            <a:ext cx="892150" cy="258085"/>
          </a:xfrm>
        </p:spPr>
        <p:txBody>
          <a:bodyPr/>
          <a:lstStyle/>
          <a:p>
            <a:r>
              <a:rPr lang="de-AT" dirty="0"/>
              <a:t>Seite </a:t>
            </a:r>
            <a:fld id="{11EC652C-7F14-412D-A017-7E21E076D6A5}" type="slidenum">
              <a:rPr lang="de-AT" smtClean="0"/>
              <a:pPr/>
              <a:t>4</a:t>
            </a:fld>
            <a:endParaRPr lang="de-AT" dirty="0"/>
          </a:p>
        </p:txBody>
      </p:sp>
      <p:sp>
        <p:nvSpPr>
          <p:cNvPr id="6" name="Fußzeilenplatzhalter 6">
            <a:extLst>
              <a:ext uri="{FF2B5EF4-FFF2-40B4-BE49-F238E27FC236}">
                <a16:creationId xmlns:a16="http://schemas.microsoft.com/office/drawing/2014/main" id="{9187B6BD-338C-0D67-A589-1ACBD2E27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54561" y="5412059"/>
            <a:ext cx="3621036" cy="258085"/>
          </a:xfrm>
        </p:spPr>
        <p:txBody>
          <a:bodyPr/>
          <a:lstStyle/>
          <a:p>
            <a:pPr algn="r"/>
            <a:r>
              <a:rPr lang="de-AT" dirty="0"/>
              <a:t>Anett Hermann &amp; Marie-Thérèse Claes</a:t>
            </a:r>
          </a:p>
        </p:txBody>
      </p:sp>
    </p:spTree>
    <p:extLst>
      <p:ext uri="{BB962C8B-B14F-4D97-AF65-F5344CB8AC3E}">
        <p14:creationId xmlns:p14="http://schemas.microsoft.com/office/powerpoint/2010/main" val="4197168403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121F0-251F-5F50-3494-8DDA279DD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0A5DC60-827E-5240-49C8-5A51EC4E6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200818"/>
            <a:ext cx="8347081" cy="4059876"/>
          </a:xfrm>
        </p:spPr>
        <p:txBody>
          <a:bodyPr>
            <a:normAutofit/>
          </a:bodyPr>
          <a:lstStyle/>
          <a:p>
            <a:pPr marL="0" lvl="1" indent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de-DE" sz="1400" b="1" i="1" dirty="0"/>
              <a:t>Women </a:t>
            </a:r>
            <a:r>
              <a:rPr lang="de-DE" sz="1400" b="1" i="1" dirty="0" err="1"/>
              <a:t>are</a:t>
            </a:r>
            <a:r>
              <a:rPr lang="de-DE" sz="1400" b="1" i="1" dirty="0"/>
              <a:t> </a:t>
            </a:r>
            <a:r>
              <a:rPr lang="de-DE" sz="1400" b="1" i="1" dirty="0" err="1"/>
              <a:t>underrepresented</a:t>
            </a:r>
            <a:endParaRPr lang="de-DE" sz="1400" dirty="0"/>
          </a:p>
          <a:p>
            <a:pPr marL="539750" lvl="2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de-DE" sz="1200" dirty="0"/>
              <a:t>17 % </a:t>
            </a:r>
            <a:r>
              <a:rPr lang="en-US" sz="1200" dirty="0"/>
              <a:t>of startups (in 2021) were (co-)founded by women</a:t>
            </a:r>
          </a:p>
          <a:p>
            <a:pPr marL="539750" lvl="2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de-DE" sz="1200" dirty="0"/>
              <a:t>8,2 % </a:t>
            </a:r>
            <a:r>
              <a:rPr lang="de-DE" sz="1200" dirty="0" err="1"/>
              <a:t>only</a:t>
            </a:r>
            <a:r>
              <a:rPr lang="de-DE" sz="1200" dirty="0"/>
              <a:t> </a:t>
            </a:r>
            <a:r>
              <a:rPr lang="en-US" sz="1200" dirty="0"/>
              <a:t>female startups (including solo female founders)</a:t>
            </a:r>
            <a:r>
              <a:rPr lang="en-US" sz="1300" dirty="0"/>
              <a:t> </a:t>
            </a:r>
            <a:r>
              <a:rPr lang="en-US" sz="900" dirty="0"/>
              <a:t>(</a:t>
            </a:r>
            <a:r>
              <a:rPr lang="de-DE" sz="900" dirty="0"/>
              <a:t>Leitner, 2023)</a:t>
            </a:r>
            <a:endParaRPr lang="en-US" sz="900" dirty="0"/>
          </a:p>
          <a:p>
            <a:pPr marL="0" lvl="1" indent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de-DE" sz="1400" b="1" i="1" dirty="0"/>
              <a:t>Challenges </a:t>
            </a:r>
            <a:r>
              <a:rPr lang="de-DE" sz="1400" b="1" i="1" dirty="0" err="1"/>
              <a:t>for</a:t>
            </a:r>
            <a:r>
              <a:rPr lang="de-DE" sz="1400" b="1" i="1" dirty="0"/>
              <a:t> Women </a:t>
            </a:r>
          </a:p>
          <a:p>
            <a:pPr marL="539750" lvl="2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en-US" sz="1200" b="1" dirty="0"/>
              <a:t>Funding:</a:t>
            </a:r>
            <a:r>
              <a:rPr lang="en-US" sz="1200" dirty="0"/>
              <a:t> Access to investors </a:t>
            </a:r>
            <a:r>
              <a:rPr lang="en-US" sz="1200" dirty="0">
                <a:sym typeface="Wingdings" panose="05000000000000000000" pitchFamily="2" charset="2"/>
              </a:rPr>
              <a:t></a:t>
            </a:r>
            <a:r>
              <a:rPr lang="en-US" sz="1200" dirty="0"/>
              <a:t> social homophily, gender bias, stereotyping, and role expectations</a:t>
            </a:r>
          </a:p>
          <a:p>
            <a:pPr marL="539750" lvl="2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en-US" sz="1200" b="1" dirty="0"/>
              <a:t>Networking</a:t>
            </a:r>
            <a:r>
              <a:rPr lang="en-US" sz="1200" dirty="0"/>
              <a:t>: Low visibility, </a:t>
            </a:r>
            <a:r>
              <a:rPr lang="de-DE" sz="1200" dirty="0"/>
              <a:t>lack of </a:t>
            </a:r>
            <a:r>
              <a:rPr lang="de-DE" sz="1200" dirty="0" err="1"/>
              <a:t>influential</a:t>
            </a:r>
            <a:r>
              <a:rPr lang="de-DE" sz="1200" dirty="0"/>
              <a:t> </a:t>
            </a:r>
            <a:r>
              <a:rPr lang="de-DE" sz="1200" dirty="0" err="1"/>
              <a:t>gatekeepers</a:t>
            </a:r>
            <a:endParaRPr lang="en-US" sz="1200" dirty="0"/>
          </a:p>
          <a:p>
            <a:pPr marL="539750" lvl="2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en-US" sz="1200" b="1" dirty="0"/>
              <a:t>Uncertainty and risk</a:t>
            </a:r>
            <a:r>
              <a:rPr lang="en-US" sz="1200" dirty="0"/>
              <a:t>: Lack of information, internalized role attributions</a:t>
            </a:r>
          </a:p>
          <a:p>
            <a:pPr marL="539750" lvl="2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en-US" sz="1200" b="1" dirty="0"/>
              <a:t>Being categorized primarily as “a woman”</a:t>
            </a:r>
          </a:p>
          <a:p>
            <a:pPr lvl="2">
              <a:lnSpc>
                <a:spcPct val="110000"/>
              </a:lnSpc>
              <a:spcBef>
                <a:spcPts val="600"/>
              </a:spcBef>
              <a:defRPr/>
            </a:pPr>
            <a:r>
              <a:rPr lang="en-US" sz="1100" dirty="0"/>
              <a:t>Social class, Qualification, Relationship Status/Life Models, …</a:t>
            </a:r>
          </a:p>
          <a:p>
            <a:pPr lvl="2">
              <a:lnSpc>
                <a:spcPct val="110000"/>
              </a:lnSpc>
              <a:defRPr/>
            </a:pPr>
            <a:r>
              <a:rPr lang="en-US" sz="1100" dirty="0"/>
              <a:t>Intersectionality (gender is only one dimension) </a:t>
            </a:r>
            <a:r>
              <a:rPr lang="en-US" sz="1100" dirty="0">
                <a:sym typeface="Wingdings" panose="05000000000000000000" pitchFamily="2" charset="2"/>
              </a:rPr>
              <a:t></a:t>
            </a:r>
            <a:r>
              <a:rPr lang="en-US" sz="1100" dirty="0"/>
              <a:t> additional factors: ethnicity, legal status/residence status, language, integration status </a:t>
            </a:r>
          </a:p>
          <a:p>
            <a:pPr lvl="2">
              <a:lnSpc>
                <a:spcPct val="110000"/>
              </a:lnSpc>
              <a:defRPr/>
            </a:pPr>
            <a:r>
              <a:rPr lang="en-US" sz="1100" dirty="0"/>
              <a:t>Often double disadvantage </a:t>
            </a:r>
            <a:r>
              <a:rPr lang="en-US" sz="1100" dirty="0">
                <a:sym typeface="Wingdings" panose="05000000000000000000" pitchFamily="2" charset="2"/>
              </a:rPr>
              <a:t> </a:t>
            </a:r>
            <a:r>
              <a:rPr lang="en-US" sz="1100" dirty="0"/>
              <a:t>position in society (symbolic capital)</a:t>
            </a:r>
            <a:r>
              <a:rPr lang="en-US" sz="900" dirty="0"/>
              <a:t> </a:t>
            </a:r>
            <a:r>
              <a:rPr lang="en-US" sz="1000" dirty="0"/>
              <a:t>(Graggaber, 2023</a:t>
            </a:r>
            <a:r>
              <a:rPr lang="de-DE" sz="1000" dirty="0"/>
              <a:t>)</a:t>
            </a:r>
            <a:endParaRPr lang="en-US" sz="1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B77C86F-53D2-F8F5-1BE1-3A4E9C80A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l" defTabSz="914306" rtl="0">
              <a:spcBef>
                <a:spcPct val="0"/>
              </a:spcBef>
              <a:spcAft>
                <a:spcPts val="600"/>
              </a:spcAft>
              <a:defRPr/>
            </a:pPr>
            <a:r>
              <a:rPr lang="de-DE" sz="2400" b="1" kern="1200" dirty="0">
                <a:solidFill>
                  <a:schemeClr val="tx1"/>
                </a:solidFill>
                <a:latin typeface="Georgia" charset="0"/>
              </a:rPr>
              <a:t>Gender Funding Gap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F714EDE-1C7B-1ABD-2FAD-36ABD5C16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2407" y="5412059"/>
            <a:ext cx="892150" cy="258085"/>
          </a:xfrm>
        </p:spPr>
        <p:txBody>
          <a:bodyPr/>
          <a:lstStyle/>
          <a:p>
            <a:r>
              <a:rPr lang="de-AT" dirty="0"/>
              <a:t>Seite </a:t>
            </a:r>
            <a:fld id="{11EC652C-7F14-412D-A017-7E21E076D6A5}" type="slidenum">
              <a:rPr lang="de-AT" smtClean="0"/>
              <a:pPr/>
              <a:t>5</a:t>
            </a:fld>
            <a:endParaRPr lang="de-AT" dirty="0"/>
          </a:p>
        </p:txBody>
      </p:sp>
      <p:sp>
        <p:nvSpPr>
          <p:cNvPr id="6" name="Fußzeilenplatzhalter 6">
            <a:extLst>
              <a:ext uri="{FF2B5EF4-FFF2-40B4-BE49-F238E27FC236}">
                <a16:creationId xmlns:a16="http://schemas.microsoft.com/office/drawing/2014/main" id="{285ADCCA-821A-46FB-EFE1-931353A23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54561" y="5412059"/>
            <a:ext cx="3621036" cy="258085"/>
          </a:xfrm>
        </p:spPr>
        <p:txBody>
          <a:bodyPr/>
          <a:lstStyle/>
          <a:p>
            <a:pPr algn="r"/>
            <a:r>
              <a:rPr lang="de-AT" dirty="0"/>
              <a:t>Anett Hermann &amp; Marie-Thérèse Claes</a:t>
            </a:r>
          </a:p>
        </p:txBody>
      </p:sp>
    </p:spTree>
    <p:extLst>
      <p:ext uri="{BB962C8B-B14F-4D97-AF65-F5344CB8AC3E}">
        <p14:creationId xmlns:p14="http://schemas.microsoft.com/office/powerpoint/2010/main" val="384810921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FE8B7-B81B-9655-FF1F-39E813FB3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04D4A56-EE9B-CC6E-0ED8-BEFADCD00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292897"/>
            <a:ext cx="8347081" cy="4119162"/>
          </a:xfrm>
        </p:spPr>
        <p:txBody>
          <a:bodyPr>
            <a:normAutofit/>
          </a:bodyPr>
          <a:lstStyle/>
          <a:p>
            <a:pPr marL="0" lvl="1" indent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de-DE" b="1" i="1" dirty="0"/>
              <a:t>„</a:t>
            </a:r>
            <a:r>
              <a:rPr lang="de-DE" sz="1400" b="1" i="1" dirty="0" err="1"/>
              <a:t>Founders</a:t>
            </a:r>
            <a:r>
              <a:rPr lang="de-DE" sz="1400" b="1" i="1" dirty="0"/>
              <a:t> Lab“ -</a:t>
            </a:r>
            <a:r>
              <a:rPr lang="en-US" sz="1400" b="1" i="1" dirty="0"/>
              <a:t> </a:t>
            </a:r>
            <a:r>
              <a:rPr lang="de-DE" sz="1400" b="1" i="1" dirty="0"/>
              <a:t>Durchstarterinnen“ (</a:t>
            </a:r>
            <a:r>
              <a:rPr lang="en-US" sz="1400" b="1" i="1" dirty="0"/>
              <a:t>High-achieving women)</a:t>
            </a:r>
          </a:p>
          <a:p>
            <a:pPr marL="265112" lvl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en-US" sz="1400" dirty="0"/>
              <a:t>Program of the Vienna Chamber of Commerce and Industry</a:t>
            </a:r>
          </a:p>
          <a:p>
            <a:pPr marL="265112" lvl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en-US" sz="1400" dirty="0"/>
              <a:t>Exclusive program for women</a:t>
            </a:r>
          </a:p>
          <a:p>
            <a:pPr lvl="1">
              <a:lnSpc>
                <a:spcPct val="110000"/>
              </a:lnSpc>
              <a:defRPr/>
            </a:pPr>
            <a:r>
              <a:rPr lang="en-US" sz="1200" dirty="0"/>
              <a:t>Contents: Business workshops, coaching sessions, networking, and further developing your business idea</a:t>
            </a:r>
            <a:endParaRPr lang="de-DE" sz="1200" dirty="0"/>
          </a:p>
          <a:p>
            <a:pPr lvl="1">
              <a:lnSpc>
                <a:spcPct val="110000"/>
              </a:lnSpc>
              <a:defRPr/>
            </a:pPr>
            <a:r>
              <a:rPr lang="en-US" sz="1200" dirty="0"/>
              <a:t>Objective: Access to mentors, role models, and community leaders</a:t>
            </a:r>
          </a:p>
          <a:p>
            <a:pPr lvl="1">
              <a:lnSpc>
                <a:spcPct val="110000"/>
              </a:lnSpc>
              <a:defRPr/>
            </a:pPr>
            <a:r>
              <a:rPr lang="en-US" sz="1200" dirty="0"/>
              <a:t>Overall goal: Increasing the number of women in startup founding as a political and economic aim</a:t>
            </a:r>
          </a:p>
          <a:p>
            <a:pPr marL="265112"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1400" dirty="0"/>
              <a:t>Questions for the joint evaluation study</a:t>
            </a:r>
          </a:p>
          <a:p>
            <a:pPr lvl="1">
              <a:lnSpc>
                <a:spcPct val="110000"/>
              </a:lnSpc>
              <a:defRPr/>
            </a:pPr>
            <a:r>
              <a:rPr lang="en-US" sz="1200" dirty="0"/>
              <a:t>How effective is targeted support for women? </a:t>
            </a:r>
          </a:p>
          <a:p>
            <a:pPr lvl="1">
              <a:lnSpc>
                <a:spcPct val="110000"/>
              </a:lnSpc>
              <a:defRPr/>
            </a:pPr>
            <a:r>
              <a:rPr lang="en-US" sz="1200" dirty="0"/>
              <a:t>What benefits do women-specific programs offer women?</a:t>
            </a:r>
          </a:p>
          <a:p>
            <a:pPr lvl="1">
              <a:lnSpc>
                <a:spcPct val="110000"/>
              </a:lnSpc>
              <a:defRPr/>
            </a:pPr>
            <a:r>
              <a:rPr lang="en-US" sz="1200" dirty="0"/>
              <a:t>What form should programs take to increase the proportion of women founding startups?</a:t>
            </a:r>
          </a:p>
          <a:p>
            <a:pPr marL="265112"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1400" dirty="0"/>
              <a:t>Collaboration between WU and the Chamber of Commerce from 2022 to 2025</a:t>
            </a:r>
          </a:p>
          <a:p>
            <a:pPr lvl="1">
              <a:lnSpc>
                <a:spcPct val="110000"/>
              </a:lnSpc>
              <a:defRPr/>
            </a:pPr>
            <a:r>
              <a:rPr lang="en-US" sz="1200" dirty="0"/>
              <a:t>First data collection in 2022/2023, second in 2024/2025</a:t>
            </a:r>
            <a:endParaRPr lang="de-AT" sz="1200" dirty="0"/>
          </a:p>
          <a:p>
            <a:pPr marL="539750" lvl="2">
              <a:spcBef>
                <a:spcPts val="600"/>
              </a:spcBef>
              <a:spcAft>
                <a:spcPts val="600"/>
              </a:spcAft>
              <a:defRPr/>
            </a:pPr>
            <a:endParaRPr lang="de-DE" sz="12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23E9FA0-0978-B3E0-1A99-30AAA5CB9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l" defTabSz="914306" rtl="0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400" b="1" kern="1200" dirty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rPr>
              <a:t>Field of Study / Background</a:t>
            </a:r>
            <a:endParaRPr lang="de-DE" sz="2400" b="1" kern="1200" dirty="0">
              <a:solidFill>
                <a:schemeClr val="tx1"/>
              </a:solidFill>
              <a:latin typeface="+mj-lt"/>
              <a:ea typeface="Georgia" charset="0"/>
              <a:cs typeface="Georgia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0258B76-6B12-8E63-AD1D-2D7ED72BB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2407" y="5412059"/>
            <a:ext cx="892150" cy="258085"/>
          </a:xfrm>
        </p:spPr>
        <p:txBody>
          <a:bodyPr/>
          <a:lstStyle/>
          <a:p>
            <a:r>
              <a:rPr lang="de-AT" dirty="0"/>
              <a:t>Seite </a:t>
            </a:r>
            <a:fld id="{11EC652C-7F14-412D-A017-7E21E076D6A5}" type="slidenum">
              <a:rPr lang="de-AT" smtClean="0"/>
              <a:pPr/>
              <a:t>6</a:t>
            </a:fld>
            <a:endParaRPr lang="de-AT" dirty="0"/>
          </a:p>
        </p:txBody>
      </p:sp>
      <p:sp>
        <p:nvSpPr>
          <p:cNvPr id="6" name="Fußzeilenplatzhalter 6">
            <a:extLst>
              <a:ext uri="{FF2B5EF4-FFF2-40B4-BE49-F238E27FC236}">
                <a16:creationId xmlns:a16="http://schemas.microsoft.com/office/drawing/2014/main" id="{7C1E707D-9B0B-8F1E-86D3-366BD4DB0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54561" y="5412059"/>
            <a:ext cx="3621036" cy="258085"/>
          </a:xfrm>
        </p:spPr>
        <p:txBody>
          <a:bodyPr/>
          <a:lstStyle/>
          <a:p>
            <a:pPr algn="r"/>
            <a:r>
              <a:rPr lang="de-AT" dirty="0"/>
              <a:t>Anett Hermann &amp; Marie-Thérèse Claes</a:t>
            </a:r>
          </a:p>
        </p:txBody>
      </p:sp>
    </p:spTree>
    <p:extLst>
      <p:ext uri="{BB962C8B-B14F-4D97-AF65-F5344CB8AC3E}">
        <p14:creationId xmlns:p14="http://schemas.microsoft.com/office/powerpoint/2010/main" val="1449822906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l" defTabSz="914306" rtl="0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400" b="1" kern="1200" dirty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rPr>
              <a:t>Methodology</a:t>
            </a:r>
            <a:endParaRPr lang="de-DE" sz="2400" b="1" kern="1200" dirty="0">
              <a:solidFill>
                <a:schemeClr val="tx1"/>
              </a:solidFill>
              <a:latin typeface="+mj-lt"/>
              <a:ea typeface="Georgia" charset="0"/>
              <a:cs typeface="Georgia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462407" y="5412059"/>
            <a:ext cx="892150" cy="258085"/>
          </a:xfrm>
        </p:spPr>
        <p:txBody>
          <a:bodyPr/>
          <a:lstStyle/>
          <a:p>
            <a:r>
              <a:rPr lang="de-AT" dirty="0"/>
              <a:t>Seite </a:t>
            </a:r>
            <a:fld id="{11EC652C-7F14-412D-A017-7E21E076D6A5}" type="slidenum">
              <a:rPr lang="de-AT" smtClean="0"/>
              <a:pPr/>
              <a:t>7</a:t>
            </a:fld>
            <a:endParaRPr lang="de-AT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354561" y="5412059"/>
            <a:ext cx="3621036" cy="258085"/>
          </a:xfrm>
        </p:spPr>
        <p:txBody>
          <a:bodyPr/>
          <a:lstStyle/>
          <a:p>
            <a:pPr algn="r"/>
            <a:r>
              <a:rPr lang="de-AT" dirty="0"/>
              <a:t>Anett Hermann &amp; Marie-Thérèse Claes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C950423-02FC-069A-2FCE-C1793B0C6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1400" dirty="0"/>
              <a:t>Qualitative Approach: </a:t>
            </a:r>
          </a:p>
          <a:p>
            <a:r>
              <a:rPr lang="de-DE" sz="1400" dirty="0"/>
              <a:t>Triangulation  </a:t>
            </a:r>
          </a:p>
          <a:p>
            <a:pPr lvl="1"/>
            <a:r>
              <a:rPr lang="en-US" sz="1200" dirty="0"/>
              <a:t>Group discussion and use of the </a:t>
            </a:r>
            <a:r>
              <a:rPr lang="en-US" sz="1200" dirty="0" err="1"/>
              <a:t>Metaplan</a:t>
            </a:r>
            <a:r>
              <a:rPr lang="en-US" sz="1200" dirty="0"/>
              <a:t> method (15 participants)</a:t>
            </a:r>
          </a:p>
          <a:p>
            <a:pPr lvl="1"/>
            <a:r>
              <a:rPr lang="en-US" sz="1200" dirty="0"/>
              <a:t>36 Semi-structured interviews between 2022 and 2025 with participants and organizers</a:t>
            </a:r>
          </a:p>
          <a:p>
            <a:pPr lvl="1"/>
            <a:r>
              <a:rPr lang="de-DE" sz="1200" dirty="0" err="1"/>
              <a:t>Participant</a:t>
            </a:r>
            <a:r>
              <a:rPr lang="de-DE" sz="1200" dirty="0"/>
              <a:t> </a:t>
            </a:r>
            <a:r>
              <a:rPr lang="de-DE" sz="1200" dirty="0" err="1"/>
              <a:t>observation</a:t>
            </a:r>
            <a:r>
              <a:rPr lang="de-DE" sz="1200" dirty="0"/>
              <a:t>: 12 </a:t>
            </a:r>
            <a:r>
              <a:rPr lang="de-DE" sz="1200" dirty="0" err="1"/>
              <a:t>courses</a:t>
            </a:r>
            <a:endParaRPr lang="de-DE" sz="1200" dirty="0"/>
          </a:p>
          <a:p>
            <a:pPr marL="266700" lvl="1" indent="0">
              <a:buNone/>
            </a:pPr>
            <a:endParaRPr lang="de-DE" sz="1400" dirty="0"/>
          </a:p>
          <a:p>
            <a:r>
              <a:rPr lang="en-US" sz="1400" dirty="0"/>
              <a:t>Qualitative content analysis according to </a:t>
            </a:r>
            <a:r>
              <a:rPr lang="en-US" sz="1400" dirty="0" err="1"/>
              <a:t>Mayring</a:t>
            </a:r>
            <a:r>
              <a:rPr lang="en-US" sz="1400" dirty="0"/>
              <a:t> (2020), analysis using MAXQDA </a:t>
            </a:r>
          </a:p>
          <a:p>
            <a:pPr lvl="1"/>
            <a:r>
              <a:rPr lang="de-DE" sz="1200" dirty="0" err="1"/>
              <a:t>Deductive</a:t>
            </a:r>
            <a:r>
              <a:rPr lang="de-DE" sz="1200" dirty="0"/>
              <a:t> </a:t>
            </a:r>
            <a:r>
              <a:rPr lang="de-DE" sz="1200" dirty="0" err="1"/>
              <a:t>theory-driven</a:t>
            </a:r>
            <a:r>
              <a:rPr lang="de-DE" sz="1200" dirty="0"/>
              <a:t> </a:t>
            </a:r>
            <a:r>
              <a:rPr lang="de-DE" sz="1200" dirty="0" err="1"/>
              <a:t>category</a:t>
            </a:r>
            <a:r>
              <a:rPr lang="de-DE" sz="1200" dirty="0"/>
              <a:t> </a:t>
            </a:r>
            <a:r>
              <a:rPr lang="de-DE" sz="1200" dirty="0" err="1"/>
              <a:t>construction</a:t>
            </a:r>
            <a:endParaRPr lang="de-DE" sz="1200" dirty="0"/>
          </a:p>
          <a:p>
            <a:pPr lvl="1"/>
            <a:r>
              <a:rPr lang="de-DE" sz="1200" dirty="0" err="1"/>
              <a:t>Inductive</a:t>
            </a:r>
            <a:r>
              <a:rPr lang="de-DE" sz="1200" dirty="0"/>
              <a:t> </a:t>
            </a:r>
            <a:r>
              <a:rPr lang="de-DE" sz="1200" dirty="0" err="1"/>
              <a:t>Categorization</a:t>
            </a:r>
            <a:endParaRPr lang="de-DE" sz="1200" dirty="0"/>
          </a:p>
          <a:p>
            <a:pPr lvl="1"/>
            <a:endParaRPr lang="de-DE" sz="1200" dirty="0"/>
          </a:p>
          <a:p>
            <a:r>
              <a:rPr lang="en-US" sz="1300" dirty="0"/>
              <a:t>Objective</a:t>
            </a:r>
          </a:p>
          <a:p>
            <a:pPr lvl="1"/>
            <a:r>
              <a:rPr lang="en-US" sz="1200" dirty="0"/>
              <a:t>To document women’s experiences as founders.</a:t>
            </a:r>
          </a:p>
          <a:p>
            <a:pPr lvl="1"/>
            <a:r>
              <a:rPr lang="en-US" sz="1200" dirty="0"/>
              <a:t>To identify patterns, commonalities, and differences.</a:t>
            </a:r>
          </a:p>
          <a:p>
            <a:pPr lvl="1"/>
            <a:r>
              <a:rPr lang="en-US" sz="1200" dirty="0"/>
              <a:t>To clarify challenges.</a:t>
            </a:r>
          </a:p>
          <a:p>
            <a:pPr lvl="1"/>
            <a:r>
              <a:rPr lang="en-US" sz="1200" dirty="0"/>
              <a:t>To provide recommendations for action.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071978842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50949-058D-E3B9-82D8-807AB3D59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7689170-3704-6AC7-305A-55A2949D3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l" defTabSz="914306" rtl="0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400" b="1" kern="1200" dirty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rPr>
              <a:t>Results: Social and economic capital are crucial</a:t>
            </a:r>
            <a:endParaRPr lang="de-DE" sz="2400" b="1" kern="1200" dirty="0">
              <a:solidFill>
                <a:schemeClr val="tx1"/>
              </a:solidFill>
              <a:latin typeface="+mj-lt"/>
              <a:ea typeface="Georgia" charset="0"/>
              <a:cs typeface="Georgia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467B9E7-4D8D-7219-F69F-436C6EB8A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2407" y="5412059"/>
            <a:ext cx="892150" cy="258085"/>
          </a:xfrm>
        </p:spPr>
        <p:txBody>
          <a:bodyPr/>
          <a:lstStyle/>
          <a:p>
            <a:r>
              <a:rPr lang="de-AT" dirty="0"/>
              <a:t>Seite </a:t>
            </a:r>
            <a:fld id="{11EC652C-7F14-412D-A017-7E21E076D6A5}" type="slidenum">
              <a:rPr lang="de-AT" smtClean="0"/>
              <a:pPr/>
              <a:t>8</a:t>
            </a:fld>
            <a:endParaRPr lang="de-AT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AE8172D-2D24-2DCD-D907-477A8C4ED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54561" y="5412059"/>
            <a:ext cx="3621036" cy="258085"/>
          </a:xfrm>
        </p:spPr>
        <p:txBody>
          <a:bodyPr/>
          <a:lstStyle/>
          <a:p>
            <a:pPr algn="r"/>
            <a:r>
              <a:rPr lang="de-AT" dirty="0"/>
              <a:t>Anett Hermann &amp; Marie-Thérèse Claes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6A71E2D7-4A89-E9EF-4477-5EDBC52EEC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018" y="1344613"/>
            <a:ext cx="8508361" cy="38539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/>
              <a:t>Key challenges identified include </a:t>
            </a:r>
            <a:r>
              <a:rPr lang="en-US" sz="1000" dirty="0"/>
              <a:t>(Fetzer, 2025; Leitner, 2023; Graggaber, 2023; Koutsoftas, 2023)</a:t>
            </a:r>
          </a:p>
          <a:p>
            <a:pPr marL="0" indent="0">
              <a:spcAft>
                <a:spcPts val="0"/>
              </a:spcAft>
              <a:buNone/>
            </a:pPr>
            <a:endParaRPr lang="en-US" sz="800" dirty="0"/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Building networks and developing “valuable” social capital</a:t>
            </a:r>
          </a:p>
          <a:p>
            <a:pPr lvl="1">
              <a:defRPr/>
            </a:pPr>
            <a:r>
              <a:rPr lang="en-US" sz="1200" dirty="0"/>
              <a:t>Knowing and finding cooperation partners</a:t>
            </a:r>
          </a:p>
          <a:p>
            <a:pPr lvl="1">
              <a:defRPr/>
            </a:pPr>
            <a:r>
              <a:rPr lang="en-US" sz="1200" dirty="0"/>
              <a:t>Incorporating location factors into planning, understanding access to stakeholders</a:t>
            </a:r>
          </a:p>
          <a:p>
            <a:pPr lvl="1">
              <a:defRPr/>
            </a:pPr>
            <a:r>
              <a:rPr lang="en-US" sz="1200" dirty="0"/>
              <a:t>Consciously leveraging ethnic (cultural) networks and recognizing that these have both positive and negative effects</a:t>
            </a:r>
          </a:p>
          <a:p>
            <a:pPr marL="541338" lvl="2" indent="0">
              <a:buNone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de-DE" sz="1400" dirty="0"/>
              <a:t>Financing: Access </a:t>
            </a:r>
            <a:r>
              <a:rPr lang="de-DE" sz="1400" dirty="0" err="1"/>
              <a:t>to</a:t>
            </a:r>
            <a:r>
              <a:rPr lang="de-DE" sz="1400" dirty="0"/>
              <a:t> </a:t>
            </a:r>
            <a:r>
              <a:rPr lang="de-DE" sz="1400" dirty="0" err="1"/>
              <a:t>economic</a:t>
            </a:r>
            <a:r>
              <a:rPr lang="de-DE" sz="1400" dirty="0"/>
              <a:t> </a:t>
            </a:r>
            <a:r>
              <a:rPr lang="de-DE" sz="1400" dirty="0" err="1"/>
              <a:t>capital</a:t>
            </a:r>
            <a:endParaRPr lang="de-DE" sz="1400" dirty="0"/>
          </a:p>
          <a:p>
            <a:pPr lvl="1"/>
            <a:r>
              <a:rPr lang="en-US" sz="1200" dirty="0"/>
              <a:t>Industry/professional experience</a:t>
            </a:r>
          </a:p>
          <a:p>
            <a:pPr lvl="1"/>
            <a:r>
              <a:rPr lang="en-US" sz="1200" dirty="0"/>
              <a:t>Start-up experience</a:t>
            </a:r>
          </a:p>
          <a:p>
            <a:pPr lvl="1"/>
            <a:r>
              <a:rPr lang="en-US" sz="1200" dirty="0"/>
              <a:t>Knowledge of market conditions</a:t>
            </a:r>
          </a:p>
          <a:p>
            <a:pPr lvl="1"/>
            <a:endParaRPr lang="en-US" sz="12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1400" dirty="0"/>
              <a:t>Interviews reveal the existence of - or the fear of a lack of - economic and social capital </a:t>
            </a:r>
            <a:r>
              <a:rPr lang="en-US" sz="1400" dirty="0">
                <a:sym typeface="Wingdings" panose="05000000000000000000" pitchFamily="2" charset="2"/>
              </a:rPr>
              <a:t> </a:t>
            </a:r>
            <a:r>
              <a:rPr lang="en-US" sz="1400" dirty="0"/>
              <a:t>Confirmation of existing studies</a:t>
            </a:r>
            <a:endParaRPr lang="de-DE" sz="1300" dirty="0"/>
          </a:p>
        </p:txBody>
      </p:sp>
    </p:spTree>
    <p:extLst>
      <p:ext uri="{BB962C8B-B14F-4D97-AF65-F5344CB8AC3E}">
        <p14:creationId xmlns:p14="http://schemas.microsoft.com/office/powerpoint/2010/main" val="2662726259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5C292-844D-1A39-50F2-73B61CF75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096561A-EB36-35B6-FC6E-F8C2F5378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2" algn="l" defTabSz="914306" rtl="0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400" b="1" kern="1200" dirty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rPr>
              <a:t>Results: Motivation for starting a business and entrepreneurial mindset are key to success</a:t>
            </a:r>
            <a:endParaRPr lang="de-DE" sz="2400" b="1" kern="1200" dirty="0">
              <a:solidFill>
                <a:schemeClr val="tx1"/>
              </a:solidFill>
              <a:latin typeface="+mj-lt"/>
              <a:ea typeface="Georgia" charset="0"/>
              <a:cs typeface="Georgia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990EE59-9027-3FF3-A563-C7D58AA7A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2407" y="5412059"/>
            <a:ext cx="892150" cy="258085"/>
          </a:xfrm>
        </p:spPr>
        <p:txBody>
          <a:bodyPr/>
          <a:lstStyle/>
          <a:p>
            <a:r>
              <a:rPr lang="de-AT" dirty="0"/>
              <a:t>Seite </a:t>
            </a:r>
            <a:fld id="{11EC652C-7F14-412D-A017-7E21E076D6A5}" type="slidenum">
              <a:rPr lang="de-AT" smtClean="0"/>
              <a:pPr/>
              <a:t>9</a:t>
            </a:fld>
            <a:endParaRPr lang="de-AT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604683BA-1BBA-EE43-3FED-6275BBADE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54561" y="5412059"/>
            <a:ext cx="3621036" cy="258085"/>
          </a:xfrm>
        </p:spPr>
        <p:txBody>
          <a:bodyPr/>
          <a:lstStyle/>
          <a:p>
            <a:pPr algn="r"/>
            <a:r>
              <a:rPr lang="de-AT" dirty="0"/>
              <a:t>Anett Hermann &amp; Marie-Thérèse Claes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953A7A3-D6EB-F380-ACAC-922408D17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018" y="1226917"/>
            <a:ext cx="8190057" cy="3971602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US" sz="1400" dirty="0"/>
              <a:t>The founders' motivations</a:t>
            </a:r>
          </a:p>
          <a:p>
            <a:pPr marL="717550" lvl="1" indent="-179388">
              <a:buNone/>
              <a:defRPr/>
            </a:pPr>
            <a:r>
              <a:rPr lang="en-US" sz="1200" dirty="0"/>
              <a:t>Personal reasons</a:t>
            </a:r>
          </a:p>
          <a:p>
            <a:pPr lvl="2">
              <a:lnSpc>
                <a:spcPct val="110000"/>
              </a:lnSpc>
              <a:defRPr/>
            </a:pPr>
            <a:r>
              <a:rPr lang="en-US" sz="1100" dirty="0"/>
              <a:t>Self-fulfillment</a:t>
            </a:r>
          </a:p>
          <a:p>
            <a:pPr lvl="2">
              <a:lnSpc>
                <a:spcPct val="110000"/>
              </a:lnSpc>
              <a:defRPr/>
            </a:pPr>
            <a:r>
              <a:rPr lang="en-US" sz="1100" dirty="0"/>
              <a:t>Independence</a:t>
            </a:r>
          </a:p>
          <a:p>
            <a:pPr lvl="2">
              <a:lnSpc>
                <a:spcPct val="110000"/>
              </a:lnSpc>
              <a:defRPr/>
            </a:pPr>
            <a:r>
              <a:rPr lang="en-US" sz="1100" dirty="0"/>
              <a:t>Social impact</a:t>
            </a:r>
          </a:p>
          <a:p>
            <a:pPr marL="717550" lvl="1" indent="-179388">
              <a:buNone/>
              <a:defRPr/>
            </a:pPr>
            <a:r>
              <a:rPr lang="en-US" sz="1200" dirty="0"/>
              <a:t>Structural constraints – especially among women with an immigrant background</a:t>
            </a:r>
          </a:p>
          <a:p>
            <a:pPr lvl="2">
              <a:lnSpc>
                <a:spcPct val="110000"/>
              </a:lnSpc>
              <a:defRPr/>
            </a:pPr>
            <a:r>
              <a:rPr lang="en-US" sz="1100" dirty="0"/>
              <a:t>Survival (economic necessity)</a:t>
            </a:r>
          </a:p>
          <a:p>
            <a:pPr lvl="2">
              <a:lnSpc>
                <a:spcPct val="110000"/>
              </a:lnSpc>
              <a:defRPr/>
            </a:pPr>
            <a:r>
              <a:rPr lang="en-US" sz="1100" dirty="0"/>
              <a:t>Improving one's status</a:t>
            </a:r>
          </a:p>
          <a:p>
            <a:endParaRPr lang="en-US" dirty="0"/>
          </a:p>
          <a:p>
            <a:pPr marL="342900" indent="-342900">
              <a:lnSpc>
                <a:spcPct val="110000"/>
              </a:lnSpc>
              <a:buFont typeface="+mj-lt"/>
              <a:buAutoNum type="arabicPeriod" startAt="4"/>
            </a:pPr>
            <a:r>
              <a:rPr lang="en-US" sz="1400" dirty="0"/>
              <a:t>Building Self-confidence</a:t>
            </a:r>
          </a:p>
          <a:p>
            <a:pPr lvl="1">
              <a:defRPr/>
            </a:pPr>
            <a:r>
              <a:rPr lang="en-US" sz="1200" dirty="0"/>
              <a:t>Self-efficacy (recognizing abilities and opportunities, managing risk, learning from mistakes)</a:t>
            </a:r>
          </a:p>
          <a:p>
            <a:pPr lvl="1">
              <a:defRPr/>
            </a:pPr>
            <a:r>
              <a:rPr lang="en-US" sz="1200" dirty="0"/>
              <a:t>Developing a startup mindset</a:t>
            </a:r>
          </a:p>
          <a:p>
            <a:pPr lvl="1">
              <a:lnSpc>
                <a:spcPct val="110000"/>
              </a:lnSpc>
              <a:defRPr/>
            </a:pPr>
            <a:endParaRPr lang="en-US" sz="1200" dirty="0"/>
          </a:p>
          <a:p>
            <a:pPr marL="266700" lvl="1" indent="-26670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US" sz="1400" dirty="0"/>
              <a:t>The interviews highlight the dangers of categorizing people as “women.”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58174236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LANGUAGE" val="German Austria"/>
</p:tagLst>
</file>

<file path=ppt/theme/theme1.xml><?xml version="1.0" encoding="utf-8"?>
<a:theme xmlns:a="http://schemas.openxmlformats.org/drawingml/2006/main" name="WU 16:10">
  <a:themeElements>
    <a:clrScheme name="WU">
      <a:dk1>
        <a:srgbClr val="000000"/>
      </a:dk1>
      <a:lt1>
        <a:srgbClr val="FFFFFF"/>
      </a:lt1>
      <a:dk2>
        <a:srgbClr val="002350"/>
      </a:dk2>
      <a:lt2>
        <a:srgbClr val="E5F5FA"/>
      </a:lt2>
      <a:accent1>
        <a:srgbClr val="0096D3"/>
      </a:accent1>
      <a:accent2>
        <a:srgbClr val="002350"/>
      </a:accent2>
      <a:accent3>
        <a:srgbClr val="4B2582"/>
      </a:accent3>
      <a:accent4>
        <a:srgbClr val="457AA0"/>
      </a:accent4>
      <a:accent5>
        <a:srgbClr val="A592C0"/>
      </a:accent5>
      <a:accent6>
        <a:srgbClr val="80CFE9"/>
      </a:accent6>
      <a:hlink>
        <a:srgbClr val="405A7C"/>
      </a:hlink>
      <a:folHlink>
        <a:srgbClr val="0082AA"/>
      </a:folHlink>
    </a:clrScheme>
    <a:fontScheme name="WU neu">
      <a:majorFont>
        <a:latin typeface="Georgi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U Farbschema neu">
        <a:dk1>
          <a:srgbClr val="000000"/>
        </a:dk1>
        <a:lt1>
          <a:sysClr val="window" lastClr="FFFFFF"/>
        </a:lt1>
        <a:dk2>
          <a:srgbClr val="002E60"/>
        </a:dk2>
        <a:lt2>
          <a:srgbClr val="E5F5FA"/>
        </a:lt2>
        <a:accent1>
          <a:srgbClr val="0096D3"/>
        </a:accent1>
        <a:accent2>
          <a:srgbClr val="002E60"/>
        </a:accent2>
        <a:accent3>
          <a:srgbClr val="532481"/>
        </a:accent3>
        <a:accent4>
          <a:srgbClr val="457AA0"/>
        </a:accent4>
        <a:accent5>
          <a:srgbClr val="A991C0"/>
        </a:accent5>
        <a:accent6>
          <a:srgbClr val="7FCAE9"/>
        </a:accent6>
        <a:hlink>
          <a:srgbClr val="406288"/>
        </a:hlink>
        <a:folHlink>
          <a:srgbClr val="008F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WU Musterpräsentation 16x10 V1.1.potx" id="{50821DC6-1170-4F69-BC0F-BF2469366875}" vid="{788B52EF-C0A8-4B8C-8AD4-D720815E0A05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ategorie xmlns="dde413db-0745-4f3a-8dca-564dc7ff6f7d">Präsentationen</Kategorie>
    <Beschreibung xmlns="dde413db-0745-4f3a-8dca-564dc7ff6f7d">Musterpräsentation im Format 16:10 (= WU Standard)</Beschreibung>
    <TaxCatchAll xmlns="08b0a3ee-3d2a-451c-9a1a-7e5d5b0c9c77">
      <Value>266</Value>
      <Value>403</Value>
    </TaxCatchAll>
    <DokumentenartTaxHTField0 xmlns="1a8d9a65-8471-4209-a900-f8e11db75e0a">
      <Terms xmlns="http://schemas.microsoft.com/office/infopath/2007/PartnerControls">
        <TermInfo xmlns="http://schemas.microsoft.com/office/infopath/2007/PartnerControls">
          <TermName xmlns="http://schemas.microsoft.com/office/infopath/2007/PartnerControls">Vorlagen</TermName>
          <TermId xmlns="http://schemas.microsoft.com/office/infopath/2007/PartnerControls">17fc50ed-8ad1-47be-ab12-04243fd74ddb</TermId>
        </TermInfo>
      </Terms>
    </DokumentenartTaxHTField0>
    <WU_x0020_ThemaTaxHTField0 xmlns="1a8d9a65-8471-4209-a900-f8e11db75e0a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Corporate Design</TermName>
          <TermId xmlns="http://schemas.microsoft.com/office/infopath/2007/PartnerControls">19895bcd-b158-45ae-ab7b-f5ca217dfcec</TermId>
        </TermInfo>
      </Terms>
    </WU_x0020_ThemaTaxHTField0>
    <Format xmlns="dde413db-0745-4f3a-8dca-564dc7ff6f7d">Microsoft Office 2013/2016</Format>
    <SharedWithUsers xmlns="08b0a3ee-3d2a-451c-9a1a-7e5d5b0c9c77">
      <UserInfo>
        <DisplayName>Hernandez Perez, Laura</DisplayName>
        <AccountId>6100</AccountId>
        <AccountType/>
      </UserInfo>
      <UserInfo>
        <DisplayName>Hermann, Anett</DisplayName>
        <AccountId>2869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CF651A35DF3154DB01328AF51148DAE" ma:contentTypeVersion="1" ma:contentTypeDescription="Ein neues Dokument erstellen." ma:contentTypeScope="" ma:versionID="458c1b80f8d593bdc96b60ff34dd40b4">
  <xsd:schema xmlns:xsd="http://www.w3.org/2001/XMLSchema" xmlns:xs="http://www.w3.org/2001/XMLSchema" xmlns:p="http://schemas.microsoft.com/office/2006/metadata/properties" xmlns:ns2="1a8d9a65-8471-4209-a900-f8e11db75e0a" xmlns:ns3="08b0a3ee-3d2a-451c-9a1a-7e5d5b0c9c77" xmlns:ns4="dde413db-0745-4f3a-8dca-564dc7ff6f7d" targetNamespace="http://schemas.microsoft.com/office/2006/metadata/properties" ma:root="true" ma:fieldsID="2d31116d1a6b5af1b4a8b1ba7152d57a" ns2:_="" ns3:_="" ns4:_="">
    <xsd:import namespace="1a8d9a65-8471-4209-a900-f8e11db75e0a"/>
    <xsd:import namespace="08b0a3ee-3d2a-451c-9a1a-7e5d5b0c9c77"/>
    <xsd:import namespace="dde413db-0745-4f3a-8dca-564dc7ff6f7d"/>
    <xsd:element name="properties">
      <xsd:complexType>
        <xsd:sequence>
          <xsd:element name="documentManagement">
            <xsd:complexType>
              <xsd:all>
                <xsd:element ref="ns2:WU_x0020_ThemaTaxHTField0" minOccurs="0"/>
                <xsd:element ref="ns3:TaxCatchAll" minOccurs="0"/>
                <xsd:element ref="ns2:DokumentenartTaxHTField0" minOccurs="0"/>
                <xsd:element ref="ns4:Beschreibung" minOccurs="0"/>
                <xsd:element ref="ns4:Format" minOccurs="0"/>
                <xsd:element ref="ns4:Kategorie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8d9a65-8471-4209-a900-f8e11db75e0a" elementFormDefault="qualified">
    <xsd:import namespace="http://schemas.microsoft.com/office/2006/documentManagement/types"/>
    <xsd:import namespace="http://schemas.microsoft.com/office/infopath/2007/PartnerControls"/>
    <xsd:element name="WU_x0020_ThemaTaxHTField0" ma:index="9" nillable="true" ma:taxonomy="true" ma:internalName="WU_x0020_ThemaTaxHTField0" ma:taxonomyFieldName="WU_x0020_Thema" ma:displayName="Schlagwort" ma:default="" ma:fieldId="{a2eb3201-e251-4055-97e9-466604fc777f}" ma:taxonomyMulti="true" ma:sspId="59da4ae5-1217-4de6-bd64-b7a740f353bb" ma:termSetId="c1edca97-812b-4584-b6b5-1e5cade81cae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DokumentenartTaxHTField0" ma:index="12" nillable="true" ma:taxonomy="true" ma:internalName="DokumentenartTaxHTField0" ma:taxonomyFieldName="Dokumentenart" ma:displayName="Dokumentenart" ma:default="" ma:fieldId="{0f2e647f-32b7-4850-b6be-ae358ed71e70}" ma:taxonomyMulti="true" ma:sspId="59da4ae5-1217-4de6-bd64-b7a740f353bb" ma:termSetId="325756d7-e24e-4b6f-ba71-3f779d34c1e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b0a3ee-3d2a-451c-9a1a-7e5d5b0c9c77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description="" ma:hidden="true" ma:list="{6a103bb8-3913-4e3b-a229-080a76572464}" ma:internalName="TaxCatchAll" ma:showField="CatchAllData" ma:web="08b0a3ee-3d2a-451c-9a1a-7e5d5b0c9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Freigegeben fü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e413db-0745-4f3a-8dca-564dc7ff6f7d" elementFormDefault="qualified">
    <xsd:import namespace="http://schemas.microsoft.com/office/2006/documentManagement/types"/>
    <xsd:import namespace="http://schemas.microsoft.com/office/infopath/2007/PartnerControls"/>
    <xsd:element name="Beschreibung" ma:index="13" nillable="true" ma:displayName="Beschreibung" ma:internalName="Beschreibung">
      <xsd:simpleType>
        <xsd:restriction base="dms:Note">
          <xsd:maxLength value="255"/>
        </xsd:restriction>
      </xsd:simpleType>
    </xsd:element>
    <xsd:element name="Format" ma:index="14" nillable="true" ma:displayName="Format" ma:format="Dropdown" ma:internalName="Format">
      <xsd:simpleType>
        <xsd:union memberTypes="dms:Text">
          <xsd:simpleType>
            <xsd:restriction base="dms:Choice">
              <xsd:enumeration value="LaTeX"/>
              <xsd:enumeration value="Microsoft Office 2003"/>
              <xsd:enumeration value="Microsoft Office 2007-2013"/>
              <xsd:enumeration value="Microsoft Office 2013/2016"/>
              <xsd:enumeration value="OpenOffice 3.0"/>
            </xsd:restriction>
          </xsd:simpleType>
        </xsd:union>
      </xsd:simpleType>
    </xsd:element>
    <xsd:element name="Kategorie" ma:index="15" nillable="true" ma:displayName="Kategorie" ma:default="Anleitungen" ma:format="Dropdown" ma:internalName="Kategorie">
      <xsd:simpleType>
        <xsd:union memberTypes="dms:Text">
          <xsd:simpleType>
            <xsd:restriction base="dms:Choice">
              <xsd:enumeration value="Anleitungen"/>
              <xsd:enumeration value="Aushänge für Lift und Tür"/>
              <xsd:enumeration value="Basisvorlagen"/>
              <xsd:enumeration value="Brief-/Faxvorlagen"/>
              <xsd:enumeration value="Einladungen"/>
              <xsd:enumeration value="Etiketten"/>
              <xsd:enumeration value="Musterdateien"/>
              <xsd:enumeration value="Namensschilder"/>
              <xsd:enumeration value="Präsentationen"/>
              <xsd:enumeration value="Skripten-Cover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F58DFAF-C9AD-4CE5-A221-45D64FB05328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dde413db-0745-4f3a-8dca-564dc7ff6f7d"/>
    <ds:schemaRef ds:uri="http://purl.org/dc/elements/1.1/"/>
    <ds:schemaRef ds:uri="http://schemas.microsoft.com/office/2006/metadata/properties"/>
    <ds:schemaRef ds:uri="1a8d9a65-8471-4209-a900-f8e11db75e0a"/>
    <ds:schemaRef ds:uri="http://purl.org/dc/terms/"/>
    <ds:schemaRef ds:uri="08b0a3ee-3d2a-451c-9a1a-7e5d5b0c9c7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346B3ED-06B1-4DE8-9648-0F78B5B453B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1B19F04-C1AE-47E9-9133-474D1173C9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8d9a65-8471-4209-a900-f8e11db75e0a"/>
    <ds:schemaRef ds:uri="08b0a3ee-3d2a-451c-9a1a-7e5d5b0c9c77"/>
    <ds:schemaRef ds:uri="dde413db-0745-4f3a-8dca-564dc7ff6f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WU Musterpräsentation 16x10</Template>
  <TotalTime>0</TotalTime>
  <Words>2264</Words>
  <Application>Microsoft Office PowerPoint</Application>
  <PresentationFormat>Bildschirmpräsentation (16:10)</PresentationFormat>
  <Paragraphs>223</Paragraphs>
  <Slides>15</Slides>
  <Notes>15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2" baseType="lpstr">
      <vt:lpstr>Aptos</vt:lpstr>
      <vt:lpstr>Arial</vt:lpstr>
      <vt:lpstr>Calibri</vt:lpstr>
      <vt:lpstr>Georgia</vt:lpstr>
      <vt:lpstr>Verdana</vt:lpstr>
      <vt:lpstr>Wingdings</vt:lpstr>
      <vt:lpstr>WU 16:10</vt:lpstr>
      <vt:lpstr>PowerPoint-Präsentation</vt:lpstr>
      <vt:lpstr>Presentation Overview</vt:lpstr>
      <vt:lpstr>Context Austria</vt:lpstr>
      <vt:lpstr>Distinction between founding a company and founding a start-up </vt:lpstr>
      <vt:lpstr>Gender Funding Gap</vt:lpstr>
      <vt:lpstr>Field of Study / Background</vt:lpstr>
      <vt:lpstr>Methodology</vt:lpstr>
      <vt:lpstr>Results: Social and economic capital are crucial</vt:lpstr>
      <vt:lpstr>Results: Motivation for starting a business and entrepreneurial mindset are key to success</vt:lpstr>
      <vt:lpstr>Integration into Bourdieu's theory of practice</vt:lpstr>
      <vt:lpstr>Integration into Bourdieu's theory of practice</vt:lpstr>
      <vt:lpstr>Reflections on the “Founders Lab”</vt:lpstr>
      <vt:lpstr>Reflections on the “Founders Lab”-  Take-away</vt:lpstr>
      <vt:lpstr>PowerPoint-Präsentation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Hermann, Anett</dc:creator>
  <cp:lastModifiedBy>Hermann, Anett</cp:lastModifiedBy>
  <cp:revision>4</cp:revision>
  <dcterms:created xsi:type="dcterms:W3CDTF">2018-04-06T12:19:36Z</dcterms:created>
  <dcterms:modified xsi:type="dcterms:W3CDTF">2026-03-25T18:16:23Z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WU Thema">
    <vt:lpwstr>403;#Corporate Design|19895bcd-b158-45ae-ab7b-f5ca217dfcec</vt:lpwstr>
  </property>
  <property fmtid="{D5CDD505-2E9C-101B-9397-08002B2CF9AE}" pid="3" name="Dokumentenart">
    <vt:lpwstr>266;#Vorlagen|17fc50ed-8ad1-47be-ab12-04243fd74ddb</vt:lpwstr>
  </property>
  <property fmtid="{D5CDD505-2E9C-101B-9397-08002B2CF9AE}" pid="4" name="ContentTypeId">
    <vt:lpwstr>0x010100BCF651A35DF3154DB01328AF51148DAE</vt:lpwstr>
  </property>
</Properties>
</file>