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96" r:id="rId5"/>
    <p:sldId id="316" r:id="rId6"/>
    <p:sldId id="516" r:id="rId7"/>
    <p:sldId id="520" r:id="rId8"/>
    <p:sldId id="517" r:id="rId9"/>
    <p:sldId id="526" r:id="rId10"/>
    <p:sldId id="478" r:id="rId11"/>
    <p:sldId id="523" r:id="rId12"/>
    <p:sldId id="527" r:id="rId13"/>
    <p:sldId id="524" r:id="rId14"/>
    <p:sldId id="525" r:id="rId15"/>
    <p:sldId id="529" r:id="rId16"/>
    <p:sldId id="530" r:id="rId17"/>
    <p:sldId id="466" r:id="rId18"/>
    <p:sldId id="452" r:id="rId19"/>
  </p:sldIdLst>
  <p:sldSz cx="9144000" cy="5715000" type="screen16x10"/>
  <p:notesSz cx="6815138" cy="9947275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or" initials="A" lastIdx="2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6872D-9A81-49E6-8F73-E84A80D38063}" v="271" dt="2026-03-25T18:15:40.391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9123" autoAdjust="0"/>
  </p:normalViewPr>
  <p:slideViewPr>
    <p:cSldViewPr snapToGrid="0" showGuides="1">
      <p:cViewPr>
        <p:scale>
          <a:sx n="125" d="100"/>
          <a:sy n="125" d="100"/>
        </p:scale>
        <p:origin x="2634" y="84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556" y="76"/>
      </p:cViewPr>
      <p:guideLst>
        <p:guide orient="horz" pos="313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ann, Anett" userId="a4eb9698-db59-4868-8285-7811a3a95b28" providerId="ADAL" clId="{1A583030-2DCE-45E0-907B-02FA2D92FB08}"/>
    <pc:docChg chg="undo custSel addSld delSld modSld sldOrd">
      <pc:chgData name="Hermann, Anett" userId="a4eb9698-db59-4868-8285-7811a3a95b28" providerId="ADAL" clId="{1A583030-2DCE-45E0-907B-02FA2D92FB08}" dt="2026-03-25T18:16:22.989" v="7252" actId="14100"/>
      <pc:docMkLst>
        <pc:docMk/>
      </pc:docMkLst>
      <pc:sldChg chg="modSp mod">
        <pc:chgData name="Hermann, Anett" userId="a4eb9698-db59-4868-8285-7811a3a95b28" providerId="ADAL" clId="{1A583030-2DCE-45E0-907B-02FA2D92FB08}" dt="2026-03-25T17:25:12.237" v="6469" actId="20577"/>
        <pc:sldMkLst>
          <pc:docMk/>
          <pc:sldMk cId="3486792160" sldId="296"/>
        </pc:sldMkLst>
        <pc:spChg chg="mod">
          <ac:chgData name="Hermann, Anett" userId="a4eb9698-db59-4868-8285-7811a3a95b28" providerId="ADAL" clId="{1A583030-2DCE-45E0-907B-02FA2D92FB08}" dt="2026-03-25T17:25:12.237" v="6469" actId="20577"/>
          <ac:spMkLst>
            <pc:docMk/>
            <pc:sldMk cId="3486792160" sldId="296"/>
            <ac:spMk id="4" creationId="{00000000-0000-0000-0000-000000000000}"/>
          </ac:spMkLst>
        </pc:spChg>
        <pc:spChg chg="mod">
          <ac:chgData name="Hermann, Anett" userId="a4eb9698-db59-4868-8285-7811a3a95b28" providerId="ADAL" clId="{1A583030-2DCE-45E0-907B-02FA2D92FB08}" dt="2026-03-25T11:50:10.887" v="4" actId="20578"/>
          <ac:spMkLst>
            <pc:docMk/>
            <pc:sldMk cId="3486792160" sldId="296"/>
            <ac:spMk id="5" creationId="{00000000-0000-0000-0000-000000000000}"/>
          </ac:spMkLst>
        </pc:spChg>
        <pc:spChg chg="mod">
          <ac:chgData name="Hermann, Anett" userId="a4eb9698-db59-4868-8285-7811a3a95b28" providerId="ADAL" clId="{1A583030-2DCE-45E0-907B-02FA2D92FB08}" dt="2026-03-25T11:55:53.763" v="23" actId="768"/>
          <ac:spMkLst>
            <pc:docMk/>
            <pc:sldMk cId="3486792160" sldId="296"/>
            <ac:spMk id="7" creationId="{7D0991B8-6B17-4F88-BD70-68FB6788CA19}"/>
          </ac:spMkLst>
        </pc:spChg>
        <pc:spChg chg="mod">
          <ac:chgData name="Hermann, Anett" userId="a4eb9698-db59-4868-8285-7811a3a95b28" providerId="ADAL" clId="{1A583030-2DCE-45E0-907B-02FA2D92FB08}" dt="2026-03-25T11:50:49.188" v="9" actId="113"/>
          <ac:spMkLst>
            <pc:docMk/>
            <pc:sldMk cId="3486792160" sldId="296"/>
            <ac:spMk id="10" creationId="{00000000-0000-0000-0000-000000000000}"/>
          </ac:spMkLst>
        </pc:spChg>
      </pc:sldChg>
      <pc:sldChg chg="modSp mod">
        <pc:chgData name="Hermann, Anett" userId="a4eb9698-db59-4868-8285-7811a3a95b28" providerId="ADAL" clId="{1A583030-2DCE-45E0-907B-02FA2D92FB08}" dt="2026-03-25T17:41:34.573" v="6610" actId="20577"/>
        <pc:sldMkLst>
          <pc:docMk/>
          <pc:sldMk cId="1078019219" sldId="316"/>
        </pc:sldMkLst>
        <pc:spChg chg="mod">
          <ac:chgData name="Hermann, Anett" userId="a4eb9698-db59-4868-8285-7811a3a95b28" providerId="ADAL" clId="{1A583030-2DCE-45E0-907B-02FA2D92FB08}" dt="2026-03-25T17:41:34.573" v="6610" actId="20577"/>
          <ac:spMkLst>
            <pc:docMk/>
            <pc:sldMk cId="1078019219" sldId="316"/>
            <ac:spMk id="4" creationId="{00000000-0000-0000-0000-000000000000}"/>
          </ac:spMkLst>
        </pc:spChg>
      </pc:sldChg>
      <pc:sldChg chg="modSp mod modNotesTx">
        <pc:chgData name="Hermann, Anett" userId="a4eb9698-db59-4868-8285-7811a3a95b28" providerId="ADAL" clId="{1A583030-2DCE-45E0-907B-02FA2D92FB08}" dt="2026-03-25T18:16:22.989" v="7252" actId="14100"/>
        <pc:sldMkLst>
          <pc:docMk/>
          <pc:sldMk cId="314165618" sldId="452"/>
        </pc:sldMkLst>
        <pc:spChg chg="mod">
          <ac:chgData name="Hermann, Anett" userId="a4eb9698-db59-4868-8285-7811a3a95b28" providerId="ADAL" clId="{1A583030-2DCE-45E0-907B-02FA2D92FB08}" dt="2026-03-25T18:16:22.989" v="7252" actId="14100"/>
          <ac:spMkLst>
            <pc:docMk/>
            <pc:sldMk cId="314165618" sldId="452"/>
            <ac:spMk id="3" creationId="{BA08BF9E-5A52-F44A-85B5-0AF15FEDE347}"/>
          </ac:spMkLst>
        </pc:spChg>
      </pc:sldChg>
      <pc:sldChg chg="del">
        <pc:chgData name="Hermann, Anett" userId="a4eb9698-db59-4868-8285-7811a3a95b28" providerId="ADAL" clId="{1A583030-2DCE-45E0-907B-02FA2D92FB08}" dt="2026-03-25T16:11:27.666" v="5833" actId="47"/>
        <pc:sldMkLst>
          <pc:docMk/>
          <pc:sldMk cId="3698589985" sldId="458"/>
        </pc:sldMkLst>
      </pc:sldChg>
      <pc:sldChg chg="addSp delSp modSp mod">
        <pc:chgData name="Hermann, Anett" userId="a4eb9698-db59-4868-8285-7811a3a95b28" providerId="ADAL" clId="{1A583030-2DCE-45E0-907B-02FA2D92FB08}" dt="2026-03-25T17:46:25.332" v="6675" actId="12"/>
        <pc:sldMkLst>
          <pc:docMk/>
          <pc:sldMk cId="1071978842" sldId="478"/>
        </pc:sldMkLst>
        <pc:spChg chg="mod">
          <ac:chgData name="Hermann, Anett" userId="a4eb9698-db59-4868-8285-7811a3a95b28" providerId="ADAL" clId="{1A583030-2DCE-45E0-907B-02FA2D92FB08}" dt="2026-03-25T15:44:09.613" v="5568"/>
          <ac:spMkLst>
            <pc:docMk/>
            <pc:sldMk cId="1071978842" sldId="478"/>
            <ac:spMk id="3" creationId="{00000000-0000-0000-0000-000000000000}"/>
          </ac:spMkLst>
        </pc:spChg>
        <pc:spChg chg="del">
          <ac:chgData name="Hermann, Anett" userId="a4eb9698-db59-4868-8285-7811a3a95b28" providerId="ADAL" clId="{1A583030-2DCE-45E0-907B-02FA2D92FB08}" dt="2026-03-25T12:30:02.338" v="717" actId="478"/>
          <ac:spMkLst>
            <pc:docMk/>
            <pc:sldMk cId="1071978842" sldId="478"/>
            <ac:spMk id="4" creationId="{00000000-0000-0000-0000-000000000000}"/>
          </ac:spMkLst>
        </pc:spChg>
        <pc:spChg chg="del">
          <ac:chgData name="Hermann, Anett" userId="a4eb9698-db59-4868-8285-7811a3a95b28" providerId="ADAL" clId="{1A583030-2DCE-45E0-907B-02FA2D92FB08}" dt="2026-03-25T12:30:02.338" v="717" actId="478"/>
          <ac:spMkLst>
            <pc:docMk/>
            <pc:sldMk cId="1071978842" sldId="478"/>
            <ac:spMk id="6" creationId="{00000000-0000-0000-0000-000000000000}"/>
          </ac:spMkLst>
        </pc:spChg>
        <pc:spChg chg="add mod">
          <ac:chgData name="Hermann, Anett" userId="a4eb9698-db59-4868-8285-7811a3a95b28" providerId="ADAL" clId="{1A583030-2DCE-45E0-907B-02FA2D92FB08}" dt="2026-03-25T17:46:25.332" v="6675" actId="12"/>
          <ac:spMkLst>
            <pc:docMk/>
            <pc:sldMk cId="1071978842" sldId="478"/>
            <ac:spMk id="8" creationId="{EC950423-02FC-069A-2FCE-C1793B0C69DD}"/>
          </ac:spMkLst>
        </pc:spChg>
        <pc:spChg chg="del">
          <ac:chgData name="Hermann, Anett" userId="a4eb9698-db59-4868-8285-7811a3a95b28" providerId="ADAL" clId="{1A583030-2DCE-45E0-907B-02FA2D92FB08}" dt="2026-03-25T12:30:02.338" v="717" actId="478"/>
          <ac:spMkLst>
            <pc:docMk/>
            <pc:sldMk cId="1071978842" sldId="478"/>
            <ac:spMk id="9" creationId="{00000000-0000-0000-0000-000000000000}"/>
          </ac:spMkLst>
        </pc:spChg>
        <pc:spChg chg="del">
          <ac:chgData name="Hermann, Anett" userId="a4eb9698-db59-4868-8285-7811a3a95b28" providerId="ADAL" clId="{1A583030-2DCE-45E0-907B-02FA2D92FB08}" dt="2026-03-25T12:30:02.338" v="717" actId="478"/>
          <ac:spMkLst>
            <pc:docMk/>
            <pc:sldMk cId="1071978842" sldId="478"/>
            <ac:spMk id="10" creationId="{00000000-0000-0000-0000-000000000000}"/>
          </ac:spMkLst>
        </pc:spChg>
      </pc:sldChg>
      <pc:sldChg chg="del">
        <pc:chgData name="Hermann, Anett" userId="a4eb9698-db59-4868-8285-7811a3a95b28" providerId="ADAL" clId="{1A583030-2DCE-45E0-907B-02FA2D92FB08}" dt="2026-03-25T16:11:24.423" v="5831" actId="47"/>
        <pc:sldMkLst>
          <pc:docMk/>
          <pc:sldMk cId="3282438426" sldId="487"/>
        </pc:sldMkLst>
      </pc:sldChg>
      <pc:sldChg chg="del">
        <pc:chgData name="Hermann, Anett" userId="a4eb9698-db59-4868-8285-7811a3a95b28" providerId="ADAL" clId="{1A583030-2DCE-45E0-907B-02FA2D92FB08}" dt="2026-03-25T16:11:34.748" v="5837" actId="47"/>
        <pc:sldMkLst>
          <pc:docMk/>
          <pc:sldMk cId="1488418554" sldId="489"/>
        </pc:sldMkLst>
      </pc:sldChg>
      <pc:sldChg chg="modSp del mod">
        <pc:chgData name="Hermann, Anett" userId="a4eb9698-db59-4868-8285-7811a3a95b28" providerId="ADAL" clId="{1A583030-2DCE-45E0-907B-02FA2D92FB08}" dt="2026-03-25T16:42:46.621" v="6071" actId="47"/>
        <pc:sldMkLst>
          <pc:docMk/>
          <pc:sldMk cId="2308005362" sldId="494"/>
        </pc:sldMkLst>
        <pc:spChg chg="mod">
          <ac:chgData name="Hermann, Anett" userId="a4eb9698-db59-4868-8285-7811a3a95b28" providerId="ADAL" clId="{1A583030-2DCE-45E0-907B-02FA2D92FB08}" dt="2026-03-25T16:36:50.118" v="6014" actId="20577"/>
          <ac:spMkLst>
            <pc:docMk/>
            <pc:sldMk cId="2308005362" sldId="494"/>
            <ac:spMk id="10" creationId="{00000000-0000-0000-0000-000000000000}"/>
          </ac:spMkLst>
        </pc:spChg>
      </pc:sldChg>
      <pc:sldChg chg="modSp del mod">
        <pc:chgData name="Hermann, Anett" userId="a4eb9698-db59-4868-8285-7811a3a95b28" providerId="ADAL" clId="{1A583030-2DCE-45E0-907B-02FA2D92FB08}" dt="2026-03-25T18:10:01.287" v="7032" actId="47"/>
        <pc:sldMkLst>
          <pc:docMk/>
          <pc:sldMk cId="2277687355" sldId="504"/>
        </pc:sldMkLst>
        <pc:spChg chg="mod">
          <ac:chgData name="Hermann, Anett" userId="a4eb9698-db59-4868-8285-7811a3a95b28" providerId="ADAL" clId="{1A583030-2DCE-45E0-907B-02FA2D92FB08}" dt="2026-03-25T17:19:24.688" v="6455" actId="21"/>
          <ac:spMkLst>
            <pc:docMk/>
            <pc:sldMk cId="2277687355" sldId="504"/>
            <ac:spMk id="4" creationId="{00000000-0000-0000-0000-000000000000}"/>
          </ac:spMkLst>
        </pc:spChg>
      </pc:sldChg>
      <pc:sldChg chg="del">
        <pc:chgData name="Hermann, Anett" userId="a4eb9698-db59-4868-8285-7811a3a95b28" providerId="ADAL" clId="{1A583030-2DCE-45E0-907B-02FA2D92FB08}" dt="2026-03-25T17:05:36.309" v="6337" actId="47"/>
        <pc:sldMkLst>
          <pc:docMk/>
          <pc:sldMk cId="3002769050" sldId="505"/>
        </pc:sldMkLst>
      </pc:sldChg>
      <pc:sldChg chg="del">
        <pc:chgData name="Hermann, Anett" userId="a4eb9698-db59-4868-8285-7811a3a95b28" providerId="ADAL" clId="{1A583030-2DCE-45E0-907B-02FA2D92FB08}" dt="2026-03-25T16:11:22.358" v="5830" actId="47"/>
        <pc:sldMkLst>
          <pc:docMk/>
          <pc:sldMk cId="2735602666" sldId="506"/>
        </pc:sldMkLst>
      </pc:sldChg>
      <pc:sldChg chg="del">
        <pc:chgData name="Hermann, Anett" userId="a4eb9698-db59-4868-8285-7811a3a95b28" providerId="ADAL" clId="{1A583030-2DCE-45E0-907B-02FA2D92FB08}" dt="2026-03-25T16:11:29.667" v="5835" actId="47"/>
        <pc:sldMkLst>
          <pc:docMk/>
          <pc:sldMk cId="475897156" sldId="507"/>
        </pc:sldMkLst>
      </pc:sldChg>
      <pc:sldChg chg="del">
        <pc:chgData name="Hermann, Anett" userId="a4eb9698-db59-4868-8285-7811a3a95b28" providerId="ADAL" clId="{1A583030-2DCE-45E0-907B-02FA2D92FB08}" dt="2026-03-25T16:11:28.706" v="5834" actId="47"/>
        <pc:sldMkLst>
          <pc:docMk/>
          <pc:sldMk cId="2976264137" sldId="510"/>
        </pc:sldMkLst>
      </pc:sldChg>
      <pc:sldChg chg="del">
        <pc:chgData name="Hermann, Anett" userId="a4eb9698-db59-4868-8285-7811a3a95b28" providerId="ADAL" clId="{1A583030-2DCE-45E0-907B-02FA2D92FB08}" dt="2026-03-25T16:11:32.102" v="5836" actId="47"/>
        <pc:sldMkLst>
          <pc:docMk/>
          <pc:sldMk cId="3687915980" sldId="513"/>
        </pc:sldMkLst>
      </pc:sldChg>
      <pc:sldChg chg="del">
        <pc:chgData name="Hermann, Anett" userId="a4eb9698-db59-4868-8285-7811a3a95b28" providerId="ADAL" clId="{1A583030-2DCE-45E0-907B-02FA2D92FB08}" dt="2026-03-25T16:11:26.260" v="5832" actId="47"/>
        <pc:sldMkLst>
          <pc:docMk/>
          <pc:sldMk cId="3057200017" sldId="515"/>
        </pc:sldMkLst>
      </pc:sldChg>
      <pc:sldChg chg="modSp add mod">
        <pc:chgData name="Hermann, Anett" userId="a4eb9698-db59-4868-8285-7811a3a95b28" providerId="ADAL" clId="{1A583030-2DCE-45E0-907B-02FA2D92FB08}" dt="2026-03-25T17:43:46.537" v="6648" actId="20577"/>
        <pc:sldMkLst>
          <pc:docMk/>
          <pc:sldMk cId="413991578" sldId="516"/>
        </pc:sldMkLst>
        <pc:spChg chg="mod">
          <ac:chgData name="Hermann, Anett" userId="a4eb9698-db59-4868-8285-7811a3a95b28" providerId="ADAL" clId="{1A583030-2DCE-45E0-907B-02FA2D92FB08}" dt="2026-03-25T13:57:56.488" v="4599" actId="20577"/>
          <ac:spMkLst>
            <pc:docMk/>
            <pc:sldMk cId="413991578" sldId="516"/>
            <ac:spMk id="3" creationId="{3FAF23F7-F89A-C8AB-035B-322DA880557A}"/>
          </ac:spMkLst>
        </pc:spChg>
        <pc:spChg chg="mod">
          <ac:chgData name="Hermann, Anett" userId="a4eb9698-db59-4868-8285-7811a3a95b28" providerId="ADAL" clId="{1A583030-2DCE-45E0-907B-02FA2D92FB08}" dt="2026-03-25T17:43:46.537" v="6648" actId="20577"/>
          <ac:spMkLst>
            <pc:docMk/>
            <pc:sldMk cId="413991578" sldId="516"/>
            <ac:spMk id="4" creationId="{2B7CDA6F-046A-8138-7A6E-31B731AA976E}"/>
          </ac:spMkLst>
        </pc:spChg>
      </pc:sldChg>
      <pc:sldChg chg="modSp add mod">
        <pc:chgData name="Hermann, Anett" userId="a4eb9698-db59-4868-8285-7811a3a95b28" providerId="ADAL" clId="{1A583030-2DCE-45E0-907B-02FA2D92FB08}" dt="2026-03-25T17:45:01.037" v="6668" actId="255"/>
        <pc:sldMkLst>
          <pc:docMk/>
          <pc:sldMk cId="384810921" sldId="517"/>
        </pc:sldMkLst>
        <pc:spChg chg="mod">
          <ac:chgData name="Hermann, Anett" userId="a4eb9698-db59-4868-8285-7811a3a95b28" providerId="ADAL" clId="{1A583030-2DCE-45E0-907B-02FA2D92FB08}" dt="2026-03-25T15:10:35.725" v="5099" actId="6549"/>
          <ac:spMkLst>
            <pc:docMk/>
            <pc:sldMk cId="384810921" sldId="517"/>
            <ac:spMk id="3" creationId="{0B77C86F-53D2-F8F5-1BE1-3A4E9C80AFBA}"/>
          </ac:spMkLst>
        </pc:spChg>
        <pc:spChg chg="mod">
          <ac:chgData name="Hermann, Anett" userId="a4eb9698-db59-4868-8285-7811a3a95b28" providerId="ADAL" clId="{1A583030-2DCE-45E0-907B-02FA2D92FB08}" dt="2026-03-25T17:45:01.037" v="6668" actId="255"/>
          <ac:spMkLst>
            <pc:docMk/>
            <pc:sldMk cId="384810921" sldId="517"/>
            <ac:spMk id="4" creationId="{80A5DC60-827E-5240-49C8-5A51EC4E63A6}"/>
          </ac:spMkLst>
        </pc:spChg>
      </pc:sldChg>
      <pc:sldChg chg="addSp modSp add del mod">
        <pc:chgData name="Hermann, Anett" userId="a4eb9698-db59-4868-8285-7811a3a95b28" providerId="ADAL" clId="{1A583030-2DCE-45E0-907B-02FA2D92FB08}" dt="2026-03-25T15:40:24.397" v="5522" actId="47"/>
        <pc:sldMkLst>
          <pc:docMk/>
          <pc:sldMk cId="4173076872" sldId="518"/>
        </pc:sldMkLst>
        <pc:spChg chg="add">
          <ac:chgData name="Hermann, Anett" userId="a4eb9698-db59-4868-8285-7811a3a95b28" providerId="ADAL" clId="{1A583030-2DCE-45E0-907B-02FA2D92FB08}" dt="2026-03-25T12:54:10.434" v="1449"/>
          <ac:spMkLst>
            <pc:docMk/>
            <pc:sldMk cId="4173076872" sldId="518"/>
            <ac:spMk id="2" creationId="{B9830158-CC4C-EB4B-2B82-695601FF5B5D}"/>
          </ac:spMkLst>
        </pc:spChg>
        <pc:spChg chg="mod">
          <ac:chgData name="Hermann, Anett" userId="a4eb9698-db59-4868-8285-7811a3a95b28" providerId="ADAL" clId="{1A583030-2DCE-45E0-907B-02FA2D92FB08}" dt="2026-03-25T13:50:11.691" v="4584" actId="27636"/>
          <ac:spMkLst>
            <pc:docMk/>
            <pc:sldMk cId="4173076872" sldId="518"/>
            <ac:spMk id="4" creationId="{66787F2B-5E33-405F-5A02-F6155E7A7DE1}"/>
          </ac:spMkLst>
        </pc:spChg>
        <pc:spChg chg="add">
          <ac:chgData name="Hermann, Anett" userId="a4eb9698-db59-4868-8285-7811a3a95b28" providerId="ADAL" clId="{1A583030-2DCE-45E0-907B-02FA2D92FB08}" dt="2026-03-25T12:54:17.990" v="1450"/>
          <ac:spMkLst>
            <pc:docMk/>
            <pc:sldMk cId="4173076872" sldId="518"/>
            <ac:spMk id="7" creationId="{3DBC990B-038A-208B-54FF-79993969C219}"/>
          </ac:spMkLst>
        </pc:spChg>
      </pc:sldChg>
      <pc:sldChg chg="modSp add del mod">
        <pc:chgData name="Hermann, Anett" userId="a4eb9698-db59-4868-8285-7811a3a95b28" providerId="ADAL" clId="{1A583030-2DCE-45E0-907B-02FA2D92FB08}" dt="2026-03-25T13:02:42.809" v="1958" actId="47"/>
        <pc:sldMkLst>
          <pc:docMk/>
          <pc:sldMk cId="3604125391" sldId="519"/>
        </pc:sldMkLst>
        <pc:spChg chg="mod">
          <ac:chgData name="Hermann, Anett" userId="a4eb9698-db59-4868-8285-7811a3a95b28" providerId="ADAL" clId="{1A583030-2DCE-45E0-907B-02FA2D92FB08}" dt="2026-03-25T12:31:03.400" v="822" actId="20577"/>
          <ac:spMkLst>
            <pc:docMk/>
            <pc:sldMk cId="3604125391" sldId="519"/>
            <ac:spMk id="3" creationId="{8E5989B5-8B8C-3052-C1EE-9852AA56BC0B}"/>
          </ac:spMkLst>
        </pc:spChg>
        <pc:spChg chg="mod">
          <ac:chgData name="Hermann, Anett" userId="a4eb9698-db59-4868-8285-7811a3a95b28" providerId="ADAL" clId="{1A583030-2DCE-45E0-907B-02FA2D92FB08}" dt="2026-03-25T13:01:44.372" v="1957" actId="20577"/>
          <ac:spMkLst>
            <pc:docMk/>
            <pc:sldMk cId="3604125391" sldId="519"/>
            <ac:spMk id="8" creationId="{634B7D83-1889-57AD-4D4B-DEAC8F034791}"/>
          </ac:spMkLst>
        </pc:spChg>
      </pc:sldChg>
      <pc:sldChg chg="addSp modSp add mod modNotesTx">
        <pc:chgData name="Hermann, Anett" userId="a4eb9698-db59-4868-8285-7811a3a95b28" providerId="ADAL" clId="{1A583030-2DCE-45E0-907B-02FA2D92FB08}" dt="2026-03-25T17:43:33.268" v="6647" actId="255"/>
        <pc:sldMkLst>
          <pc:docMk/>
          <pc:sldMk cId="4197168403" sldId="520"/>
        </pc:sldMkLst>
        <pc:spChg chg="add">
          <ac:chgData name="Hermann, Anett" userId="a4eb9698-db59-4868-8285-7811a3a95b28" providerId="ADAL" clId="{1A583030-2DCE-45E0-907B-02FA2D92FB08}" dt="2026-03-25T12:45:38.611" v="967"/>
          <ac:spMkLst>
            <pc:docMk/>
            <pc:sldMk cId="4197168403" sldId="520"/>
            <ac:spMk id="2" creationId="{A9289AC7-B70F-4C9D-AF24-22CE80B030EE}"/>
          </ac:spMkLst>
        </pc:spChg>
        <pc:spChg chg="mod">
          <ac:chgData name="Hermann, Anett" userId="a4eb9698-db59-4868-8285-7811a3a95b28" providerId="ADAL" clId="{1A583030-2DCE-45E0-907B-02FA2D92FB08}" dt="2026-03-25T17:35:20.396" v="6552" actId="20577"/>
          <ac:spMkLst>
            <pc:docMk/>
            <pc:sldMk cId="4197168403" sldId="520"/>
            <ac:spMk id="3" creationId="{EC3F7C2A-E732-6EBA-437E-E998BD4AC6E6}"/>
          </ac:spMkLst>
        </pc:spChg>
        <pc:spChg chg="mod">
          <ac:chgData name="Hermann, Anett" userId="a4eb9698-db59-4868-8285-7811a3a95b28" providerId="ADAL" clId="{1A583030-2DCE-45E0-907B-02FA2D92FB08}" dt="2026-03-25T17:43:33.268" v="6647" actId="255"/>
          <ac:spMkLst>
            <pc:docMk/>
            <pc:sldMk cId="4197168403" sldId="520"/>
            <ac:spMk id="4" creationId="{F3F34546-C6B0-DA98-022A-FF84841178F0}"/>
          </ac:spMkLst>
        </pc:spChg>
      </pc:sldChg>
      <pc:sldChg chg="modSp add del mod ord">
        <pc:chgData name="Hermann, Anett" userId="a4eb9698-db59-4868-8285-7811a3a95b28" providerId="ADAL" clId="{1A583030-2DCE-45E0-907B-02FA2D92FB08}" dt="2026-03-25T15:40:29.355" v="5523" actId="47"/>
        <pc:sldMkLst>
          <pc:docMk/>
          <pc:sldMk cId="2070390393" sldId="521"/>
        </pc:sldMkLst>
        <pc:spChg chg="mod">
          <ac:chgData name="Hermann, Anett" userId="a4eb9698-db59-4868-8285-7811a3a95b28" providerId="ADAL" clId="{1A583030-2DCE-45E0-907B-02FA2D92FB08}" dt="2026-03-25T12:47:30.331" v="1115" actId="20577"/>
          <ac:spMkLst>
            <pc:docMk/>
            <pc:sldMk cId="2070390393" sldId="521"/>
            <ac:spMk id="3" creationId="{D2131BAE-DE6D-3C60-E9DA-C5CB49DFA3CF}"/>
          </ac:spMkLst>
        </pc:spChg>
        <pc:spChg chg="mod">
          <ac:chgData name="Hermann, Anett" userId="a4eb9698-db59-4868-8285-7811a3a95b28" providerId="ADAL" clId="{1A583030-2DCE-45E0-907B-02FA2D92FB08}" dt="2026-03-25T12:53:19.038" v="1402" actId="5793"/>
          <ac:spMkLst>
            <pc:docMk/>
            <pc:sldMk cId="2070390393" sldId="521"/>
            <ac:spMk id="8" creationId="{42D639AD-6CBC-32D3-D95A-1332169D4CDD}"/>
          </ac:spMkLst>
        </pc:spChg>
      </pc:sldChg>
      <pc:sldChg chg="new del">
        <pc:chgData name="Hermann, Anett" userId="a4eb9698-db59-4868-8285-7811a3a95b28" providerId="ADAL" clId="{1A583030-2DCE-45E0-907B-02FA2D92FB08}" dt="2026-03-25T12:52:02.233" v="1343" actId="47"/>
        <pc:sldMkLst>
          <pc:docMk/>
          <pc:sldMk cId="877399098" sldId="522"/>
        </pc:sldMkLst>
      </pc:sldChg>
      <pc:sldChg chg="modSp add del mod">
        <pc:chgData name="Hermann, Anett" userId="a4eb9698-db59-4868-8285-7811a3a95b28" providerId="ADAL" clId="{1A583030-2DCE-45E0-907B-02FA2D92FB08}" dt="2026-03-25T15:53:14.512" v="5698" actId="47"/>
        <pc:sldMkLst>
          <pc:docMk/>
          <pc:sldMk cId="1493384133" sldId="522"/>
        </pc:sldMkLst>
        <pc:spChg chg="mod">
          <ac:chgData name="Hermann, Anett" userId="a4eb9698-db59-4868-8285-7811a3a95b28" providerId="ADAL" clId="{1A583030-2DCE-45E0-907B-02FA2D92FB08}" dt="2026-03-25T13:27:07.502" v="3255" actId="20577"/>
          <ac:spMkLst>
            <pc:docMk/>
            <pc:sldMk cId="1493384133" sldId="522"/>
            <ac:spMk id="8" creationId="{CB18E346-0062-CB74-74CF-60F7E189D2B5}"/>
          </ac:spMkLst>
        </pc:spChg>
      </pc:sldChg>
      <pc:sldChg chg="modSp add mod">
        <pc:chgData name="Hermann, Anett" userId="a4eb9698-db59-4868-8285-7811a3a95b28" providerId="ADAL" clId="{1A583030-2DCE-45E0-907B-02FA2D92FB08}" dt="2026-03-25T18:07:58.695" v="7026" actId="20577"/>
        <pc:sldMkLst>
          <pc:docMk/>
          <pc:sldMk cId="2662726259" sldId="523"/>
        </pc:sldMkLst>
        <pc:spChg chg="mod">
          <ac:chgData name="Hermann, Anett" userId="a4eb9698-db59-4868-8285-7811a3a95b28" providerId="ADAL" clId="{1A583030-2DCE-45E0-907B-02FA2D92FB08}" dt="2026-03-25T16:13:34.603" v="5847" actId="20577"/>
          <ac:spMkLst>
            <pc:docMk/>
            <pc:sldMk cId="2662726259" sldId="523"/>
            <ac:spMk id="3" creationId="{F7689170-3704-6AC7-305A-55A2949D320A}"/>
          </ac:spMkLst>
        </pc:spChg>
        <pc:spChg chg="mod">
          <ac:chgData name="Hermann, Anett" userId="a4eb9698-db59-4868-8285-7811a3a95b28" providerId="ADAL" clId="{1A583030-2DCE-45E0-907B-02FA2D92FB08}" dt="2026-03-25T18:07:58.695" v="7026" actId="20577"/>
          <ac:spMkLst>
            <pc:docMk/>
            <pc:sldMk cId="2662726259" sldId="523"/>
            <ac:spMk id="8" creationId="{6A71E2D7-4A89-E9EF-4477-5EDBC52EEC24}"/>
          </ac:spMkLst>
        </pc:spChg>
      </pc:sldChg>
      <pc:sldChg chg="modSp add mod">
        <pc:chgData name="Hermann, Anett" userId="a4eb9698-db59-4868-8285-7811a3a95b28" providerId="ADAL" clId="{1A583030-2DCE-45E0-907B-02FA2D92FB08}" dt="2026-03-25T17:50:56.062" v="6766" actId="255"/>
        <pc:sldMkLst>
          <pc:docMk/>
          <pc:sldMk cId="4019492126" sldId="524"/>
        </pc:sldMkLst>
        <pc:spChg chg="mod">
          <ac:chgData name="Hermann, Anett" userId="a4eb9698-db59-4868-8285-7811a3a95b28" providerId="ADAL" clId="{1A583030-2DCE-45E0-907B-02FA2D92FB08}" dt="2026-03-25T16:35:52.843" v="6010" actId="14100"/>
          <ac:spMkLst>
            <pc:docMk/>
            <pc:sldMk cId="4019492126" sldId="524"/>
            <ac:spMk id="3" creationId="{AC639715-949B-78EC-324F-E3716336BD01}"/>
          </ac:spMkLst>
        </pc:spChg>
        <pc:spChg chg="mod">
          <ac:chgData name="Hermann, Anett" userId="a4eb9698-db59-4868-8285-7811a3a95b28" providerId="ADAL" clId="{1A583030-2DCE-45E0-907B-02FA2D92FB08}" dt="2026-03-25T17:50:56.062" v="6766" actId="255"/>
          <ac:spMkLst>
            <pc:docMk/>
            <pc:sldMk cId="4019492126" sldId="524"/>
            <ac:spMk id="8" creationId="{190E24C6-5222-0A09-A8E1-46801D494AF7}"/>
          </ac:spMkLst>
        </pc:spChg>
      </pc:sldChg>
      <pc:sldChg chg="addSp modSp add mod ord modClrScheme chgLayout modNotesTx">
        <pc:chgData name="Hermann, Anett" userId="a4eb9698-db59-4868-8285-7811a3a95b28" providerId="ADAL" clId="{1A583030-2DCE-45E0-907B-02FA2D92FB08}" dt="2026-03-25T17:53:32.452" v="6803" actId="20577"/>
        <pc:sldMkLst>
          <pc:docMk/>
          <pc:sldMk cId="2654148971" sldId="525"/>
        </pc:sldMkLst>
        <pc:spChg chg="mod ord">
          <ac:chgData name="Hermann, Anett" userId="a4eb9698-db59-4868-8285-7811a3a95b28" providerId="ADAL" clId="{1A583030-2DCE-45E0-907B-02FA2D92FB08}" dt="2026-03-25T16:36:19.590" v="6013" actId="26606"/>
          <ac:spMkLst>
            <pc:docMk/>
            <pc:sldMk cId="2654148971" sldId="525"/>
            <ac:spMk id="3" creationId="{95894359-4C5A-FF55-29DA-B7D4016357A6}"/>
          </ac:spMkLst>
        </pc:spChg>
        <pc:spChg chg="add mod">
          <ac:chgData name="Hermann, Anett" userId="a4eb9698-db59-4868-8285-7811a3a95b28" providerId="ADAL" clId="{1A583030-2DCE-45E0-907B-02FA2D92FB08}" dt="2026-03-25T17:13:11.721" v="6394" actId="14100"/>
          <ac:spMkLst>
            <pc:docMk/>
            <pc:sldMk cId="2654148971" sldId="525"/>
            <ac:spMk id="4" creationId="{47E12CA2-1641-E688-61E7-6301DB4BA916}"/>
          </ac:spMkLst>
        </pc:spChg>
        <pc:spChg chg="mod ord">
          <ac:chgData name="Hermann, Anett" userId="a4eb9698-db59-4868-8285-7811a3a95b28" providerId="ADAL" clId="{1A583030-2DCE-45E0-907B-02FA2D92FB08}" dt="2026-03-25T16:36:19.590" v="6013" actId="26606"/>
          <ac:spMkLst>
            <pc:docMk/>
            <pc:sldMk cId="2654148971" sldId="525"/>
            <ac:spMk id="5" creationId="{F3E3EA2A-102C-B34E-A342-61BA825C08AA}"/>
          </ac:spMkLst>
        </pc:spChg>
        <pc:spChg chg="add mod">
          <ac:chgData name="Hermann, Anett" userId="a4eb9698-db59-4868-8285-7811a3a95b28" providerId="ADAL" clId="{1A583030-2DCE-45E0-907B-02FA2D92FB08}" dt="2026-03-25T17:51:33.226" v="6794" actId="255"/>
          <ac:spMkLst>
            <pc:docMk/>
            <pc:sldMk cId="2654148971" sldId="525"/>
            <ac:spMk id="6" creationId="{EECD7257-6E92-AD57-5F0A-C974B1384A07}"/>
          </ac:spMkLst>
        </pc:spChg>
        <pc:spChg chg="mod ord">
          <ac:chgData name="Hermann, Anett" userId="a4eb9698-db59-4868-8285-7811a3a95b28" providerId="ADAL" clId="{1A583030-2DCE-45E0-907B-02FA2D92FB08}" dt="2026-03-25T16:36:19.590" v="6013" actId="26606"/>
          <ac:spMkLst>
            <pc:docMk/>
            <pc:sldMk cId="2654148971" sldId="525"/>
            <ac:spMk id="7" creationId="{7754E435-2E3E-CD9A-3E21-615E6432093F}"/>
          </ac:spMkLst>
        </pc:spChg>
        <pc:spChg chg="mod ord">
          <ac:chgData name="Hermann, Anett" userId="a4eb9698-db59-4868-8285-7811a3a95b28" providerId="ADAL" clId="{1A583030-2DCE-45E0-907B-02FA2D92FB08}" dt="2026-03-25T17:53:25.354" v="6802" actId="255"/>
          <ac:spMkLst>
            <pc:docMk/>
            <pc:sldMk cId="2654148971" sldId="525"/>
            <ac:spMk id="8" creationId="{F63569F8-6D2E-104C-9974-C88A17722499}"/>
          </ac:spMkLst>
        </pc:spChg>
        <pc:picChg chg="add mod">
          <ac:chgData name="Hermann, Anett" userId="a4eb9698-db59-4868-8285-7811a3a95b28" providerId="ADAL" clId="{1A583030-2DCE-45E0-907B-02FA2D92FB08}" dt="2026-03-25T17:10:17.736" v="6359" actId="1076"/>
          <ac:picMkLst>
            <pc:docMk/>
            <pc:sldMk cId="2654148971" sldId="525"/>
            <ac:picMk id="2" creationId="{0A0D3CED-73F7-6C5F-134D-FA0C7A29B9EE}"/>
          </ac:picMkLst>
        </pc:picChg>
      </pc:sldChg>
      <pc:sldChg chg="addSp modSp add mod modNotesTx">
        <pc:chgData name="Hermann, Anett" userId="a4eb9698-db59-4868-8285-7811a3a95b28" providerId="ADAL" clId="{1A583030-2DCE-45E0-907B-02FA2D92FB08}" dt="2026-03-25T16:02:17.442" v="5756" actId="108"/>
        <pc:sldMkLst>
          <pc:docMk/>
          <pc:sldMk cId="1449822906" sldId="526"/>
        </pc:sldMkLst>
        <pc:spChg chg="add">
          <ac:chgData name="Hermann, Anett" userId="a4eb9698-db59-4868-8285-7811a3a95b28" providerId="ADAL" clId="{1A583030-2DCE-45E0-907B-02FA2D92FB08}" dt="2026-03-25T13:43:25.739" v="4216"/>
          <ac:spMkLst>
            <pc:docMk/>
            <pc:sldMk cId="1449822906" sldId="526"/>
            <ac:spMk id="2" creationId="{201C9279-61B4-B453-67CA-38A44880DDAC}"/>
          </ac:spMkLst>
        </pc:spChg>
        <pc:spChg chg="mod">
          <ac:chgData name="Hermann, Anett" userId="a4eb9698-db59-4868-8285-7811a3a95b28" providerId="ADAL" clId="{1A583030-2DCE-45E0-907B-02FA2D92FB08}" dt="2026-03-25T15:25:10.428" v="5388"/>
          <ac:spMkLst>
            <pc:docMk/>
            <pc:sldMk cId="1449822906" sldId="526"/>
            <ac:spMk id="3" creationId="{223E9FA0-0978-B3E0-1A99-30AAA5CB91DF}"/>
          </ac:spMkLst>
        </pc:spChg>
        <pc:spChg chg="mod">
          <ac:chgData name="Hermann, Anett" userId="a4eb9698-db59-4868-8285-7811a3a95b28" providerId="ADAL" clId="{1A583030-2DCE-45E0-907B-02FA2D92FB08}" dt="2026-03-25T16:02:17.442" v="5756" actId="108"/>
          <ac:spMkLst>
            <pc:docMk/>
            <pc:sldMk cId="1449822906" sldId="526"/>
            <ac:spMk id="4" creationId="{104D4A56-EE9B-CC6E-0ED8-BEFADCD006BB}"/>
          </ac:spMkLst>
        </pc:spChg>
      </pc:sldChg>
      <pc:sldChg chg="modSp add mod">
        <pc:chgData name="Hermann, Anett" userId="a4eb9698-db59-4868-8285-7811a3a95b28" providerId="ADAL" clId="{1A583030-2DCE-45E0-907B-02FA2D92FB08}" dt="2026-03-25T17:09:56.567" v="6357" actId="108"/>
        <pc:sldMkLst>
          <pc:docMk/>
          <pc:sldMk cId="258174236" sldId="527"/>
        </pc:sldMkLst>
        <pc:spChg chg="mod">
          <ac:chgData name="Hermann, Anett" userId="a4eb9698-db59-4868-8285-7811a3a95b28" providerId="ADAL" clId="{1A583030-2DCE-45E0-907B-02FA2D92FB08}" dt="2026-03-25T16:19:17.566" v="5897" actId="27636"/>
          <ac:spMkLst>
            <pc:docMk/>
            <pc:sldMk cId="258174236" sldId="527"/>
            <ac:spMk id="3" creationId="{8096561A-EB36-35B6-FC6E-F8C2F5378F86}"/>
          </ac:spMkLst>
        </pc:spChg>
        <pc:spChg chg="mod">
          <ac:chgData name="Hermann, Anett" userId="a4eb9698-db59-4868-8285-7811a3a95b28" providerId="ADAL" clId="{1A583030-2DCE-45E0-907B-02FA2D92FB08}" dt="2026-03-25T17:09:56.567" v="6357" actId="108"/>
          <ac:spMkLst>
            <pc:docMk/>
            <pc:sldMk cId="258174236" sldId="527"/>
            <ac:spMk id="8" creationId="{E953A7A3-D6EB-F380-ACAC-922408D17E54}"/>
          </ac:spMkLst>
        </pc:spChg>
      </pc:sldChg>
      <pc:sldChg chg="modSp add del mod">
        <pc:chgData name="Hermann, Anett" userId="a4eb9698-db59-4868-8285-7811a3a95b28" providerId="ADAL" clId="{1A583030-2DCE-45E0-907B-02FA2D92FB08}" dt="2026-03-25T17:04:35.638" v="6330" actId="47"/>
        <pc:sldMkLst>
          <pc:docMk/>
          <pc:sldMk cId="2376115294" sldId="528"/>
        </pc:sldMkLst>
        <pc:spChg chg="mod">
          <ac:chgData name="Hermann, Anett" userId="a4eb9698-db59-4868-8285-7811a3a95b28" providerId="ADAL" clId="{1A583030-2DCE-45E0-907B-02FA2D92FB08}" dt="2026-03-25T16:46:05.265" v="6087" actId="313"/>
          <ac:spMkLst>
            <pc:docMk/>
            <pc:sldMk cId="2376115294" sldId="528"/>
            <ac:spMk id="3" creationId="{D3ECC64A-DE97-1280-BCE7-2ABFBD777C55}"/>
          </ac:spMkLst>
        </pc:spChg>
        <pc:spChg chg="mod">
          <ac:chgData name="Hermann, Anett" userId="a4eb9698-db59-4868-8285-7811a3a95b28" providerId="ADAL" clId="{1A583030-2DCE-45E0-907B-02FA2D92FB08}" dt="2026-03-25T16:51:08.557" v="6147" actId="15"/>
          <ac:spMkLst>
            <pc:docMk/>
            <pc:sldMk cId="2376115294" sldId="528"/>
            <ac:spMk id="8" creationId="{9B7ECA24-2EFD-CE27-2972-862E413A6B2F}"/>
          </ac:spMkLst>
        </pc:spChg>
      </pc:sldChg>
      <pc:sldChg chg="modSp add mod modNotesTx">
        <pc:chgData name="Hermann, Anett" userId="a4eb9698-db59-4868-8285-7811a3a95b28" providerId="ADAL" clId="{1A583030-2DCE-45E0-907B-02FA2D92FB08}" dt="2026-03-25T17:53:39.904" v="6804" actId="20577"/>
        <pc:sldMkLst>
          <pc:docMk/>
          <pc:sldMk cId="4232777876" sldId="529"/>
        </pc:sldMkLst>
        <pc:spChg chg="mod">
          <ac:chgData name="Hermann, Anett" userId="a4eb9698-db59-4868-8285-7811a3a95b28" providerId="ADAL" clId="{1A583030-2DCE-45E0-907B-02FA2D92FB08}" dt="2026-03-25T17:17:28.707" v="6444" actId="20577"/>
          <ac:spMkLst>
            <pc:docMk/>
            <pc:sldMk cId="4232777876" sldId="529"/>
            <ac:spMk id="3" creationId="{92F2175D-6C54-8E49-BC26-BA8FD85D780C}"/>
          </ac:spMkLst>
        </pc:spChg>
        <pc:spChg chg="mod">
          <ac:chgData name="Hermann, Anett" userId="a4eb9698-db59-4868-8285-7811a3a95b28" providerId="ADAL" clId="{1A583030-2DCE-45E0-907B-02FA2D92FB08}" dt="2026-03-25T17:15:26.397" v="6427" actId="255"/>
          <ac:spMkLst>
            <pc:docMk/>
            <pc:sldMk cId="4232777876" sldId="529"/>
            <ac:spMk id="8" creationId="{876B78F6-1E1D-A572-A51E-B0BA07EE4465}"/>
          </ac:spMkLst>
        </pc:spChg>
      </pc:sldChg>
      <pc:sldChg chg="modSp add mod modNotesTx">
        <pc:chgData name="Hermann, Anett" userId="a4eb9698-db59-4868-8285-7811a3a95b28" providerId="ADAL" clId="{1A583030-2DCE-45E0-907B-02FA2D92FB08}" dt="2026-03-25T17:57:30.133" v="6823" actId="20577"/>
        <pc:sldMkLst>
          <pc:docMk/>
          <pc:sldMk cId="1743775639" sldId="530"/>
        </pc:sldMkLst>
        <pc:spChg chg="mod">
          <ac:chgData name="Hermann, Anett" userId="a4eb9698-db59-4868-8285-7811a3a95b28" providerId="ADAL" clId="{1A583030-2DCE-45E0-907B-02FA2D92FB08}" dt="2026-03-25T17:57:18.776" v="6822" actId="20577"/>
          <ac:spMkLst>
            <pc:docMk/>
            <pc:sldMk cId="1743775639" sldId="530"/>
            <ac:spMk id="3" creationId="{4D060517-1D76-3669-1219-7ECD63C06483}"/>
          </ac:spMkLst>
        </pc:spChg>
        <pc:spChg chg="mod">
          <ac:chgData name="Hermann, Anett" userId="a4eb9698-db59-4868-8285-7811a3a95b28" providerId="ADAL" clId="{1A583030-2DCE-45E0-907B-02FA2D92FB08}" dt="2026-03-25T17:57:13.926" v="6821" actId="1076"/>
          <ac:spMkLst>
            <pc:docMk/>
            <pc:sldMk cId="1743775639" sldId="530"/>
            <ac:spMk id="8" creationId="{061988A0-186F-02F5-42B2-FE3A6FB4CB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364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>
                <a:latin typeface="Verdana" pitchFamily="34" charset="0"/>
                <a:ea typeface="Verdana" pitchFamily="34" charset="0"/>
                <a:cs typeface="Verdana" pitchFamily="34" charset="0"/>
              </a:rPr>
              <a:t>25.03.2026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8184"/>
            <a:ext cx="2953226" cy="497364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0335" y="9448184"/>
            <a:ext cx="2953226" cy="497364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364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25.03.2026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6125"/>
            <a:ext cx="59705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0" tIns="45815" rIns="91630" bIns="45815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</p:spPr>
        <p:txBody>
          <a:bodyPr vert="horz" lIns="91630" tIns="45815" rIns="91630" bIns="45815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53226" cy="497364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0335" y="9448184"/>
            <a:ext cx="2953226" cy="497364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566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D3A75-489D-D893-6F01-EFD1077C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A30B0-19CC-76D5-CDA3-67FE5EBA2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3CBDF-3AD3-5E62-7753-215D24A4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BA507-82DC-0F2F-3ECD-7E24FFFC2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55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A83A3-EE32-CA3C-3892-99F385E2C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61510-E98B-B5EF-EFA9-77EAE122B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F2B04-4A35-4198-E3DE-F7EC13B06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30ED7-305C-96DB-34F0-90D241C44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434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66123-91D9-78AF-D855-163740182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60F40-49B7-959C-8110-95BE1538D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F3428-3540-4E6F-B834-64D75D3F5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CB213-A9CB-B50D-B5BA-48078AB2C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090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11C37-7583-3D35-B71B-D5D4951C8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D700E-1D93-26B7-54FB-66D6A4600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E75EC-4E00-7A6D-62C4-434A9B523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60304-B875-5D49-AD5F-AA4FAF7CB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366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297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Begleitung von Gründerinnen: Genderspezifische Evaluierung des „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Founders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Lab – Durchstarterinnen“ und Erarbeitung von Handlungsempfehlungen in Zusammenarbeit mit der Wirtschaftsagentur Wien </a:t>
            </a:r>
            <a:endParaRPr lang="de-AT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BECF-20D5-6F44-8218-D6692A633FE1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6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663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CBE4-81E2-FF73-C679-A500E1A5C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872DD-06FF-A9FE-89AA-144730C52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0E9A2-94EC-375B-7DBE-AC59D6FC1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5AB2E-0CF6-8EAE-FE69-EB1FB0A8B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403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BD0A3-86C6-6A0C-76A6-2AB99D53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19396-5724-F058-7529-C64A92AB1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3A463-D5F2-86A4-1BF6-12D305C11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Eva Maria Leitner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 Austria, a distinction is made between founding a company and founding a startup.</a:t>
            </a:r>
          </a:p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CCB64-991E-8F86-677D-4BCC47A80D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245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C7C8A-C9CB-6D0F-BD0F-B04960D8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F07EF-8611-1AD6-DAAF-171FEE300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FF01C-7289-5B09-4B5B-F9C54BA50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FE059-CDD0-6CCC-86E8-B4F81D060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997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3E502-6A41-01D4-8860-531EB12D1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0204D-5FC2-E68B-178D-5D7D5C323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FE035-332F-00A8-99C8-4E9158CE6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ECAEF-6672-647C-27C8-676CF5579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238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19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94D65-A744-5AD8-AABC-1CBEEF6C4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166E2-1F90-E0D7-174B-0ED5E6B51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0C9AB-E9DA-0039-9564-0F0C8214A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22A35-BA47-4E24-203C-3E1159931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972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857EB-FD85-580B-C62D-FF428B333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4A2A32-47BB-32B1-C974-BBD66AC4C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4C8B0-B77E-F8F9-8EAE-7883AC59B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CF854-9FBD-6C4B-B523-0EE046B7F1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28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25.03.2026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25.03.2026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25.03.2026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25.03.2026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25.03.2026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61A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25.03.2026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25.03.2026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  <p:sldLayoutId id="2147483693" r:id="rId16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/login.aspx?direct=true&amp;profile=ehost&amp;scope=site&amp;authtype=crawler&amp;jrnl=09745874&amp;an=39877684&amp;h=%2fk8kv0r1twlarznaktdu23j9ewx1nqyuim2jxugx9arc3qoerbsixnhmbbuwda3l98ml18t%2ftyzs0nbshf6wgw%3d%3d&amp;crl=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statistik.at/" TargetMode="External"/><Relationship Id="rId4" Type="http://schemas.openxmlformats.org/officeDocument/2006/relationships/hyperlink" Target="https://doi.org/10.33844/ijol.2022.6034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96429" y="2478798"/>
            <a:ext cx="5901814" cy="1467270"/>
          </a:xfrm>
        </p:spPr>
        <p:txBody>
          <a:bodyPr/>
          <a:lstStyle/>
          <a:p>
            <a:pPr algn="ctr"/>
            <a:r>
              <a:rPr lang="en-US" b="1" dirty="0">
                <a:latin typeface="Verdana" charset="0"/>
                <a:ea typeface="Verdana" charset="0"/>
              </a:rPr>
              <a:t>Gender-specific challenges in starting a business in Vienna: A qualitative analysis based on Bourdieu’s theory of capital and cultural context</a:t>
            </a:r>
          </a:p>
          <a:p>
            <a:pPr algn="ctr"/>
            <a:r>
              <a:rPr lang="de-DE" sz="1050" dirty="0"/>
              <a:t>Brussels College  &amp; </a:t>
            </a:r>
            <a:r>
              <a:rPr lang="en-US" sz="1050" dirty="0">
                <a:latin typeface="Verdana" charset="0"/>
                <a:ea typeface="Verdana" charset="0"/>
              </a:rPr>
              <a:t>Institut für Gender und Diversity in Organisationen</a:t>
            </a:r>
          </a:p>
          <a:p>
            <a:pPr algn="ctr"/>
            <a:r>
              <a:rPr lang="de-AT" sz="1050" dirty="0">
                <a:latin typeface="Verdana" charset="0"/>
                <a:ea typeface="Verdana" charset="0"/>
              </a:rPr>
              <a:t>Marie-Thérèse Claes &amp; Anett Hermann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D0991B8-6B17-4F88-BD70-68FB6788C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25 March 2026</a:t>
            </a:r>
            <a:endParaRPr lang="de-AT" dirty="0"/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82B16A7B-28AF-4977-9F60-70776D771135}"/>
              </a:ext>
            </a:extLst>
          </p:cNvPr>
          <p:cNvSpPr txBox="1">
            <a:spLocks/>
          </p:cNvSpPr>
          <p:nvPr/>
        </p:nvSpPr>
        <p:spPr bwMode="black">
          <a:xfrm>
            <a:off x="605408" y="1870099"/>
            <a:ext cx="5466982" cy="3045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6" indent="0" algn="ctr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0" indent="0" algn="ctr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3" indent="0" algn="ctr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67" indent="0" algn="ctr" defTabSz="91430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0" indent="0" algn="ctr" defTabSz="91430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73" indent="0" algn="ctr" defTabSz="91430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27" indent="0" algn="ctr" defTabSz="91430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400" b="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96429" y="1504050"/>
            <a:ext cx="6023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Subtitle 7"/>
          <p:cNvSpPr>
            <a:spLocks noGrp="1"/>
          </p:cNvSpPr>
          <p:nvPr>
            <p:ph type="subTitle" idx="1"/>
          </p:nvPr>
        </p:nvSpPr>
        <p:spPr>
          <a:xfrm>
            <a:off x="367646" y="1049609"/>
            <a:ext cx="5788057" cy="839289"/>
          </a:xfrm>
        </p:spPr>
        <p:txBody>
          <a:bodyPr/>
          <a:lstStyle/>
          <a:p>
            <a:pPr algn="ctr"/>
            <a:r>
              <a:rPr lang="en-US" sz="1200" dirty="0"/>
              <a:t>47</a:t>
            </a:r>
            <a:r>
              <a:rPr lang="en-US" sz="1200" baseline="30000" dirty="0"/>
              <a:t>th</a:t>
            </a:r>
            <a:r>
              <a:rPr lang="en-US" sz="1200" dirty="0"/>
              <a:t> International Conference on Gender, Justice, and Futures  —  ICMS 47 Brussels</a:t>
            </a:r>
          </a:p>
          <a:p>
            <a:pPr algn="ctr"/>
            <a:r>
              <a:rPr lang="en-US" sz="1050" dirty="0"/>
              <a:t>26–27 March 2026  |  Brussels, Belgium</a:t>
            </a:r>
          </a:p>
          <a:p>
            <a:pPr algn="ctr"/>
            <a:r>
              <a:rPr lang="de-DE" sz="1050" b="0" dirty="0"/>
              <a:t>Brussels College  ·  </a:t>
            </a:r>
            <a:r>
              <a:rPr lang="de-DE" sz="1050" b="0" dirty="0" err="1"/>
              <a:t>Excelsiorlaan</a:t>
            </a:r>
            <a:r>
              <a:rPr lang="de-DE" sz="1050" b="0" dirty="0"/>
              <a:t> 5, 1930 Zaventem, </a:t>
            </a:r>
            <a:r>
              <a:rPr lang="de-DE" sz="1050" b="0" dirty="0" err="1"/>
              <a:t>Belgium</a:t>
            </a:r>
            <a:endParaRPr lang="de-DE" sz="105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7921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B3AFA-15E2-587C-A7F2-405968EF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639715-949B-78EC-324F-E3716336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7171096" cy="903822"/>
          </a:xfrm>
        </p:spPr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Integration into Bourdieu's theory of practice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D12E8F-0D4E-2BA2-2264-11745E2A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A5E86D4-D368-83B6-1021-F07E8A34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90E24C6-5222-0A09-A8E1-46801D49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/>
              <a:t>Symbolic capital</a:t>
            </a:r>
            <a:r>
              <a:rPr lang="en-US" sz="1400" dirty="0"/>
              <a:t>, such as recognition, legitimacy, prestige, and status, determines who is considered a </a:t>
            </a:r>
            <a:r>
              <a:rPr lang="en-US" sz="1400" b="1" dirty="0"/>
              <a:t>legitimate actor</a:t>
            </a:r>
            <a:r>
              <a:rPr lang="en-US" sz="1400" dirty="0"/>
              <a:t>, especially in a high-risk field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Arises from the transformation of social, economic, and cultural capital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Manifests itself as positive or negative symbolic capital </a:t>
            </a:r>
            <a:r>
              <a:rPr lang="en-US" sz="1000" dirty="0"/>
              <a:t>(Bourdieu, 1998; 1992)</a:t>
            </a:r>
          </a:p>
          <a:p>
            <a:endParaRPr lang="de-DE" dirty="0"/>
          </a:p>
          <a:p>
            <a:pPr>
              <a:lnSpc>
                <a:spcPct val="110000"/>
              </a:lnSpc>
            </a:pPr>
            <a:r>
              <a:rPr lang="en-US" sz="1400" dirty="0"/>
              <a:t>Distinction between gender and founder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legitimacy is assumed for men and field dominated by male hegemony (entrepreneurial habitus/cultural code)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Women must first prove their legitimacy</a:t>
            </a:r>
          </a:p>
          <a:p>
            <a:pPr lvl="1">
              <a:lnSpc>
                <a:spcPct val="110000"/>
              </a:lnSpc>
            </a:pPr>
            <a:r>
              <a:rPr lang="en-US" sz="1200" dirty="0"/>
              <a:t>In all interviews: </a:t>
            </a:r>
            <a:r>
              <a:rPr lang="en-US" sz="1200" b="1" dirty="0"/>
              <a:t>“First I am a woman”</a:t>
            </a:r>
            <a:r>
              <a:rPr lang="en-US" sz="1200" dirty="0"/>
              <a:t>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Affects all forms of capital and access to resources </a:t>
            </a:r>
          </a:p>
          <a:p>
            <a:pPr lvl="2">
              <a:lnSpc>
                <a:spcPct val="110000"/>
              </a:lnSpc>
            </a:pPr>
            <a:r>
              <a:rPr lang="en-US" sz="1100" dirty="0"/>
              <a:t>Investors allocate funds according to established codes (habitus)</a:t>
            </a:r>
          </a:p>
          <a:p>
            <a:pPr lvl="2">
              <a:lnSpc>
                <a:spcPct val="110000"/>
              </a:lnSpc>
            </a:pPr>
            <a:r>
              <a:rPr lang="en-US" sz="1100" dirty="0"/>
              <a:t>Networks open up only to established players</a:t>
            </a:r>
            <a:br>
              <a:rPr lang="en-US" sz="1100" dirty="0"/>
            </a:br>
            <a:r>
              <a:rPr lang="en-US" sz="1000" dirty="0"/>
              <a:t>(Leitner, 2023; Graggaber, 2023)</a:t>
            </a:r>
            <a:endParaRPr lang="de-DE" sz="1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4921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389D6-DC82-43FC-F992-BA8A59AC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5894359-4C5A-FF55-29DA-B7D40163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7171096" cy="903822"/>
          </a:xfrm>
        </p:spPr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Integration into Bourdieu's theory of practice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E3EA2A-102C-B34E-A342-61BA825C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/>
              <a:t>Seite </a:t>
            </a:r>
            <a:fld id="{11EC652C-7F14-412D-A017-7E21E076D6A5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754E435-2E3E-CD9A-3E21-615E6432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63569F8-6D2E-104C-9974-C88A1772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537" y="1193800"/>
            <a:ext cx="5237543" cy="4218259"/>
          </a:xfrm>
        </p:spPr>
        <p:txBody>
          <a:bodyPr>
            <a:normAutofit/>
          </a:bodyPr>
          <a:lstStyle/>
          <a:p>
            <a:r>
              <a:rPr lang="en-US" sz="1200" dirty="0"/>
              <a:t>Societies are not neutral environments.</a:t>
            </a:r>
            <a:br>
              <a:rPr lang="en-US" sz="1200" dirty="0"/>
            </a:br>
            <a:r>
              <a:rPr lang="en-US" sz="1200" dirty="0"/>
              <a:t>They are historically and culturally designed to suit and favor dominant group members. </a:t>
            </a:r>
            <a:endParaRPr lang="de-DE" sz="1000" dirty="0"/>
          </a:p>
          <a:p>
            <a:r>
              <a:rPr lang="en-US" sz="1200" dirty="0"/>
              <a:t>Symbolic capital does not arise solely from recognition; rather, it is enabled or hindered by social, cultural, and institutional structures. </a:t>
            </a:r>
            <a:r>
              <a:rPr lang="en-US" sz="1000" dirty="0"/>
              <a:t>(</a:t>
            </a:r>
            <a:r>
              <a:rPr lang="en-US" sz="1000" dirty="0" err="1">
                <a:ea typeface="Aptos" panose="020B0004020202020204" pitchFamily="34" charset="0"/>
              </a:rPr>
              <a:t>Morfaki</a:t>
            </a:r>
            <a:r>
              <a:rPr lang="en-US" sz="1000" dirty="0">
                <a:ea typeface="Aptos" panose="020B0004020202020204" pitchFamily="34" charset="0"/>
              </a:rPr>
              <a:t> &amp; </a:t>
            </a:r>
            <a:r>
              <a:rPr lang="en-US" sz="1000" dirty="0" err="1">
                <a:ea typeface="Aptos" panose="020B0004020202020204" pitchFamily="34" charset="0"/>
              </a:rPr>
              <a:t>Morfaki</a:t>
            </a:r>
            <a:r>
              <a:rPr lang="en-US" sz="1000" dirty="0">
                <a:ea typeface="Aptos" panose="020B0004020202020204" pitchFamily="34" charset="0"/>
              </a:rPr>
              <a:t>, 2022)</a:t>
            </a: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1200" dirty="0"/>
              <a:t>Clear gender roles for women and men in Austria and their embedding in social habitus.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sz="1200" dirty="0"/>
              <a:t>Breaking with traditional roles creates a sense of dissonance: Uncertainty  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Women must adapt to dominant norms (additional work during the start-up process).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Success depends on self-efficacy (confidence, decision-making ability)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internalized cultural capital </a:t>
            </a:r>
            <a:r>
              <a:rPr lang="en-US" sz="1000" dirty="0"/>
              <a:t>(Bourdieu 1992; 1998; </a:t>
            </a:r>
            <a:r>
              <a:rPr lang="de-DE" sz="1000" dirty="0" err="1"/>
              <a:t>Basargekar</a:t>
            </a:r>
            <a:r>
              <a:rPr lang="de-DE" sz="1000" dirty="0"/>
              <a:t>, 2008; Deci &amp; Ryan, 2000).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0D3CED-73F7-6C5F-134D-FA0C7A29B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0" y="1115594"/>
            <a:ext cx="2998894" cy="4088313"/>
          </a:xfrm>
          <a:prstGeom prst="rect">
            <a:avLst/>
          </a:prstGeom>
        </p:spPr>
      </p:pic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47E12CA2-1641-E688-61E7-6301DB4BA916}"/>
              </a:ext>
            </a:extLst>
          </p:cNvPr>
          <p:cNvSpPr/>
          <p:nvPr/>
        </p:nvSpPr>
        <p:spPr>
          <a:xfrm>
            <a:off x="6146157" y="2957332"/>
            <a:ext cx="358815" cy="7234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CD7257-6E92-AD57-5F0A-C974B1384A07}"/>
              </a:ext>
            </a:extLst>
          </p:cNvPr>
          <p:cNvSpPr txBox="1"/>
          <p:nvPr/>
        </p:nvSpPr>
        <p:spPr>
          <a:xfrm>
            <a:off x="462407" y="5138670"/>
            <a:ext cx="2041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Bourdieu 1998; 1992</a:t>
            </a:r>
          </a:p>
        </p:txBody>
      </p:sp>
    </p:spTree>
    <p:extLst>
      <p:ext uri="{BB962C8B-B14F-4D97-AF65-F5344CB8AC3E}">
        <p14:creationId xmlns:p14="http://schemas.microsoft.com/office/powerpoint/2010/main" val="26541489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A0948-FA67-4880-8360-93E5F23B6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F2175D-6C54-8E49-BC26-BA8FD85D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Reflections on the “Founders Lab”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E2514-32CE-4035-D422-E7950E62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208BD00-D3EA-DFF2-BF69-50DD804E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76B78F6-1E1D-A572-A51E-B0BA07EE4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377386"/>
            <a:ext cx="7759644" cy="364023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1" dirty="0"/>
              <a:t>Institutionalization “Founders Lab”</a:t>
            </a:r>
          </a:p>
          <a:p>
            <a:pPr>
              <a:lnSpc>
                <a:spcPct val="120000"/>
              </a:lnSpc>
            </a:pPr>
            <a:r>
              <a:rPr lang="en-US" dirty="0"/>
              <a:t>Empowerment through safe spaces and access to resources, knowledge, and networks (Mentoring, Coaching, Knowledge building, idea generation)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Accumulation of social and cultural capital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Achieving visibility, a sense of belonging, and formal and informal recognition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Earning legitimacy</a:t>
            </a:r>
          </a:p>
          <a:p>
            <a:pPr marL="80486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1. The program generates symbolic capital.</a:t>
            </a:r>
            <a:endParaRPr lang="de-DE" sz="1400" dirty="0"/>
          </a:p>
          <a:p>
            <a:pPr marL="804863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2. The internalization of symbolic capital leads to an adjustment of one's habitus.</a:t>
            </a:r>
          </a:p>
          <a:p>
            <a:pPr marL="804863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3. The social field reproduces itself: No changes to its structures or specific logics.</a:t>
            </a:r>
          </a:p>
          <a:p>
            <a:pPr marL="1090613" lvl="1" indent="-285750">
              <a:buFont typeface="Wingdings" panose="05000000000000000000" pitchFamily="2" charset="2"/>
              <a:buChar char="§"/>
            </a:pPr>
            <a:r>
              <a:rPr lang="en-US" sz="1300" dirty="0">
                <a:sym typeface="Wingdings" panose="05000000000000000000" pitchFamily="2" charset="2"/>
              </a:rPr>
              <a:t>Legal, political, and cultural regulation</a:t>
            </a:r>
          </a:p>
          <a:p>
            <a:pPr marL="1090613" lvl="1" indent="-285750">
              <a:buFont typeface="Wingdings" panose="05000000000000000000" pitchFamily="2" charset="2"/>
              <a:buChar char="§"/>
            </a:pPr>
            <a:r>
              <a:rPr lang="en-US" sz="1300" dirty="0">
                <a:sym typeface="Wingdings" panose="05000000000000000000" pitchFamily="2" charset="2"/>
              </a:rPr>
              <a:t>Role Expectations and Stereotyping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Participants: The dilemma between self-fulfillment and economic necessity (structure)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ym typeface="Wingdings" panose="05000000000000000000" pitchFamily="2" charset="2"/>
              </a:rPr>
              <a:t>Problem: Belonging reproduces and creates symbolic boundaries</a:t>
            </a:r>
          </a:p>
          <a:p>
            <a:pPr marL="2667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27778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CAF17-46AF-D498-208A-4C1DC87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060517-1D76-3669-1219-7ECD63C0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Reflections on the “Founders Lab”- </a:t>
            </a:r>
            <a:b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Take-away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60788C-74C5-3D0A-D85D-3358C216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2B0FC30-5937-FD71-23A8-6CCF4F8F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61988A0-186F-02F5-42B2-FE3A6FB4C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360026"/>
            <a:ext cx="8316990" cy="383700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The gender gap in the start-up ecosystem is not an isolated phenomenon, but the outcome of structurally unequal distributions of capital. These inequalities emerge through the interaction of gender, migration, social networks, and institutional conditions.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400" dirty="0"/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From a </a:t>
            </a:r>
            <a:r>
              <a:rPr lang="en-US" sz="1400" dirty="0" err="1"/>
              <a:t>Bourdieusian</a:t>
            </a:r>
            <a:r>
              <a:rPr lang="en-US" sz="1400" dirty="0"/>
              <a:t> perspective, both access to the entrepreneurial field and success within it are shaped by the distribution of economic, social, cultural, and symbolic capital.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400" dirty="0"/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Future research and policy must therefore adopt an intersectional lens, recognizing that entrepreneurial opportunities are embedded in multidimensional systems of inequality rather than individual characteristics alone.</a:t>
            </a:r>
          </a:p>
        </p:txBody>
      </p:sp>
    </p:spTree>
    <p:extLst>
      <p:ext uri="{BB962C8B-B14F-4D97-AF65-F5344CB8AC3E}">
        <p14:creationId xmlns:p14="http://schemas.microsoft.com/office/powerpoint/2010/main" val="17437756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b="1" dirty="0"/>
          </a:p>
          <a:p>
            <a:pPr marL="0" indent="0" algn="ctr">
              <a:buNone/>
            </a:pPr>
            <a:endParaRPr lang="de-AT" b="1" dirty="0"/>
          </a:p>
          <a:p>
            <a:pPr marL="0" indent="0" algn="ctr">
              <a:buNone/>
            </a:pPr>
            <a:endParaRPr lang="de-AT" b="1" dirty="0"/>
          </a:p>
          <a:p>
            <a:pPr marL="0" indent="0" algn="ctr">
              <a:buNone/>
            </a:pPr>
            <a:r>
              <a:rPr lang="de-AT" sz="2400" b="1" dirty="0" err="1"/>
              <a:t>Thank</a:t>
            </a:r>
            <a:r>
              <a:rPr lang="de-AT" sz="2400" b="1" dirty="0"/>
              <a:t> </a:t>
            </a:r>
            <a:r>
              <a:rPr lang="de-AT" sz="2400" b="1" dirty="0" err="1"/>
              <a:t>you</a:t>
            </a:r>
            <a:r>
              <a:rPr lang="de-AT" sz="2400" b="1" dirty="0"/>
              <a:t> for your attention!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</p:spTree>
    <p:extLst>
      <p:ext uri="{BB962C8B-B14F-4D97-AF65-F5344CB8AC3E}">
        <p14:creationId xmlns:p14="http://schemas.microsoft.com/office/powerpoint/2010/main" val="362020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5543-F03A-4D48-BE4F-D9C059E5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200" dirty="0">
                <a:solidFill>
                  <a:schemeClr val="tx1"/>
                </a:solidFill>
              </a:rPr>
              <a:t>References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BF9E-5A52-F44A-85B5-0AF15F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34319"/>
            <a:ext cx="8305801" cy="4231569"/>
          </a:xfrm>
        </p:spPr>
        <p:txBody>
          <a:bodyPr>
            <a:noAutofit/>
          </a:bodyPr>
          <a:lstStyle/>
          <a:p>
            <a:pPr marL="179388" indent="-179388">
              <a:spcAft>
                <a:spcPts val="0"/>
              </a:spcAft>
              <a:buNone/>
            </a:pPr>
            <a:r>
              <a:rPr lang="en-US" sz="800" b="0" i="0" u="none" strike="noStrike" baseline="0" dirty="0" err="1"/>
              <a:t>Basargekar</a:t>
            </a:r>
            <a:r>
              <a:rPr lang="en-US" sz="800" b="0" i="0" u="none" strike="noStrike" baseline="0" dirty="0"/>
              <a:t>, P. (2008). Economic Empowerment Through Microfinance: An Assessment of CSR Activity run by Forbes Marshall Ltd. </a:t>
            </a:r>
            <a:r>
              <a:rPr lang="en-US" sz="800" b="0" i="1" u="none" strike="noStrike" baseline="0" dirty="0"/>
              <a:t>International Journal of Business Insights &amp; Transformation</a:t>
            </a:r>
            <a:r>
              <a:rPr lang="en-US" sz="800" b="0" i="0" u="none" strike="noStrike" baseline="0" dirty="0"/>
              <a:t>, </a:t>
            </a:r>
            <a:r>
              <a:rPr lang="de-DE" sz="800" b="0" i="1" u="none" strike="noStrike" baseline="0" dirty="0"/>
              <a:t>2</a:t>
            </a:r>
            <a:r>
              <a:rPr lang="de-DE" sz="800" b="0" i="0" u="none" strike="noStrike" baseline="0" dirty="0"/>
              <a:t>(1), 64–74. </a:t>
            </a:r>
            <a:r>
              <a:rPr lang="de-DE" sz="800" b="0" i="0" u="none" strike="noStrike" baseline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https://search.ebscohost.com/login.aspx?direct=true&amp;profile=ehost&amp;scope=site&amp;authtype=crawler&amp;jrnl=09745874&amp;an=39877684&amp;h=%2fk8kv0r1twlarznaktdu23j9ewx1nqyuim2jxugx9arc3qoerbsixnhmbbuwda3l98ml18t%2ftyzs0nbshf6wgw%3d%3d&amp;crl=c</a:t>
            </a:r>
            <a:r>
              <a:rPr lang="de-DE" sz="800" b="0" i="0" u="none" strike="noStrike" baseline="0" dirty="0"/>
              <a:t>.</a:t>
            </a:r>
          </a:p>
          <a:p>
            <a:pPr marL="179388" indent="-179388">
              <a:spcAft>
                <a:spcPts val="0"/>
              </a:spcAft>
              <a:buNone/>
            </a:pPr>
            <a:r>
              <a:rPr lang="en-GB" sz="800" dirty="0">
                <a:cs typeface="Calibri" panose="020F0502020204030204" pitchFamily="34" charset="0"/>
              </a:rPr>
              <a:t>Bourdieu, P. (1992). </a:t>
            </a:r>
            <a:r>
              <a:rPr lang="en-GB" sz="800" i="1" dirty="0">
                <a:cs typeface="Calibri" panose="020F0502020204030204" pitchFamily="34" charset="0"/>
              </a:rPr>
              <a:t>Homo </a:t>
            </a:r>
            <a:r>
              <a:rPr lang="en-GB" sz="800" i="1" dirty="0" err="1">
                <a:cs typeface="Calibri" panose="020F0502020204030204" pitchFamily="34" charset="0"/>
              </a:rPr>
              <a:t>academicus</a:t>
            </a:r>
            <a:r>
              <a:rPr lang="en-GB" sz="800" dirty="0">
                <a:cs typeface="Calibri" panose="020F0502020204030204" pitchFamily="34" charset="0"/>
              </a:rPr>
              <a:t>. </a:t>
            </a:r>
            <a:r>
              <a:rPr lang="en-US" sz="800" dirty="0">
                <a:cs typeface="Calibri" panose="020F0502020204030204" pitchFamily="34" charset="0"/>
              </a:rPr>
              <a:t>Frankfurt/M.: </a:t>
            </a:r>
            <a:r>
              <a:rPr lang="en-US" sz="800" dirty="0" err="1">
                <a:cs typeface="Calibri" panose="020F0502020204030204" pitchFamily="34" charset="0"/>
              </a:rPr>
              <a:t>Suhrkamp</a:t>
            </a:r>
            <a:r>
              <a:rPr lang="en-US" sz="800" dirty="0">
                <a:cs typeface="Calibri" panose="020F0502020204030204" pitchFamily="34" charset="0"/>
              </a:rPr>
              <a:t>.</a:t>
            </a:r>
            <a:endParaRPr lang="de-AT" sz="800" dirty="0">
              <a:cs typeface="Calibri" panose="020F0502020204030204" pitchFamily="34" charset="0"/>
            </a:endParaRPr>
          </a:p>
          <a:p>
            <a:pPr marL="179388" indent="-179388">
              <a:spcAft>
                <a:spcPts val="0"/>
              </a:spcAft>
              <a:buNone/>
            </a:pPr>
            <a:r>
              <a:rPr lang="de-DE" sz="800" dirty="0">
                <a:cs typeface="Calibri" panose="020F0502020204030204" pitchFamily="34" charset="0"/>
              </a:rPr>
              <a:t>Bourdieu, P. (1998). </a:t>
            </a:r>
            <a:r>
              <a:rPr lang="de-DE" sz="800" i="1" dirty="0">
                <a:cs typeface="Calibri" panose="020F0502020204030204" pitchFamily="34" charset="0"/>
              </a:rPr>
              <a:t>Vom Gebrauch der Wissenschaft. Für eine klinische Soziologie des wissenschaftlichen Feldes</a:t>
            </a:r>
            <a:r>
              <a:rPr lang="de-DE" sz="800" dirty="0">
                <a:cs typeface="Calibri" panose="020F0502020204030204" pitchFamily="34" charset="0"/>
              </a:rPr>
              <a:t>. </a:t>
            </a:r>
            <a:r>
              <a:rPr lang="en-US" sz="800" dirty="0">
                <a:cs typeface="Calibri" panose="020F0502020204030204" pitchFamily="34" charset="0"/>
              </a:rPr>
              <a:t>Konstanz: UVK.</a:t>
            </a:r>
          </a:p>
          <a:p>
            <a:pPr marL="179388" indent="-179388">
              <a:spcAft>
                <a:spcPts val="0"/>
              </a:spcAft>
              <a:buNone/>
            </a:pPr>
            <a:r>
              <a:rPr lang="en-US" sz="800" dirty="0">
                <a:cs typeface="Calibri" panose="020F0502020204030204" pitchFamily="34" charset="0"/>
              </a:rPr>
              <a:t>Ecker, B., Sardavar, S., Regent, V., Leitner, K.-H., Pintar, N., Zahradnik, G., Dachs, B. (2024). Studie </a:t>
            </a:r>
            <a:r>
              <a:rPr lang="en-US" sz="800" dirty="0" err="1">
                <a:cs typeface="Calibri" panose="020F0502020204030204" pitchFamily="34" charset="0"/>
              </a:rPr>
              <a:t>zu</a:t>
            </a:r>
            <a:r>
              <a:rPr lang="en-US" sz="800" dirty="0">
                <a:cs typeface="Calibri" panose="020F0502020204030204" pitchFamily="34" charset="0"/>
              </a:rPr>
              <a:t> </a:t>
            </a:r>
            <a:r>
              <a:rPr lang="en-US" sz="800" dirty="0" err="1">
                <a:cs typeface="Calibri" panose="020F0502020204030204" pitchFamily="34" charset="0"/>
              </a:rPr>
              <a:t>Unternehmensgründungen</a:t>
            </a:r>
            <a:r>
              <a:rPr lang="en-US" sz="800" dirty="0">
                <a:cs typeface="Calibri" panose="020F0502020204030204" pitchFamily="34" charset="0"/>
              </a:rPr>
              <a:t>. WPZ Research GmbH, AIT Austrian Institute of Technology </a:t>
            </a:r>
            <a:r>
              <a:rPr lang="de-DE" sz="800" dirty="0">
                <a:cs typeface="Calibri" panose="020F0502020204030204" pitchFamily="34" charset="0"/>
              </a:rPr>
              <a:t>Im Auftrag des Bundesministeriums für Arbeit und Wirtschaft. Endbericht. 30. September 2024. </a:t>
            </a:r>
            <a:endParaRPr lang="en-US" sz="800" dirty="0">
              <a:cs typeface="Calibri" panose="020F0502020204030204" pitchFamily="34" charset="0"/>
            </a:endParaRPr>
          </a:p>
          <a:p>
            <a:pPr marL="179388" lvl="3" indent="-179388">
              <a:spcAft>
                <a:spcPts val="0"/>
              </a:spcAft>
              <a:buNone/>
              <a:defRPr/>
            </a:pPr>
            <a:r>
              <a:rPr lang="en-US" sz="800" dirty="0"/>
              <a:t>Deci, E. L., &amp; Ryan, R. M. (2000). The" what" and" why" of goal pursuits: Human needs and the self-determination of behavior. </a:t>
            </a:r>
            <a:r>
              <a:rPr lang="en-US" sz="800" i="1" dirty="0"/>
              <a:t>Psychological Inquiry</a:t>
            </a:r>
            <a:r>
              <a:rPr lang="en-US" sz="800" dirty="0"/>
              <a:t>, 11(4), 227–268. </a:t>
            </a:r>
          </a:p>
          <a:p>
            <a:pPr marL="179388" lvl="3" indent="-179388">
              <a:spcAft>
                <a:spcPts val="0"/>
              </a:spcAft>
              <a:buNone/>
              <a:defRPr/>
            </a:pPr>
            <a:r>
              <a:rPr lang="en-US" sz="800" dirty="0"/>
              <a:t>Fetzer, F. B. (2025). </a:t>
            </a:r>
            <a:r>
              <a:rPr lang="de-DE" sz="800" i="1" dirty="0"/>
              <a:t>Diversität bei der Gründung von Start-ups in Wien: Herausforderungen im Gründungsprozess (</a:t>
            </a:r>
            <a:r>
              <a:rPr lang="en-US" sz="800" i="1" dirty="0"/>
              <a:t>Diversity in Start-up Founding in Vienna: Challenges in the Founding Process)</a:t>
            </a:r>
            <a:r>
              <a:rPr lang="en-US" sz="800" dirty="0"/>
              <a:t>. </a:t>
            </a:r>
            <a:r>
              <a:rPr lang="en-US" sz="800" dirty="0">
                <a:cs typeface="Calibri" panose="020F0502020204030204" pitchFamily="34" charset="0"/>
              </a:rPr>
              <a:t>Master’s thesis at the Department of Management, Vienna University of Economics and Business, July 21, 2025.</a:t>
            </a:r>
            <a:endParaRPr lang="en-US" sz="800" dirty="0"/>
          </a:p>
          <a:p>
            <a:pPr marL="179388" indent="-179388">
              <a:spcAft>
                <a:spcPts val="0"/>
              </a:spcAft>
              <a:buNone/>
            </a:pPr>
            <a:r>
              <a:rPr lang="de-DE" sz="800" dirty="0">
                <a:cs typeface="Calibri" panose="020F0502020204030204" pitchFamily="34" charset="0"/>
              </a:rPr>
              <a:t>Graggaber, S. (2023). </a:t>
            </a:r>
            <a:r>
              <a:rPr lang="de-DE" sz="800" i="1" dirty="0">
                <a:cs typeface="Calibri" panose="020F0502020204030204" pitchFamily="34" charset="0"/>
              </a:rPr>
              <a:t>Begleitung von Gründerinnen: Genderspezifische Evaluierung des „</a:t>
            </a:r>
            <a:r>
              <a:rPr lang="de-DE" sz="800" i="1" dirty="0" err="1">
                <a:cs typeface="Calibri" panose="020F0502020204030204" pitchFamily="34" charset="0"/>
              </a:rPr>
              <a:t>Founders</a:t>
            </a:r>
            <a:r>
              <a:rPr lang="de-DE" sz="800" i="1" dirty="0">
                <a:cs typeface="Calibri" panose="020F0502020204030204" pitchFamily="34" charset="0"/>
              </a:rPr>
              <a:t> Lab – Durchstarterinnen“ und Erarbeitung von Handlungsempfehlungen in Zusammenarbeit mit der Wirtschaftsagentur Wien (</a:t>
            </a:r>
            <a:r>
              <a:rPr lang="en-US" sz="800" i="1" dirty="0">
                <a:cs typeface="Calibri" panose="020F0502020204030204" pitchFamily="34" charset="0"/>
              </a:rPr>
              <a:t>Support for Female Founders: A Gender-Specific Evaluation of the “Founders Lab – </a:t>
            </a:r>
            <a:r>
              <a:rPr lang="en-US" sz="800" i="1" dirty="0" err="1">
                <a:cs typeface="Calibri" panose="020F0502020204030204" pitchFamily="34" charset="0"/>
              </a:rPr>
              <a:t>Durchstarterinnen</a:t>
            </a:r>
            <a:r>
              <a:rPr lang="en-US" sz="800" i="1" dirty="0">
                <a:cs typeface="Calibri" panose="020F0502020204030204" pitchFamily="34" charset="0"/>
              </a:rPr>
              <a:t>” and Development of Recommendations for Action in Collaboration with the Vienna Business Agency</a:t>
            </a:r>
            <a:r>
              <a:rPr lang="en-US" sz="800" dirty="0">
                <a:cs typeface="Calibri" panose="020F0502020204030204" pitchFamily="34" charset="0"/>
              </a:rPr>
              <a:t>)</a:t>
            </a:r>
            <a:r>
              <a:rPr lang="de-DE" sz="800" dirty="0">
                <a:cs typeface="Calibri" panose="020F0502020204030204" pitchFamily="34" charset="0"/>
              </a:rPr>
              <a:t>. </a:t>
            </a:r>
            <a:r>
              <a:rPr lang="en-US" sz="800" dirty="0">
                <a:cs typeface="Calibri" panose="020F0502020204030204" pitchFamily="34" charset="0"/>
              </a:rPr>
              <a:t>Master’s thesis at the Department of Management, Vienna University of Economics and Business, July 5, 2023.</a:t>
            </a:r>
          </a:p>
          <a:p>
            <a:pPr marL="179388" indent="-179388">
              <a:spcAft>
                <a:spcPts val="0"/>
              </a:spcAft>
              <a:buNone/>
            </a:pPr>
            <a:r>
              <a:rPr lang="de-DE" sz="800" dirty="0"/>
              <a:t>Koutsoftas, R. (2023). Faktoren für den Erfolg und das Scheitern von </a:t>
            </a:r>
            <a:r>
              <a:rPr lang="de-DE" sz="800" dirty="0" err="1"/>
              <a:t>Female</a:t>
            </a:r>
            <a:r>
              <a:rPr lang="de-DE" sz="800" dirty="0"/>
              <a:t> Start </a:t>
            </a:r>
            <a:r>
              <a:rPr lang="de-DE" sz="800" dirty="0" err="1"/>
              <a:t>Ups</a:t>
            </a:r>
            <a:r>
              <a:rPr lang="de-DE" sz="800" dirty="0"/>
              <a:t> im Raum Wien (</a:t>
            </a:r>
            <a:r>
              <a:rPr lang="en-US" sz="800" dirty="0"/>
              <a:t>Factors Contributing to the Success and Failure of Female-Led Start-ups in the Vienna Area). </a:t>
            </a:r>
            <a:r>
              <a:rPr lang="en-US" sz="800" dirty="0">
                <a:cs typeface="Calibri" panose="020F0502020204030204" pitchFamily="34" charset="0"/>
              </a:rPr>
              <a:t>Master’s thesis at the Department of Management, Vienna University of Economics and Business, July 18, 2023.</a:t>
            </a:r>
            <a:endParaRPr lang="de-DE" sz="800" dirty="0"/>
          </a:p>
          <a:p>
            <a:pPr marL="179388" indent="-179388">
              <a:spcAft>
                <a:spcPts val="0"/>
              </a:spcAft>
              <a:buNone/>
            </a:pPr>
            <a:r>
              <a:rPr lang="de-DE" sz="800" dirty="0"/>
              <a:t>Lamnek, S., &amp; Krell, C. (2016). </a:t>
            </a:r>
            <a:r>
              <a:rPr lang="de-DE" sz="800" i="1" dirty="0"/>
              <a:t>Qualitative Sozialforschung</a:t>
            </a:r>
            <a:r>
              <a:rPr lang="de-DE" sz="800" dirty="0"/>
              <a:t>. Weinheim: Beltz.</a:t>
            </a:r>
          </a:p>
          <a:p>
            <a:pPr marL="179388" indent="-179388">
              <a:spcAft>
                <a:spcPts val="0"/>
              </a:spcAft>
              <a:buNone/>
            </a:pPr>
            <a:r>
              <a:rPr lang="de-DE" sz="800" dirty="0"/>
              <a:t>Leitner, E. M. (2023). </a:t>
            </a:r>
            <a:r>
              <a:rPr lang="de-DE" sz="800" i="1" dirty="0">
                <a:cs typeface="Calibri" panose="020F0502020204030204" pitchFamily="34" charset="0"/>
              </a:rPr>
              <a:t>Begleitung von Gründerinnen: Genderspezifische Evaluierung des „</a:t>
            </a:r>
            <a:r>
              <a:rPr lang="de-DE" sz="800" i="1" dirty="0" err="1">
                <a:cs typeface="Calibri" panose="020F0502020204030204" pitchFamily="34" charset="0"/>
              </a:rPr>
              <a:t>Founders</a:t>
            </a:r>
            <a:r>
              <a:rPr lang="de-DE" sz="800" i="1" dirty="0">
                <a:cs typeface="Calibri" panose="020F0502020204030204" pitchFamily="34" charset="0"/>
              </a:rPr>
              <a:t> Lab – Durchstarterinnen“ und Erarbeitung von Handlungsempfehlungen in Zusammenarbeit mit der Wirtschaftsagentur Wien (</a:t>
            </a:r>
            <a:r>
              <a:rPr lang="en-US" sz="800" i="1" dirty="0">
                <a:cs typeface="Calibri" panose="020F0502020204030204" pitchFamily="34" charset="0"/>
              </a:rPr>
              <a:t>Support for Female Founders: A Gender-Specific Evaluation of the “Founders Lab – </a:t>
            </a:r>
            <a:r>
              <a:rPr lang="en-US" sz="800" i="1" dirty="0" err="1">
                <a:cs typeface="Calibri" panose="020F0502020204030204" pitchFamily="34" charset="0"/>
              </a:rPr>
              <a:t>Durchstarterinnen</a:t>
            </a:r>
            <a:r>
              <a:rPr lang="en-US" sz="800" i="1" dirty="0">
                <a:cs typeface="Calibri" panose="020F0502020204030204" pitchFamily="34" charset="0"/>
              </a:rPr>
              <a:t>” and Development of Recommendations for Action in Collaboration with the Vienna Business Agency</a:t>
            </a:r>
            <a:r>
              <a:rPr lang="en-US" sz="800" dirty="0">
                <a:cs typeface="Calibri" panose="020F0502020204030204" pitchFamily="34" charset="0"/>
              </a:rPr>
              <a:t>). Master’s thesis at the Department of Management, Vienna University of Economics and Business, July 18, 2023.</a:t>
            </a:r>
            <a:endParaRPr lang="de-DE" sz="800" dirty="0"/>
          </a:p>
          <a:p>
            <a:pPr marL="179388" indent="-179388">
              <a:spcAft>
                <a:spcPts val="0"/>
              </a:spcAft>
              <a:buNone/>
            </a:pPr>
            <a:r>
              <a:rPr lang="de-DE" sz="800" dirty="0"/>
              <a:t>Mayring, Philipp (2020). Qualitative Forschungsdesigns. In </a:t>
            </a:r>
            <a:r>
              <a:rPr lang="de-DE" sz="800" i="1" dirty="0"/>
              <a:t>Handbuch Qualitative Forschung in der Psychologie </a:t>
            </a:r>
            <a:r>
              <a:rPr lang="de-DE" sz="800" dirty="0"/>
              <a:t>(2. Auflage, Bd. Band 2: Designs und Verfahren). Wiesbaden: Springer.</a:t>
            </a:r>
          </a:p>
          <a:p>
            <a:pPr marL="179388" indent="-179388">
              <a:spcAft>
                <a:spcPts val="0"/>
              </a:spcAft>
              <a:buNone/>
            </a:pPr>
            <a:r>
              <a:rPr lang="en-US" sz="800" dirty="0" err="1"/>
              <a:t>Morfaki</a:t>
            </a:r>
            <a:r>
              <a:rPr lang="en-US" sz="800" dirty="0"/>
              <a:t>, C., &amp; </a:t>
            </a:r>
            <a:r>
              <a:rPr lang="en-US" sz="800" dirty="0" err="1"/>
              <a:t>Morfaki</a:t>
            </a:r>
            <a:r>
              <a:rPr lang="en-US" sz="800" dirty="0"/>
              <a:t>, A. (2022). Managing workforce diversity and inclusion: A critical review and future directions”. </a:t>
            </a:r>
            <a:r>
              <a:rPr lang="en-US" sz="800" i="1" dirty="0"/>
              <a:t>International Journal of Organizational Leadership</a:t>
            </a:r>
            <a:r>
              <a:rPr lang="en-US" sz="800" dirty="0"/>
              <a:t>, 11(4): 426–443 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https://doi.org/10.33844/ijol.2022.60343</a:t>
            </a:r>
            <a:endParaRPr lang="de-DE" sz="800" dirty="0"/>
          </a:p>
          <a:p>
            <a:pPr marL="179388" lvl="3" indent="-179388">
              <a:spcAft>
                <a:spcPts val="0"/>
              </a:spcAft>
              <a:buNone/>
              <a:defRPr/>
            </a:pPr>
            <a:r>
              <a:rPr lang="en-US" sz="800" dirty="0"/>
              <a:t>Witzel, A., &amp; Reiter, H. (2012). </a:t>
            </a:r>
            <a:r>
              <a:rPr lang="en-US" sz="800" i="1" dirty="0"/>
              <a:t>The problem-</a:t>
            </a:r>
            <a:r>
              <a:rPr lang="en-US" sz="800" i="1" dirty="0" err="1"/>
              <a:t>centred</a:t>
            </a:r>
            <a:r>
              <a:rPr lang="en-US" sz="800" i="1" dirty="0"/>
              <a:t> Interview</a:t>
            </a:r>
            <a:r>
              <a:rPr lang="en-US" sz="800" dirty="0"/>
              <a:t>. </a:t>
            </a:r>
            <a:r>
              <a:rPr lang="en-US" sz="800" i="1" dirty="0"/>
              <a:t>Principles and Practice</a:t>
            </a:r>
            <a:r>
              <a:rPr lang="en-US" sz="800" dirty="0"/>
              <a:t>. Sage.</a:t>
            </a:r>
            <a:endParaRPr lang="de-DE" sz="800" dirty="0"/>
          </a:p>
          <a:p>
            <a:pPr marL="179388" lvl="3" indent="-179388">
              <a:spcAft>
                <a:spcPts val="0"/>
              </a:spcAft>
              <a:buNone/>
              <a:defRPr/>
            </a:pPr>
            <a:r>
              <a:rPr lang="en-US" sz="800" dirty="0"/>
              <a:t>Yin, R. (2017). </a:t>
            </a:r>
            <a:r>
              <a:rPr lang="en-US" sz="800" i="1" dirty="0"/>
              <a:t>Case Study Research and Applications</a:t>
            </a:r>
            <a:r>
              <a:rPr lang="en-US" sz="800" dirty="0"/>
              <a:t>. </a:t>
            </a:r>
            <a:r>
              <a:rPr lang="en-US" sz="800" i="1" dirty="0"/>
              <a:t>Design and Methods</a:t>
            </a:r>
            <a:r>
              <a:rPr lang="en-US" sz="800" dirty="0"/>
              <a:t>. (6. Ed.). Sage.</a:t>
            </a:r>
            <a:endParaRPr lang="de-AT" sz="1400" dirty="0"/>
          </a:p>
          <a:p>
            <a:pPr marL="360363" indent="-360363">
              <a:buNone/>
            </a:pPr>
            <a:endParaRPr lang="de-AT" sz="800" dirty="0"/>
          </a:p>
          <a:p>
            <a:pPr marL="179388" indent="-179388">
              <a:spcAft>
                <a:spcPts val="0"/>
              </a:spcAft>
              <a:buNone/>
            </a:pPr>
            <a:r>
              <a:rPr lang="en-US" sz="800" dirty="0"/>
              <a:t>Online:</a:t>
            </a:r>
          </a:p>
          <a:p>
            <a:pPr marL="179388" indent="-179388">
              <a:spcAft>
                <a:spcPts val="0"/>
              </a:spcAft>
              <a:buNone/>
            </a:pPr>
            <a:r>
              <a:rPr lang="en-US" sz="800" dirty="0" err="1"/>
              <a:t>Statistik</a:t>
            </a:r>
            <a:r>
              <a:rPr lang="en-US" sz="800" dirty="0"/>
              <a:t> Austria: </a:t>
            </a:r>
            <a:r>
              <a:rPr lang="en-US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https://www.statistik.at/</a:t>
            </a:r>
            <a:endParaRPr lang="en-US" sz="800" dirty="0"/>
          </a:p>
          <a:p>
            <a:pPr marL="179388" indent="-179388">
              <a:spcAft>
                <a:spcPts val="0"/>
              </a:spcAft>
              <a:buNone/>
            </a:pPr>
            <a:r>
              <a:rPr lang="en-US" sz="800" dirty="0"/>
              <a:t>WKO: https://www.wko.at/wien</a:t>
            </a:r>
          </a:p>
          <a:p>
            <a:pPr marL="360363" indent="-360363">
              <a:buNone/>
            </a:pPr>
            <a:endParaRPr lang="de-AT" sz="1000" dirty="0">
              <a:cs typeface="Calibri" panose="020F0502020204030204" pitchFamily="34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</p:spTree>
    <p:extLst>
      <p:ext uri="{BB962C8B-B14F-4D97-AF65-F5344CB8AC3E}">
        <p14:creationId xmlns:p14="http://schemas.microsoft.com/office/powerpoint/2010/main" val="31416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2407" y="1542272"/>
            <a:ext cx="8347081" cy="3371036"/>
          </a:xfrm>
        </p:spPr>
        <p:txBody>
          <a:bodyPr>
            <a:normAutofit/>
          </a:bodyPr>
          <a:lstStyle/>
          <a:p>
            <a:pPr marL="265112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Research Background: Collaboration with Start-up Service Wien</a:t>
            </a:r>
          </a:p>
          <a:p>
            <a:pPr marL="265112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Theoretical Framework</a:t>
            </a:r>
          </a:p>
          <a:p>
            <a:pPr marL="265112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Field of the Study and Methodology</a:t>
            </a:r>
          </a:p>
          <a:p>
            <a:pPr marL="265112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Findings</a:t>
            </a:r>
          </a:p>
          <a:p>
            <a:pPr marL="265112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Discussion: Integration into Bourdieu's theory of practice</a:t>
            </a:r>
          </a:p>
          <a:p>
            <a:pPr marL="265112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Reflection and Take-away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Presentation Overview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</p:spTree>
    <p:extLst>
      <p:ext uri="{BB962C8B-B14F-4D97-AF65-F5344CB8AC3E}">
        <p14:creationId xmlns:p14="http://schemas.microsoft.com/office/powerpoint/2010/main" val="10780192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DD16-B048-84D2-2821-9E4B4BEC3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7CDA6F-046A-8138-7A6E-31B731AA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215341"/>
            <a:ext cx="8525335" cy="4143737"/>
          </a:xfrm>
        </p:spPr>
        <p:txBody>
          <a:bodyPr>
            <a:normAutofit fontScale="85000" lnSpcReduction="20000"/>
          </a:bodyPr>
          <a:lstStyle/>
          <a:p>
            <a:pPr marL="265112"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/>
              <a:t>Business start-ups in Austria are a political interest </a:t>
            </a:r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300" dirty="0"/>
              <a:t>Embedded in the government program</a:t>
            </a:r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300" dirty="0"/>
              <a:t>Collaboration between political and academic stakeholders (Productivity Council, Council for Research, Science, Innovation, and Technology Development) and interest groups (Austrian Federal Economic Chamber/WKO, Austrian Federal Chamber of Labor/AK Austria)</a:t>
            </a:r>
            <a:r>
              <a:rPr lang="en-US" dirty="0"/>
              <a:t> </a:t>
            </a:r>
            <a:r>
              <a:rPr lang="en-US" sz="1200" dirty="0"/>
              <a:t>(</a:t>
            </a:r>
            <a:r>
              <a:rPr lang="de-DE" sz="1200" dirty="0" err="1"/>
              <a:t>Eckeret</a:t>
            </a:r>
            <a:r>
              <a:rPr lang="de-DE" sz="1200" dirty="0"/>
              <a:t> al., 2024)</a:t>
            </a:r>
            <a:endParaRPr lang="en-US" sz="1200" dirty="0"/>
          </a:p>
          <a:p>
            <a:pPr marL="265112" lvl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1600" dirty="0"/>
              <a:t>2025: 39.978 </a:t>
            </a:r>
            <a:r>
              <a:rPr lang="en-US" sz="1600" dirty="0"/>
              <a:t>business start-ups and new businesses</a:t>
            </a:r>
            <a:r>
              <a:rPr lang="de-DE" sz="1600" dirty="0"/>
              <a:t> in Austria </a:t>
            </a:r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300" dirty="0"/>
              <a:t>Average of 1.3 </a:t>
            </a:r>
            <a:r>
              <a:rPr lang="de-DE" sz="1300" dirty="0" err="1"/>
              <a:t>employees</a:t>
            </a:r>
            <a:r>
              <a:rPr lang="de-DE" sz="1300" dirty="0"/>
              <a:t> </a:t>
            </a:r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300" dirty="0"/>
              <a:t>On average, only one-third remain on the market after 5 years (figures unchanged)</a:t>
            </a:r>
            <a:r>
              <a:rPr lang="de-DE" sz="1300" dirty="0"/>
              <a:t> </a:t>
            </a:r>
            <a:br>
              <a:rPr lang="de-DE" sz="1300" dirty="0"/>
            </a:br>
            <a:r>
              <a:rPr lang="de-DE" sz="1200" dirty="0"/>
              <a:t>(WKÖ, 2026; Statistik Austria, 2026)</a:t>
            </a:r>
          </a:p>
          <a:p>
            <a:pPr marL="265112" lvl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1600" dirty="0" err="1"/>
              <a:t>Positioning</a:t>
            </a:r>
            <a:r>
              <a:rPr lang="de-DE" sz="1800" dirty="0"/>
              <a:t> </a:t>
            </a:r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300" dirty="0"/>
              <a:t>World Bank Index (2020): Austria </a:t>
            </a:r>
            <a:r>
              <a:rPr lang="de-DE" sz="1300" dirty="0" err="1"/>
              <a:t>ranks</a:t>
            </a:r>
            <a:r>
              <a:rPr lang="de-DE" sz="1300" dirty="0"/>
              <a:t> 27th </a:t>
            </a:r>
            <a:r>
              <a:rPr lang="de-DE" sz="1300" dirty="0" err="1"/>
              <a:t>place</a:t>
            </a:r>
            <a:endParaRPr lang="de-DE" sz="1300" dirty="0"/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300" dirty="0" err="1"/>
              <a:t>Within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EU-27 (2020): Austria </a:t>
            </a:r>
            <a:r>
              <a:rPr lang="de-DE" sz="1300" dirty="0" err="1"/>
              <a:t>ranks</a:t>
            </a:r>
            <a:r>
              <a:rPr lang="de-DE" sz="1300" dirty="0"/>
              <a:t> 10th</a:t>
            </a:r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300" dirty="0"/>
              <a:t>However, in the subindex “Starting a Business”, Austria ranks around 127th worldwide</a:t>
            </a:r>
            <a:r>
              <a:rPr lang="de-DE" sz="1300" dirty="0"/>
              <a:t> </a:t>
            </a:r>
          </a:p>
          <a:p>
            <a:pPr marL="265112" lvl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1600" dirty="0" err="1"/>
              <a:t>Entrepreneurial</a:t>
            </a:r>
            <a:r>
              <a:rPr lang="de-DE" sz="1600" dirty="0"/>
              <a:t> </a:t>
            </a:r>
            <a:r>
              <a:rPr lang="de-DE" sz="1600" dirty="0" err="1"/>
              <a:t>Ecosystem</a:t>
            </a:r>
            <a:r>
              <a:rPr lang="de-DE" sz="1600" dirty="0"/>
              <a:t> in Austria</a:t>
            </a:r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300" dirty="0">
                <a:sym typeface="Wingdings" panose="05000000000000000000" pitchFamily="2" charset="2"/>
              </a:rPr>
              <a:t>Access to the field is strictly regulated </a:t>
            </a:r>
            <a:r>
              <a:rPr lang="en-US" sz="1200" dirty="0">
                <a:sym typeface="Wingdings" panose="05000000000000000000" pitchFamily="2" charset="2"/>
              </a:rPr>
              <a:t>(Bourdieu 1992;1998) </a:t>
            </a:r>
            <a:r>
              <a:rPr lang="en-US" sz="1300" dirty="0">
                <a:sym typeface="Wingdings" panose="05000000000000000000" pitchFamily="2" charset="2"/>
              </a:rPr>
              <a:t>regulatory barriers, regulations governing access to the labor market</a:t>
            </a:r>
          </a:p>
          <a:p>
            <a:pPr marL="539750"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300" dirty="0"/>
              <a:t>Government support measures offered in Austria are viewed positively</a:t>
            </a:r>
            <a:endParaRPr lang="de-DE" sz="13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AF23F7-F89A-C8AB-035B-322DA880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Context Austria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E187EE-7517-72A4-7B84-2F326509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D913146E-1C90-F9C0-7740-041F938F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</p:spTree>
    <p:extLst>
      <p:ext uri="{BB962C8B-B14F-4D97-AF65-F5344CB8AC3E}">
        <p14:creationId xmlns:p14="http://schemas.microsoft.com/office/powerpoint/2010/main" val="4139915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21431-BDEB-E85B-EE7E-CA140171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F34546-C6B0-DA98-022A-FF8484117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244279"/>
            <a:ext cx="8347081" cy="4063607"/>
          </a:xfrm>
        </p:spPr>
        <p:txBody>
          <a:bodyPr>
            <a:normAutofit/>
          </a:bodyPr>
          <a:lstStyle/>
          <a:p>
            <a:pPr marL="265112"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400" dirty="0"/>
              <a:t>Specific political and economic focus on start-ups </a:t>
            </a:r>
            <a:r>
              <a:rPr lang="en-US" sz="1000" dirty="0"/>
              <a:t>(Leitner, 2023; Graggaber, 2023)</a:t>
            </a:r>
          </a:p>
          <a:p>
            <a:pPr marL="539750"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200" dirty="0"/>
              <a:t>Younger </a:t>
            </a:r>
            <a:r>
              <a:rPr lang="de-DE" sz="1200" dirty="0" err="1"/>
              <a:t>than</a:t>
            </a:r>
            <a:r>
              <a:rPr lang="de-DE" sz="1200" dirty="0"/>
              <a:t> 10 </a:t>
            </a:r>
            <a:r>
              <a:rPr lang="de-DE" sz="1200" dirty="0" err="1"/>
              <a:t>years</a:t>
            </a:r>
            <a:endParaRPr lang="de-DE" sz="1200" dirty="0"/>
          </a:p>
          <a:p>
            <a:pPr marL="539750"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200" dirty="0"/>
              <a:t>Innovative </a:t>
            </a:r>
            <a:r>
              <a:rPr lang="de-DE" sz="1200" dirty="0" err="1"/>
              <a:t>focus</a:t>
            </a:r>
            <a:r>
              <a:rPr lang="de-DE" sz="1200" dirty="0"/>
              <a:t> (</a:t>
            </a:r>
            <a:r>
              <a:rPr lang="de-DE" sz="1200" dirty="0" err="1"/>
              <a:t>technology-driven</a:t>
            </a:r>
            <a:r>
              <a:rPr lang="de-DE" sz="1200" dirty="0"/>
              <a:t>)</a:t>
            </a:r>
          </a:p>
          <a:p>
            <a:pPr marL="539750"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200" dirty="0"/>
              <a:t>Strong </a:t>
            </a:r>
            <a:r>
              <a:rPr lang="de-DE" sz="1200" dirty="0" err="1"/>
              <a:t>growth</a:t>
            </a:r>
            <a:r>
              <a:rPr lang="de-DE" sz="1200" dirty="0"/>
              <a:t> </a:t>
            </a:r>
          </a:p>
          <a:p>
            <a:pPr marL="539750"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/>
              <a:t>Small, specialized group in male-dominated industries</a:t>
            </a:r>
          </a:p>
          <a:p>
            <a:pPr marL="541338" lvl="2" indent="0">
              <a:spcAft>
                <a:spcPts val="0"/>
              </a:spcAft>
              <a:buNone/>
            </a:pPr>
            <a:r>
              <a:rPr lang="en-US" sz="1200" dirty="0"/>
              <a:t>Reasons for the male surplus:</a:t>
            </a:r>
          </a:p>
          <a:p>
            <a:pPr marL="800100" lvl="3">
              <a:spcBef>
                <a:spcPts val="300"/>
              </a:spcBef>
              <a:spcAft>
                <a:spcPts val="300"/>
              </a:spcAft>
              <a:tabLst>
                <a:tab pos="1252538" algn="l"/>
              </a:tabLst>
              <a:defRPr/>
            </a:pPr>
            <a:r>
              <a:rPr lang="de-DE" dirty="0" err="1"/>
              <a:t>Sectors</a:t>
            </a:r>
            <a:r>
              <a:rPr lang="de-DE" dirty="0"/>
              <a:t> &amp; Technology</a:t>
            </a:r>
          </a:p>
          <a:p>
            <a:pPr lvl="3">
              <a:tabLst>
                <a:tab pos="1252538" algn="l"/>
              </a:tabLst>
            </a:pPr>
            <a:r>
              <a:rPr lang="en-US" sz="1100" dirty="0"/>
              <a:t>Small proportion of women in technical vocational training, studies and professions</a:t>
            </a:r>
          </a:p>
          <a:p>
            <a:pPr marL="800100" lvl="3">
              <a:spcBef>
                <a:spcPts val="300"/>
              </a:spcBef>
              <a:spcAft>
                <a:spcPts val="300"/>
              </a:spcAft>
              <a:tabLst>
                <a:tab pos="1252538" algn="l"/>
              </a:tabLst>
              <a:defRPr/>
            </a:pPr>
            <a:r>
              <a:rPr lang="de-DE" dirty="0"/>
              <a:t>Financing</a:t>
            </a:r>
          </a:p>
          <a:p>
            <a:pPr lvl="3">
              <a:tabLst>
                <a:tab pos="1252538" algn="l"/>
              </a:tabLst>
            </a:pPr>
            <a:r>
              <a:rPr lang="de-DE" sz="1100" dirty="0"/>
              <a:t>Venture </a:t>
            </a:r>
            <a:r>
              <a:rPr lang="de-DE" sz="1100" dirty="0" err="1"/>
              <a:t>capital</a:t>
            </a:r>
            <a:r>
              <a:rPr lang="de-DE" sz="1100" dirty="0"/>
              <a:t> </a:t>
            </a:r>
          </a:p>
          <a:p>
            <a:pPr lvl="3">
              <a:tabLst>
                <a:tab pos="1252538" algn="l"/>
              </a:tabLst>
            </a:pPr>
            <a:r>
              <a:rPr lang="de-DE" sz="1100" dirty="0"/>
              <a:t>Gender Bias </a:t>
            </a:r>
            <a:r>
              <a:rPr lang="de-DE" sz="1100" dirty="0" err="1"/>
              <a:t>among</a:t>
            </a:r>
            <a:r>
              <a:rPr lang="de-DE" sz="1100" dirty="0"/>
              <a:t> </a:t>
            </a:r>
            <a:r>
              <a:rPr lang="de-DE" sz="1100" dirty="0" err="1"/>
              <a:t>investors</a:t>
            </a:r>
            <a:r>
              <a:rPr lang="de-DE" sz="1100" dirty="0"/>
              <a:t>: Gender Funding Gap</a:t>
            </a:r>
          </a:p>
          <a:p>
            <a:pPr marL="800100" lvl="3">
              <a:spcBef>
                <a:spcPts val="300"/>
              </a:spcBef>
              <a:spcAft>
                <a:spcPts val="300"/>
              </a:spcAft>
              <a:tabLst>
                <a:tab pos="1252538" algn="l"/>
              </a:tabLst>
              <a:defRPr/>
            </a:pPr>
            <a:r>
              <a:rPr lang="de-DE" dirty="0"/>
              <a:t>Gender-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start-up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  <a:p>
            <a:pPr lvl="3">
              <a:tabLst>
                <a:tab pos="1252538" algn="l"/>
              </a:tabLst>
            </a:pPr>
            <a:r>
              <a:rPr lang="en-US" sz="1100" dirty="0"/>
              <a:t>Women are more likely to work in industries with lower risk and lower capital intensity</a:t>
            </a:r>
          </a:p>
          <a:p>
            <a:pPr marL="265112" lvl="1">
              <a:spcBef>
                <a:spcPts val="1200"/>
              </a:spcBef>
              <a:spcAft>
                <a:spcPts val="0"/>
              </a:spcAft>
              <a:tabLst>
                <a:tab pos="1252538" algn="l"/>
              </a:tabLst>
              <a:defRPr/>
            </a:pPr>
            <a:r>
              <a:rPr lang="en-US" sz="1400" dirty="0"/>
              <a:t>Startup sector has seen little growth since 2016, with new companies mainly being founded in Vienna </a:t>
            </a:r>
            <a:r>
              <a:rPr lang="en-US" sz="1000" dirty="0"/>
              <a:t>(</a:t>
            </a:r>
            <a:r>
              <a:rPr lang="de-DE" sz="1000" dirty="0" err="1"/>
              <a:t>Eckeret</a:t>
            </a:r>
            <a:r>
              <a:rPr lang="de-DE" sz="1000" dirty="0"/>
              <a:t> al., 2024)</a:t>
            </a:r>
          </a:p>
          <a:p>
            <a:pPr marL="533400" lvl="3" indent="0" algn="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C3F7C2A-E732-6EBA-437E-E998BD4A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</a:rPr>
              <a:t>Distinction</a:t>
            </a: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between </a:t>
            </a:r>
            <a:r>
              <a:rPr lang="en-US" sz="2400" b="1" kern="1200" dirty="0">
                <a:solidFill>
                  <a:schemeClr val="tx1"/>
                </a:solidFill>
                <a:latin typeface="Georgia" charset="0"/>
              </a:rPr>
              <a:t>founding a company and founding a start-up </a:t>
            </a:r>
            <a:endParaRPr lang="de-DE" sz="2400" b="1" kern="1200" dirty="0">
              <a:solidFill>
                <a:schemeClr val="tx1"/>
              </a:solidFill>
              <a:latin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BA40DE-3E70-88C3-CF9A-FD338D32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9187B6BD-338C-0D67-A589-1ACBD2E2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</p:spTree>
    <p:extLst>
      <p:ext uri="{BB962C8B-B14F-4D97-AF65-F5344CB8AC3E}">
        <p14:creationId xmlns:p14="http://schemas.microsoft.com/office/powerpoint/2010/main" val="41971684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121F0-251F-5F50-3494-8DDA279D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A5DC60-827E-5240-49C8-5A51EC4E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200818"/>
            <a:ext cx="8347081" cy="4059876"/>
          </a:xfrm>
        </p:spPr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sz="1400" b="1" i="1" dirty="0"/>
              <a:t>Women </a:t>
            </a:r>
            <a:r>
              <a:rPr lang="de-DE" sz="1400" b="1" i="1" dirty="0" err="1"/>
              <a:t>are</a:t>
            </a:r>
            <a:r>
              <a:rPr lang="de-DE" sz="1400" b="1" i="1" dirty="0"/>
              <a:t> </a:t>
            </a:r>
            <a:r>
              <a:rPr lang="de-DE" sz="1400" b="1" i="1" dirty="0" err="1"/>
              <a:t>underrepresented</a:t>
            </a:r>
            <a:endParaRPr lang="de-DE" sz="1400" dirty="0"/>
          </a:p>
          <a:p>
            <a:pPr marL="539750" lvl="2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1200" dirty="0"/>
              <a:t>17 % </a:t>
            </a:r>
            <a:r>
              <a:rPr lang="en-US" sz="1200" dirty="0"/>
              <a:t>of startups (in 2021) were (co-)founded by women</a:t>
            </a:r>
          </a:p>
          <a:p>
            <a:pPr marL="539750" lvl="2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1200" dirty="0"/>
              <a:t>8,2 % </a:t>
            </a:r>
            <a:r>
              <a:rPr lang="de-DE" sz="1200" dirty="0" err="1"/>
              <a:t>only</a:t>
            </a:r>
            <a:r>
              <a:rPr lang="de-DE" sz="1200" dirty="0"/>
              <a:t> </a:t>
            </a:r>
            <a:r>
              <a:rPr lang="en-US" sz="1200" dirty="0"/>
              <a:t>female startups (including solo female founders)</a:t>
            </a:r>
            <a:r>
              <a:rPr lang="en-US" sz="1300" dirty="0"/>
              <a:t> </a:t>
            </a:r>
            <a:r>
              <a:rPr lang="en-US" sz="900" dirty="0"/>
              <a:t>(</a:t>
            </a:r>
            <a:r>
              <a:rPr lang="de-DE" sz="900" dirty="0"/>
              <a:t>Leitner, 2023)</a:t>
            </a:r>
            <a:endParaRPr lang="en-US" sz="900" dirty="0"/>
          </a:p>
          <a:p>
            <a:pPr marL="0" lvl="1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sz="1400" b="1" i="1" dirty="0"/>
              <a:t>Challenges </a:t>
            </a:r>
            <a:r>
              <a:rPr lang="de-DE" sz="1400" b="1" i="1" dirty="0" err="1"/>
              <a:t>for</a:t>
            </a:r>
            <a:r>
              <a:rPr lang="de-DE" sz="1400" b="1" i="1" dirty="0"/>
              <a:t> Women </a:t>
            </a:r>
          </a:p>
          <a:p>
            <a:pPr marL="539750" lvl="2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200" b="1" dirty="0"/>
              <a:t>Funding:</a:t>
            </a:r>
            <a:r>
              <a:rPr lang="en-US" sz="1200" dirty="0"/>
              <a:t> Access to investors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social homophily, gender bias, stereotyping, and role expectations</a:t>
            </a:r>
          </a:p>
          <a:p>
            <a:pPr marL="539750" lvl="2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200" b="1" dirty="0"/>
              <a:t>Networking</a:t>
            </a:r>
            <a:r>
              <a:rPr lang="en-US" sz="1200" dirty="0"/>
              <a:t>: Low visibility, </a:t>
            </a:r>
            <a:r>
              <a:rPr lang="de-DE" sz="1200" dirty="0"/>
              <a:t>lack of </a:t>
            </a:r>
            <a:r>
              <a:rPr lang="de-DE" sz="1200" dirty="0" err="1"/>
              <a:t>influential</a:t>
            </a:r>
            <a:r>
              <a:rPr lang="de-DE" sz="1200" dirty="0"/>
              <a:t> </a:t>
            </a:r>
            <a:r>
              <a:rPr lang="de-DE" sz="1200" dirty="0" err="1"/>
              <a:t>gatekeepers</a:t>
            </a:r>
            <a:endParaRPr lang="en-US" sz="1200" dirty="0"/>
          </a:p>
          <a:p>
            <a:pPr marL="539750" lvl="2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200" b="1" dirty="0"/>
              <a:t>Uncertainty and risk</a:t>
            </a:r>
            <a:r>
              <a:rPr lang="en-US" sz="1200" dirty="0"/>
              <a:t>: Lack of information, internalized role attributions</a:t>
            </a:r>
          </a:p>
          <a:p>
            <a:pPr marL="539750" lvl="2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200" b="1" dirty="0"/>
              <a:t>Being categorized primarily as “a woman”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100" dirty="0"/>
              <a:t>Social class, Qualification, Relationship Status/Life Models, …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1100" dirty="0"/>
              <a:t>Intersectionality (gender is only one dimension) </a:t>
            </a:r>
            <a:r>
              <a:rPr lang="en-US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additional factors: ethnicity, legal status/residence status, language, integration status 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1100" dirty="0"/>
              <a:t>Often double disadvantage </a:t>
            </a:r>
            <a:r>
              <a:rPr lang="en-US" sz="1100" dirty="0">
                <a:sym typeface="Wingdings" panose="05000000000000000000" pitchFamily="2" charset="2"/>
              </a:rPr>
              <a:t> </a:t>
            </a:r>
            <a:r>
              <a:rPr lang="en-US" sz="1100" dirty="0"/>
              <a:t>position in society (symbolic capital)</a:t>
            </a:r>
            <a:r>
              <a:rPr lang="en-US" sz="900" dirty="0"/>
              <a:t> </a:t>
            </a:r>
            <a:r>
              <a:rPr lang="en-US" sz="1000" dirty="0"/>
              <a:t>(Graggaber, 2023</a:t>
            </a:r>
            <a:r>
              <a:rPr lang="de-DE" sz="1000" dirty="0"/>
              <a:t>)</a:t>
            </a:r>
            <a:endParaRPr lang="en-US" sz="1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77C86F-53D2-F8F5-1BE1-3A4E9C80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b="1" kern="1200" dirty="0">
                <a:solidFill>
                  <a:schemeClr val="tx1"/>
                </a:solidFill>
                <a:latin typeface="Georgia" charset="0"/>
              </a:rPr>
              <a:t>Gender Funding Gap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14EDE-1C7B-1ABD-2FAD-36ABD5C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85ADCCA-821A-46FB-EFE1-931353A2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</p:spTree>
    <p:extLst>
      <p:ext uri="{BB962C8B-B14F-4D97-AF65-F5344CB8AC3E}">
        <p14:creationId xmlns:p14="http://schemas.microsoft.com/office/powerpoint/2010/main" val="3848109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FE8B7-B81B-9655-FF1F-39E813FB3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4D4A56-EE9B-CC6E-0ED8-BEFADCD0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292897"/>
            <a:ext cx="8347081" cy="4119162"/>
          </a:xfrm>
        </p:spPr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b="1" i="1" dirty="0"/>
              <a:t>„</a:t>
            </a:r>
            <a:r>
              <a:rPr lang="de-DE" sz="1400" b="1" i="1" dirty="0" err="1"/>
              <a:t>Founders</a:t>
            </a:r>
            <a:r>
              <a:rPr lang="de-DE" sz="1400" b="1" i="1" dirty="0"/>
              <a:t> Lab“ -</a:t>
            </a:r>
            <a:r>
              <a:rPr lang="en-US" sz="1400" b="1" i="1" dirty="0"/>
              <a:t> </a:t>
            </a:r>
            <a:r>
              <a:rPr lang="de-DE" sz="1400" b="1" i="1" dirty="0"/>
              <a:t>Durchstarterinnen“ (</a:t>
            </a:r>
            <a:r>
              <a:rPr lang="en-US" sz="1400" b="1" i="1" dirty="0"/>
              <a:t>High-achieving women)</a:t>
            </a:r>
          </a:p>
          <a:p>
            <a:pPr marL="265112"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400" dirty="0"/>
              <a:t>Program of the Vienna Chamber of Commerce and Industry</a:t>
            </a:r>
          </a:p>
          <a:p>
            <a:pPr marL="265112"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400" dirty="0"/>
              <a:t>Exclusive program for women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200" dirty="0"/>
              <a:t>Contents: Business workshops, coaching sessions, networking, and further developing your business idea</a:t>
            </a:r>
            <a:endParaRPr lang="de-DE" sz="1200" dirty="0"/>
          </a:p>
          <a:p>
            <a:pPr lvl="1">
              <a:lnSpc>
                <a:spcPct val="110000"/>
              </a:lnSpc>
              <a:defRPr/>
            </a:pPr>
            <a:r>
              <a:rPr lang="en-US" sz="1200" dirty="0"/>
              <a:t>Objective: Access to mentors, role models, and community leaders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200" dirty="0"/>
              <a:t>Overall goal: Increasing the number of women in startup founding as a political and economic aim</a:t>
            </a:r>
          </a:p>
          <a:p>
            <a:pPr marL="265112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/>
              <a:t>Questions for the joint evaluation study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200" dirty="0"/>
              <a:t>How effective is targeted support for women?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200" dirty="0"/>
              <a:t>What benefits do women-specific programs offer women?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200" dirty="0"/>
              <a:t>What form should programs take to increase the proportion of women founding startups?</a:t>
            </a:r>
          </a:p>
          <a:p>
            <a:pPr marL="265112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400" dirty="0"/>
              <a:t>Collaboration between WU and the Chamber of Commerce from 2022 to 2025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200" dirty="0"/>
              <a:t>First data collection in 2022/2023, second in 2024/2025</a:t>
            </a:r>
            <a:endParaRPr lang="de-AT" sz="1200" dirty="0"/>
          </a:p>
          <a:p>
            <a:pPr marL="539750" lvl="2">
              <a:spcBef>
                <a:spcPts val="600"/>
              </a:spcBef>
              <a:spcAft>
                <a:spcPts val="600"/>
              </a:spcAft>
              <a:defRPr/>
            </a:pPr>
            <a:endParaRPr lang="de-DE" sz="1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3E9FA0-0978-B3E0-1A99-30AAA5CB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Field of Study / Background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258B76-6B12-8E63-AD1D-2D7ED72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7C1E707D-9B0B-8F1E-86D3-366BD4DB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</p:spTree>
    <p:extLst>
      <p:ext uri="{BB962C8B-B14F-4D97-AF65-F5344CB8AC3E}">
        <p14:creationId xmlns:p14="http://schemas.microsoft.com/office/powerpoint/2010/main" val="14498229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Methodology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C950423-02FC-069A-2FCE-C1793B0C6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/>
              <a:t>Qualitative Approach: </a:t>
            </a:r>
          </a:p>
          <a:p>
            <a:r>
              <a:rPr lang="de-DE" sz="1400" dirty="0"/>
              <a:t>Triangulation  </a:t>
            </a:r>
          </a:p>
          <a:p>
            <a:pPr lvl="1"/>
            <a:r>
              <a:rPr lang="en-US" sz="1200" dirty="0"/>
              <a:t>Group discussion and use of the </a:t>
            </a:r>
            <a:r>
              <a:rPr lang="en-US" sz="1200" dirty="0" err="1"/>
              <a:t>Metaplan</a:t>
            </a:r>
            <a:r>
              <a:rPr lang="en-US" sz="1200" dirty="0"/>
              <a:t> method (15 participants)</a:t>
            </a:r>
          </a:p>
          <a:p>
            <a:pPr lvl="1"/>
            <a:r>
              <a:rPr lang="en-US" sz="1200" dirty="0"/>
              <a:t>36 Semi-structured interviews between 2022 and 2025 with participants and organizers</a:t>
            </a:r>
          </a:p>
          <a:p>
            <a:pPr lvl="1"/>
            <a:r>
              <a:rPr lang="de-DE" sz="1200" dirty="0" err="1"/>
              <a:t>Participant</a:t>
            </a:r>
            <a:r>
              <a:rPr lang="de-DE" sz="1200" dirty="0"/>
              <a:t> </a:t>
            </a:r>
            <a:r>
              <a:rPr lang="de-DE" sz="1200" dirty="0" err="1"/>
              <a:t>observation</a:t>
            </a:r>
            <a:r>
              <a:rPr lang="de-DE" sz="1200" dirty="0"/>
              <a:t>: 12 </a:t>
            </a:r>
            <a:r>
              <a:rPr lang="de-DE" sz="1200" dirty="0" err="1"/>
              <a:t>courses</a:t>
            </a:r>
            <a:endParaRPr lang="de-DE" sz="1200" dirty="0"/>
          </a:p>
          <a:p>
            <a:pPr marL="266700" lvl="1" indent="0">
              <a:buNone/>
            </a:pPr>
            <a:endParaRPr lang="de-DE" sz="1400" dirty="0"/>
          </a:p>
          <a:p>
            <a:r>
              <a:rPr lang="en-US" sz="1400" dirty="0"/>
              <a:t>Qualitative content analysis according to </a:t>
            </a:r>
            <a:r>
              <a:rPr lang="en-US" sz="1400" dirty="0" err="1"/>
              <a:t>Mayring</a:t>
            </a:r>
            <a:r>
              <a:rPr lang="en-US" sz="1400" dirty="0"/>
              <a:t> (2020), analysis using MAXQDA </a:t>
            </a:r>
          </a:p>
          <a:p>
            <a:pPr lvl="1"/>
            <a:r>
              <a:rPr lang="de-DE" sz="1200" dirty="0" err="1"/>
              <a:t>Deductive</a:t>
            </a:r>
            <a:r>
              <a:rPr lang="de-DE" sz="1200" dirty="0"/>
              <a:t> </a:t>
            </a:r>
            <a:r>
              <a:rPr lang="de-DE" sz="1200" dirty="0" err="1"/>
              <a:t>theory-driven</a:t>
            </a:r>
            <a:r>
              <a:rPr lang="de-DE" sz="1200" dirty="0"/>
              <a:t> </a:t>
            </a:r>
            <a:r>
              <a:rPr lang="de-DE" sz="1200" dirty="0" err="1"/>
              <a:t>category</a:t>
            </a:r>
            <a:r>
              <a:rPr lang="de-DE" sz="1200" dirty="0"/>
              <a:t> </a:t>
            </a:r>
            <a:r>
              <a:rPr lang="de-DE" sz="1200" dirty="0" err="1"/>
              <a:t>construction</a:t>
            </a:r>
            <a:endParaRPr lang="de-DE" sz="1200" dirty="0"/>
          </a:p>
          <a:p>
            <a:pPr lvl="1"/>
            <a:r>
              <a:rPr lang="de-DE" sz="1200" dirty="0" err="1"/>
              <a:t>Inductive</a:t>
            </a:r>
            <a:r>
              <a:rPr lang="de-DE" sz="1200" dirty="0"/>
              <a:t> </a:t>
            </a:r>
            <a:r>
              <a:rPr lang="de-DE" sz="1200" dirty="0" err="1"/>
              <a:t>Categorization</a:t>
            </a:r>
            <a:endParaRPr lang="de-DE" sz="1200" dirty="0"/>
          </a:p>
          <a:p>
            <a:pPr lvl="1"/>
            <a:endParaRPr lang="de-DE" sz="1200" dirty="0"/>
          </a:p>
          <a:p>
            <a:r>
              <a:rPr lang="en-US" sz="1300" dirty="0"/>
              <a:t>Objective</a:t>
            </a:r>
          </a:p>
          <a:p>
            <a:pPr lvl="1"/>
            <a:r>
              <a:rPr lang="en-US" sz="1200" dirty="0"/>
              <a:t>To document women’s experiences as founders.</a:t>
            </a:r>
          </a:p>
          <a:p>
            <a:pPr lvl="1"/>
            <a:r>
              <a:rPr lang="en-US" sz="1200" dirty="0"/>
              <a:t>To identify patterns, commonalities, and differences.</a:t>
            </a:r>
          </a:p>
          <a:p>
            <a:pPr lvl="1"/>
            <a:r>
              <a:rPr lang="en-US" sz="1200" dirty="0"/>
              <a:t>To clarify challenges.</a:t>
            </a:r>
          </a:p>
          <a:p>
            <a:pPr lvl="1"/>
            <a:r>
              <a:rPr lang="en-US" sz="1200" dirty="0"/>
              <a:t>To provide recommendations for action.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719788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50949-058D-E3B9-82D8-807AB3D59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7689170-3704-6AC7-305A-55A2949D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Results: Social and economic capital are crucial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67B9E7-4D8D-7219-F69F-436C6EB8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AE8172D-2D24-2DCD-D907-477A8C4E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71E2D7-4A89-E9EF-4477-5EDBC52E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508361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Key challenges identified include </a:t>
            </a:r>
            <a:r>
              <a:rPr lang="en-US" sz="1000" dirty="0"/>
              <a:t>(Fetzer, 2025; Leitner, 2023; Graggaber, 2023; Koutsoftas, 2023)</a:t>
            </a:r>
          </a:p>
          <a:p>
            <a:pPr marL="0" indent="0">
              <a:spcAft>
                <a:spcPts val="0"/>
              </a:spcAft>
              <a:buNone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Building networks and developing “valuable” social capital</a:t>
            </a:r>
          </a:p>
          <a:p>
            <a:pPr lvl="1">
              <a:defRPr/>
            </a:pPr>
            <a:r>
              <a:rPr lang="en-US" sz="1200" dirty="0"/>
              <a:t>Knowing and finding cooperation partners</a:t>
            </a:r>
          </a:p>
          <a:p>
            <a:pPr lvl="1">
              <a:defRPr/>
            </a:pPr>
            <a:r>
              <a:rPr lang="en-US" sz="1200" dirty="0"/>
              <a:t>Incorporating location factors into planning, understanding access to stakeholders</a:t>
            </a:r>
          </a:p>
          <a:p>
            <a:pPr lvl="1">
              <a:defRPr/>
            </a:pPr>
            <a:r>
              <a:rPr lang="en-US" sz="1200" dirty="0"/>
              <a:t>Consciously leveraging ethnic (cultural) networks and recognizing that these have both positive and negative effects</a:t>
            </a:r>
          </a:p>
          <a:p>
            <a:pPr marL="541338" lvl="2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Financing: Access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economic</a:t>
            </a:r>
            <a:r>
              <a:rPr lang="de-DE" sz="1400" dirty="0"/>
              <a:t> </a:t>
            </a:r>
            <a:r>
              <a:rPr lang="de-DE" sz="1400" dirty="0" err="1"/>
              <a:t>capital</a:t>
            </a:r>
            <a:endParaRPr lang="de-DE" sz="1400" dirty="0"/>
          </a:p>
          <a:p>
            <a:pPr lvl="1"/>
            <a:r>
              <a:rPr lang="en-US" sz="1200" dirty="0"/>
              <a:t>Industry/professional experience</a:t>
            </a:r>
          </a:p>
          <a:p>
            <a:pPr lvl="1"/>
            <a:r>
              <a:rPr lang="en-US" sz="1200" dirty="0"/>
              <a:t>Start-up experience</a:t>
            </a:r>
          </a:p>
          <a:p>
            <a:pPr lvl="1"/>
            <a:r>
              <a:rPr lang="en-US" sz="1200" dirty="0"/>
              <a:t>Knowledge of market conditions</a:t>
            </a:r>
          </a:p>
          <a:p>
            <a:pPr lvl="1"/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Interviews reveal the existence of - or the fear of a lack of - economic and social capital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Confirmation of existing studies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26627262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5C292-844D-1A39-50F2-73B61CF75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96561A-EB36-35B6-FC6E-F8C2F537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914306" rt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Results: Motivation for starting a business and entrepreneurial mindset are key to success</a:t>
            </a:r>
            <a:endParaRPr lang="de-DE" sz="2400" b="1" kern="12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90EE59-9027-3FF3-A563-C7D58AA7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11EC652C-7F14-412D-A017-7E21E076D6A5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04683BA-1BBA-EE43-3FED-6275BBAD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621036" cy="258085"/>
          </a:xfrm>
        </p:spPr>
        <p:txBody>
          <a:bodyPr/>
          <a:lstStyle/>
          <a:p>
            <a:pPr algn="r"/>
            <a:r>
              <a:rPr lang="de-AT" dirty="0"/>
              <a:t>Anett Hermann &amp; Marie-Thérèse Claes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953A7A3-D6EB-F380-ACAC-922408D1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226917"/>
            <a:ext cx="8190057" cy="397160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dirty="0"/>
              <a:t>The founders' motivations</a:t>
            </a:r>
          </a:p>
          <a:p>
            <a:pPr marL="717550" lvl="1" indent="-179388">
              <a:buNone/>
              <a:defRPr/>
            </a:pPr>
            <a:r>
              <a:rPr lang="en-US" sz="1200" dirty="0"/>
              <a:t>Personal reasons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1100" dirty="0"/>
              <a:t>Self-fulfillment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1100" dirty="0"/>
              <a:t>Independence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1100" dirty="0"/>
              <a:t>Social impact</a:t>
            </a:r>
          </a:p>
          <a:p>
            <a:pPr marL="717550" lvl="1" indent="-179388">
              <a:buNone/>
              <a:defRPr/>
            </a:pPr>
            <a:r>
              <a:rPr lang="en-US" sz="1200" dirty="0"/>
              <a:t>Structural constraints – especially among women with an immigrant background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1100" dirty="0"/>
              <a:t>Survival (economic necessity)</a:t>
            </a:r>
          </a:p>
          <a:p>
            <a:pPr lvl="2">
              <a:lnSpc>
                <a:spcPct val="110000"/>
              </a:lnSpc>
              <a:defRPr/>
            </a:pPr>
            <a:r>
              <a:rPr lang="en-US" sz="1100" dirty="0"/>
              <a:t>Improving one's status</a:t>
            </a:r>
          </a:p>
          <a:p>
            <a:endParaRPr lang="en-US" dirty="0"/>
          </a:p>
          <a:p>
            <a:pPr marL="342900" indent="-342900">
              <a:lnSpc>
                <a:spcPct val="110000"/>
              </a:lnSpc>
              <a:buFont typeface="+mj-lt"/>
              <a:buAutoNum type="arabicPeriod" startAt="4"/>
            </a:pPr>
            <a:r>
              <a:rPr lang="en-US" sz="1400" dirty="0"/>
              <a:t>Building Self-confidence</a:t>
            </a:r>
          </a:p>
          <a:p>
            <a:pPr lvl="1">
              <a:defRPr/>
            </a:pPr>
            <a:r>
              <a:rPr lang="en-US" sz="1200" dirty="0"/>
              <a:t>Self-efficacy (recognizing abilities and opportunities, managing risk, learning from mistakes)</a:t>
            </a:r>
          </a:p>
          <a:p>
            <a:pPr lvl="1">
              <a:defRPr/>
            </a:pPr>
            <a:r>
              <a:rPr lang="en-US" sz="1200" dirty="0"/>
              <a:t>Developing a startup mindset</a:t>
            </a:r>
          </a:p>
          <a:p>
            <a:pPr lvl="1">
              <a:lnSpc>
                <a:spcPct val="110000"/>
              </a:lnSpc>
              <a:defRPr/>
            </a:pPr>
            <a:endParaRPr lang="en-US" sz="1200" dirty="0"/>
          </a:p>
          <a:p>
            <a:pPr marL="266700" lvl="1" indent="-2667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The interviews highlight the dangers of categorizing people as “women.”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817423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  <SharedWithUsers xmlns="08b0a3ee-3d2a-451c-9a1a-7e5d5b0c9c77">
      <UserInfo>
        <DisplayName>Hernandez Perez, Laura</DisplayName>
        <AccountId>6100</AccountId>
        <AccountType/>
      </UserInfo>
      <UserInfo>
        <DisplayName>Hermann, Anett</DisplayName>
        <AccountId>2869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58DFAF-C9AD-4CE5-A221-45D64FB0532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e413db-0745-4f3a-8dca-564dc7ff6f7d"/>
    <ds:schemaRef ds:uri="http://purl.org/dc/elements/1.1/"/>
    <ds:schemaRef ds:uri="http://schemas.microsoft.com/office/2006/metadata/properties"/>
    <ds:schemaRef ds:uri="1a8d9a65-8471-4209-a900-f8e11db75e0a"/>
    <ds:schemaRef ds:uri="http://purl.org/dc/terms/"/>
    <ds:schemaRef ds:uri="08b0a3ee-3d2a-451c-9a1a-7e5d5b0c9c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Musterpräsentation 16x10</Template>
  <TotalTime>0</TotalTime>
  <Words>2264</Words>
  <Application>Microsoft Office PowerPoint</Application>
  <PresentationFormat>Bildschirmpräsentation (16:10)</PresentationFormat>
  <Paragraphs>223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Georgia</vt:lpstr>
      <vt:lpstr>Verdana</vt:lpstr>
      <vt:lpstr>Wingdings</vt:lpstr>
      <vt:lpstr>WU 16:10</vt:lpstr>
      <vt:lpstr>PowerPoint-Präsentation</vt:lpstr>
      <vt:lpstr>Presentation Overview</vt:lpstr>
      <vt:lpstr>Context Austria</vt:lpstr>
      <vt:lpstr>Distinction between founding a company and founding a start-up </vt:lpstr>
      <vt:lpstr>Gender Funding Gap</vt:lpstr>
      <vt:lpstr>Field of Study / Background</vt:lpstr>
      <vt:lpstr>Methodology</vt:lpstr>
      <vt:lpstr>Results: Social and economic capital are crucial</vt:lpstr>
      <vt:lpstr>Results: Motivation for starting a business and entrepreneurial mindset are key to success</vt:lpstr>
      <vt:lpstr>Integration into Bourdieu's theory of practice</vt:lpstr>
      <vt:lpstr>Integration into Bourdieu's theory of practice</vt:lpstr>
      <vt:lpstr>Reflections on the “Founders Lab”</vt:lpstr>
      <vt:lpstr>Reflections on the “Founders Lab”-  Take-away</vt:lpstr>
      <vt:lpstr>PowerPoint-Präsentation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Hermann, Anett</dc:creator>
  <cp:lastModifiedBy>Hermann, Anett</cp:lastModifiedBy>
  <cp:revision>4</cp:revision>
  <dcterms:created xsi:type="dcterms:W3CDTF">2018-04-06T12:19:36Z</dcterms:created>
  <dcterms:modified xsi:type="dcterms:W3CDTF">2026-03-25T18:16:23Z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