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Lato" panose="020F0502020204030203" pitchFamily="34" charset="0"/>
      <p:regular r:id="rId11"/>
    </p:embeddedFont>
    <p:embeddedFont>
      <p:font typeface="Lato Bold" panose="020B0604020202020204" charset="0"/>
      <p:regular r:id="rId12"/>
    </p:embeddedFont>
    <p:embeddedFont>
      <p:font typeface="Lato Bold Italics" panose="020B0604020202020204" charset="0"/>
      <p:regular r:id="rId13"/>
    </p:embeddedFont>
    <p:embeddedFont>
      <p:font typeface="Lato Italics" panose="020B0604020202020204" charset="0"/>
      <p:regular r:id="rId14"/>
    </p:embeddedFont>
    <p:embeddedFont>
      <p:font typeface="Poppins" panose="00000500000000000000" pitchFamily="2" charset="0"/>
      <p:regular r:id="rId15"/>
    </p:embeddedFont>
    <p:embeddedFont>
      <p:font typeface="Poppins Bold" panose="00000800000000000000" charset="0"/>
      <p:regular r:id="rId16"/>
    </p:embeddedFont>
    <p:embeddedFont>
      <p:font typeface="Poppins Bold Italics" panose="020B0604020202020204" charset="0"/>
      <p:regular r:id="rId17"/>
    </p:embeddedFont>
    <p:embeddedFont>
      <p:font typeface="Poppins Italics"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173306"/>
            <a:ext cx="18288000" cy="2113694"/>
            <a:chOff x="0" y="0"/>
            <a:chExt cx="4816593" cy="556693"/>
          </a:xfrm>
        </p:grpSpPr>
        <p:sp>
          <p:nvSpPr>
            <p:cNvPr id="3" name="Freeform 3"/>
            <p:cNvSpPr/>
            <p:nvPr/>
          </p:nvSpPr>
          <p:spPr>
            <a:xfrm>
              <a:off x="0" y="0"/>
              <a:ext cx="4816592" cy="556693"/>
            </a:xfrm>
            <a:custGeom>
              <a:avLst/>
              <a:gdLst/>
              <a:ahLst/>
              <a:cxnLst/>
              <a:rect l="l" t="t" r="r" b="b"/>
              <a:pathLst>
                <a:path w="4816592" h="556693">
                  <a:moveTo>
                    <a:pt x="0" y="0"/>
                  </a:moveTo>
                  <a:lnTo>
                    <a:pt x="4816592" y="0"/>
                  </a:lnTo>
                  <a:lnTo>
                    <a:pt x="4816592" y="556693"/>
                  </a:lnTo>
                  <a:lnTo>
                    <a:pt x="0" y="556693"/>
                  </a:lnTo>
                  <a:close/>
                </a:path>
              </a:pathLst>
            </a:custGeom>
            <a:solidFill>
              <a:srgbClr val="200C74"/>
            </a:solidFill>
          </p:spPr>
        </p:sp>
        <p:sp>
          <p:nvSpPr>
            <p:cNvPr id="4" name="TextBox 4"/>
            <p:cNvSpPr txBox="1"/>
            <p:nvPr/>
          </p:nvSpPr>
          <p:spPr>
            <a:xfrm>
              <a:off x="0" y="-38100"/>
              <a:ext cx="4816593" cy="59479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79921" y="898216"/>
            <a:ext cx="15490760" cy="4819548"/>
          </a:xfrm>
          <a:prstGeom prst="rect">
            <a:avLst/>
          </a:prstGeom>
        </p:spPr>
        <p:txBody>
          <a:bodyPr lIns="0" tIns="0" rIns="0" bIns="0" rtlCol="0" anchor="t">
            <a:spAutoFit/>
          </a:bodyPr>
          <a:lstStyle/>
          <a:p>
            <a:pPr algn="l">
              <a:lnSpc>
                <a:spcPts val="7200"/>
              </a:lnSpc>
            </a:pPr>
            <a:r>
              <a:rPr lang="en-US" sz="7200" b="1" spc="-431">
                <a:solidFill>
                  <a:srgbClr val="000000"/>
                </a:solidFill>
                <a:latin typeface="Poppins Bold"/>
                <a:ea typeface="Poppins Bold"/>
                <a:cs typeface="Poppins Bold"/>
                <a:sym typeface="Poppins Bold"/>
              </a:rPr>
              <a:t>Youth, Digital Influence, and Ethical Vulnerability:</a:t>
            </a:r>
          </a:p>
          <a:p>
            <a:pPr algn="l">
              <a:lnSpc>
                <a:spcPts val="3599"/>
              </a:lnSpc>
            </a:pPr>
            <a:endParaRPr lang="en-US" sz="7200" b="1" spc="-431">
              <a:solidFill>
                <a:srgbClr val="000000"/>
              </a:solidFill>
              <a:latin typeface="Poppins Bold"/>
              <a:ea typeface="Poppins Bold"/>
              <a:cs typeface="Poppins Bold"/>
              <a:sym typeface="Poppins Bold"/>
            </a:endParaRPr>
          </a:p>
          <a:p>
            <a:pPr algn="l">
              <a:lnSpc>
                <a:spcPts val="6100"/>
              </a:lnSpc>
            </a:pPr>
            <a:r>
              <a:rPr lang="en-US" sz="6100" b="1" i="1" spc="-366">
                <a:solidFill>
                  <a:srgbClr val="000000"/>
                </a:solidFill>
                <a:latin typeface="Poppins Bold Italics"/>
                <a:ea typeface="Poppins Bold Italics"/>
                <a:cs typeface="Poppins Bold Italics"/>
                <a:sym typeface="Poppins Bold Italics"/>
              </a:rPr>
              <a:t>Belonging and Self-Perception in Influencer Culture</a:t>
            </a:r>
          </a:p>
          <a:p>
            <a:pPr algn="l">
              <a:lnSpc>
                <a:spcPts val="7041"/>
              </a:lnSpc>
            </a:pPr>
            <a:endParaRPr lang="en-US" sz="6100" b="1" i="1" spc="-366">
              <a:solidFill>
                <a:srgbClr val="000000"/>
              </a:solidFill>
              <a:latin typeface="Poppins Bold Italics"/>
              <a:ea typeface="Poppins Bold Italics"/>
              <a:cs typeface="Poppins Bold Italics"/>
              <a:sym typeface="Poppins Bold Italics"/>
            </a:endParaRPr>
          </a:p>
        </p:txBody>
      </p:sp>
      <p:sp>
        <p:nvSpPr>
          <p:cNvPr id="6" name="TextBox 6"/>
          <p:cNvSpPr txBox="1"/>
          <p:nvPr/>
        </p:nvSpPr>
        <p:spPr>
          <a:xfrm>
            <a:off x="479921" y="5278479"/>
            <a:ext cx="8205670" cy="2123864"/>
          </a:xfrm>
          <a:prstGeom prst="rect">
            <a:avLst/>
          </a:prstGeom>
        </p:spPr>
        <p:txBody>
          <a:bodyPr lIns="0" tIns="0" rIns="0" bIns="0" rtlCol="0" anchor="t">
            <a:spAutoFit/>
          </a:bodyPr>
          <a:lstStyle/>
          <a:p>
            <a:pPr algn="l">
              <a:lnSpc>
                <a:spcPts val="4211"/>
              </a:lnSpc>
              <a:spcBef>
                <a:spcPct val="0"/>
              </a:spcBef>
            </a:pPr>
            <a:r>
              <a:rPr lang="en-US" sz="3008" b="1">
                <a:solidFill>
                  <a:srgbClr val="000000"/>
                </a:solidFill>
                <a:latin typeface="Lato Bold"/>
                <a:ea typeface="Lato Bold"/>
                <a:cs typeface="Lato Bold"/>
                <a:sym typeface="Lato Bold"/>
              </a:rPr>
              <a:t>Author</a:t>
            </a:r>
            <a:r>
              <a:rPr lang="en-US" sz="3008">
                <a:solidFill>
                  <a:srgbClr val="000000"/>
                </a:solidFill>
                <a:latin typeface="Lato"/>
                <a:ea typeface="Lato"/>
                <a:cs typeface="Lato"/>
                <a:sym typeface="Lato"/>
              </a:rPr>
              <a:t>:</a:t>
            </a:r>
          </a:p>
          <a:p>
            <a:pPr algn="l">
              <a:lnSpc>
                <a:spcPts val="4211"/>
              </a:lnSpc>
              <a:spcBef>
                <a:spcPct val="0"/>
              </a:spcBef>
            </a:pPr>
            <a:r>
              <a:rPr lang="en-US" sz="3008">
                <a:solidFill>
                  <a:srgbClr val="000000"/>
                </a:solidFill>
                <a:latin typeface="Lato"/>
                <a:ea typeface="Lato"/>
                <a:cs typeface="Lato"/>
                <a:sym typeface="Lato"/>
              </a:rPr>
              <a:t>Shefqet SUPARAKU</a:t>
            </a:r>
          </a:p>
          <a:p>
            <a:pPr algn="l">
              <a:lnSpc>
                <a:spcPts val="4211"/>
              </a:lnSpc>
              <a:spcBef>
                <a:spcPct val="0"/>
              </a:spcBef>
            </a:pPr>
            <a:r>
              <a:rPr lang="en-US" sz="3008">
                <a:solidFill>
                  <a:srgbClr val="000000"/>
                </a:solidFill>
                <a:latin typeface="Lato"/>
                <a:ea typeface="Lato"/>
                <a:cs typeface="Lato"/>
                <a:sym typeface="Lato"/>
              </a:rPr>
              <a:t>Department of Business and Management, </a:t>
            </a:r>
          </a:p>
          <a:p>
            <a:pPr algn="l">
              <a:lnSpc>
                <a:spcPts val="4211"/>
              </a:lnSpc>
              <a:spcBef>
                <a:spcPct val="0"/>
              </a:spcBef>
            </a:pPr>
            <a:r>
              <a:rPr lang="en-US" sz="3008">
                <a:solidFill>
                  <a:srgbClr val="000000"/>
                </a:solidFill>
                <a:latin typeface="Lato"/>
                <a:ea typeface="Lato"/>
                <a:cs typeface="Lato"/>
                <a:sym typeface="Lato"/>
              </a:rPr>
              <a:t>POLIS University, Albania</a:t>
            </a:r>
          </a:p>
        </p:txBody>
      </p:sp>
      <p:sp>
        <p:nvSpPr>
          <p:cNvPr id="7" name="TextBox 7"/>
          <p:cNvSpPr txBox="1"/>
          <p:nvPr/>
        </p:nvSpPr>
        <p:spPr>
          <a:xfrm>
            <a:off x="3734859" y="8243680"/>
            <a:ext cx="10818283" cy="1906271"/>
          </a:xfrm>
          <a:prstGeom prst="rect">
            <a:avLst/>
          </a:prstGeom>
        </p:spPr>
        <p:txBody>
          <a:bodyPr lIns="0" tIns="0" rIns="0" bIns="0" rtlCol="0" anchor="t">
            <a:spAutoFit/>
          </a:bodyPr>
          <a:lstStyle/>
          <a:p>
            <a:pPr algn="ctr">
              <a:lnSpc>
                <a:spcPts val="4619"/>
              </a:lnSpc>
              <a:spcBef>
                <a:spcPct val="0"/>
              </a:spcBef>
            </a:pPr>
            <a:r>
              <a:rPr lang="en-US" sz="3299">
                <a:solidFill>
                  <a:srgbClr val="FFFFFF"/>
                </a:solidFill>
                <a:latin typeface="Lato"/>
                <a:ea typeface="Lato"/>
                <a:cs typeface="Lato"/>
                <a:sym typeface="Lato"/>
              </a:rPr>
              <a:t>International Conference on Gender and Diversity </a:t>
            </a:r>
          </a:p>
          <a:p>
            <a:pPr algn="ctr">
              <a:lnSpc>
                <a:spcPts val="3359"/>
              </a:lnSpc>
              <a:spcBef>
                <a:spcPct val="0"/>
              </a:spcBef>
            </a:pPr>
            <a:r>
              <a:rPr lang="en-US" sz="2400">
                <a:solidFill>
                  <a:srgbClr val="FFFFFF"/>
                </a:solidFill>
                <a:latin typeface="Lato"/>
                <a:ea typeface="Lato"/>
                <a:cs typeface="Lato"/>
                <a:sym typeface="Lato"/>
              </a:rPr>
              <a:t>International Multidisciplinary Conference</a:t>
            </a:r>
          </a:p>
          <a:p>
            <a:pPr algn="ctr">
              <a:lnSpc>
                <a:spcPts val="3639"/>
              </a:lnSpc>
              <a:spcBef>
                <a:spcPct val="0"/>
              </a:spcBef>
            </a:pPr>
            <a:r>
              <a:rPr lang="en-US" sz="2599" i="1">
                <a:solidFill>
                  <a:srgbClr val="FFFFFF"/>
                </a:solidFill>
                <a:latin typeface="Lato Italics"/>
                <a:ea typeface="Lato Italics"/>
                <a:cs typeface="Lato Italics"/>
                <a:sym typeface="Lato Italics"/>
              </a:rPr>
              <a:t>"Recent Studies and Ideas"</a:t>
            </a:r>
          </a:p>
          <a:p>
            <a:pPr algn="ctr">
              <a:lnSpc>
                <a:spcPts val="3639"/>
              </a:lnSpc>
              <a:spcBef>
                <a:spcPct val="0"/>
              </a:spcBef>
            </a:pPr>
            <a:r>
              <a:rPr lang="en-US" sz="2599">
                <a:solidFill>
                  <a:srgbClr val="FFFFFF"/>
                </a:solidFill>
                <a:latin typeface="Lato"/>
                <a:ea typeface="Lato"/>
                <a:cs typeface="Lato"/>
                <a:sym typeface="Lato"/>
              </a:rPr>
              <a:t>• Brussels • 26–27 March 2026</a:t>
            </a:r>
          </a:p>
        </p:txBody>
      </p:sp>
      <p:grpSp>
        <p:nvGrpSpPr>
          <p:cNvPr id="8" name="Group 8"/>
          <p:cNvGrpSpPr/>
          <p:nvPr/>
        </p:nvGrpSpPr>
        <p:grpSpPr>
          <a:xfrm>
            <a:off x="12495094" y="5143500"/>
            <a:ext cx="5792906" cy="1993762"/>
            <a:chOff x="0" y="0"/>
            <a:chExt cx="1823908" cy="627740"/>
          </a:xfrm>
        </p:grpSpPr>
        <p:sp>
          <p:nvSpPr>
            <p:cNvPr id="9" name="Freeform 9"/>
            <p:cNvSpPr/>
            <p:nvPr/>
          </p:nvSpPr>
          <p:spPr>
            <a:xfrm>
              <a:off x="0" y="0"/>
              <a:ext cx="1823908" cy="627740"/>
            </a:xfrm>
            <a:custGeom>
              <a:avLst/>
              <a:gdLst/>
              <a:ahLst/>
              <a:cxnLst/>
              <a:rect l="l" t="t" r="r" b="b"/>
              <a:pathLst>
                <a:path w="1823908" h="627740">
                  <a:moveTo>
                    <a:pt x="0" y="0"/>
                  </a:moveTo>
                  <a:lnTo>
                    <a:pt x="1823908" y="0"/>
                  </a:lnTo>
                  <a:lnTo>
                    <a:pt x="1823908" y="627740"/>
                  </a:lnTo>
                  <a:lnTo>
                    <a:pt x="0" y="627740"/>
                  </a:lnTo>
                  <a:close/>
                </a:path>
              </a:pathLst>
            </a:custGeom>
            <a:blipFill>
              <a:blip r:embed="rId2"/>
              <a:stretch>
                <a:fillRect t="-167913" b="-167913"/>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9300" y="0"/>
            <a:ext cx="8117400" cy="10287000"/>
            <a:chOff x="0" y="0"/>
            <a:chExt cx="641375" cy="812800"/>
          </a:xfrm>
        </p:grpSpPr>
        <p:sp>
          <p:nvSpPr>
            <p:cNvPr id="3" name="Freeform 3"/>
            <p:cNvSpPr/>
            <p:nvPr/>
          </p:nvSpPr>
          <p:spPr>
            <a:xfrm>
              <a:off x="0" y="0"/>
              <a:ext cx="641375" cy="812800"/>
            </a:xfrm>
            <a:custGeom>
              <a:avLst/>
              <a:gdLst/>
              <a:ahLst/>
              <a:cxnLst/>
              <a:rect l="l" t="t" r="r" b="b"/>
              <a:pathLst>
                <a:path w="641375" h="812800">
                  <a:moveTo>
                    <a:pt x="320687" y="0"/>
                  </a:moveTo>
                  <a:cubicBezTo>
                    <a:pt x="143577" y="0"/>
                    <a:pt x="0" y="181951"/>
                    <a:pt x="0" y="406400"/>
                  </a:cubicBezTo>
                  <a:cubicBezTo>
                    <a:pt x="0" y="630849"/>
                    <a:pt x="143577" y="812800"/>
                    <a:pt x="320687" y="812800"/>
                  </a:cubicBezTo>
                  <a:cubicBezTo>
                    <a:pt x="497798" y="812800"/>
                    <a:pt x="641375" y="630849"/>
                    <a:pt x="641375" y="406400"/>
                  </a:cubicBezTo>
                  <a:cubicBezTo>
                    <a:pt x="641375" y="181951"/>
                    <a:pt x="497798" y="0"/>
                    <a:pt x="320687" y="0"/>
                  </a:cubicBezTo>
                  <a:close/>
                </a:path>
              </a:pathLst>
            </a:custGeom>
            <a:blipFill>
              <a:blip r:embed="rId2"/>
              <a:stretch>
                <a:fillRect t="-9128" b="-9128"/>
              </a:stretch>
            </a:blipFill>
          </p:spPr>
        </p:sp>
      </p:grpSp>
      <p:grpSp>
        <p:nvGrpSpPr>
          <p:cNvPr id="4" name="Group 4"/>
          <p:cNvGrpSpPr/>
          <p:nvPr/>
        </p:nvGrpSpPr>
        <p:grpSpPr>
          <a:xfrm>
            <a:off x="14229300" y="0"/>
            <a:ext cx="8117400" cy="10287000"/>
            <a:chOff x="0" y="0"/>
            <a:chExt cx="2137916" cy="2709333"/>
          </a:xfrm>
        </p:grpSpPr>
        <p:sp>
          <p:nvSpPr>
            <p:cNvPr id="5" name="Freeform 5"/>
            <p:cNvSpPr/>
            <p:nvPr/>
          </p:nvSpPr>
          <p:spPr>
            <a:xfrm>
              <a:off x="0" y="0"/>
              <a:ext cx="2137916" cy="2709333"/>
            </a:xfrm>
            <a:custGeom>
              <a:avLst/>
              <a:gdLst/>
              <a:ahLst/>
              <a:cxnLst/>
              <a:rect l="l" t="t" r="r" b="b"/>
              <a:pathLst>
                <a:path w="2137916" h="2709333">
                  <a:moveTo>
                    <a:pt x="1068958" y="0"/>
                  </a:moveTo>
                  <a:cubicBezTo>
                    <a:pt x="478589" y="0"/>
                    <a:pt x="0" y="606505"/>
                    <a:pt x="0" y="1354667"/>
                  </a:cubicBezTo>
                  <a:cubicBezTo>
                    <a:pt x="0" y="2102828"/>
                    <a:pt x="478589" y="2709333"/>
                    <a:pt x="1068958" y="2709333"/>
                  </a:cubicBezTo>
                  <a:cubicBezTo>
                    <a:pt x="1659327" y="2709333"/>
                    <a:pt x="2137916" y="2102828"/>
                    <a:pt x="2137916" y="1354667"/>
                  </a:cubicBezTo>
                  <a:cubicBezTo>
                    <a:pt x="2137916" y="606505"/>
                    <a:pt x="1659327" y="0"/>
                    <a:pt x="1068958" y="0"/>
                  </a:cubicBezTo>
                  <a:close/>
                </a:path>
              </a:pathLst>
            </a:custGeom>
            <a:gradFill rotWithShape="1">
              <a:gsLst>
                <a:gs pos="0">
                  <a:srgbClr val="652EFE">
                    <a:alpha val="100000"/>
                  </a:srgbClr>
                </a:gs>
                <a:gs pos="100000">
                  <a:srgbClr val="FFFFFF">
                    <a:alpha val="0"/>
                  </a:srgbClr>
                </a:gs>
              </a:gsLst>
              <a:lin ang="2700000"/>
            </a:gradFill>
          </p:spPr>
          <p:txBody>
            <a:bodyPr/>
            <a:lstStyle/>
            <a:p>
              <a:endParaRPr lang="en-US" dirty="0"/>
            </a:p>
          </p:txBody>
        </p:sp>
        <p:sp>
          <p:nvSpPr>
            <p:cNvPr id="6" name="TextBox 6"/>
            <p:cNvSpPr txBox="1"/>
            <p:nvPr/>
          </p:nvSpPr>
          <p:spPr>
            <a:xfrm>
              <a:off x="200430" y="215900"/>
              <a:ext cx="1737057" cy="22394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61390" y="4641937"/>
            <a:ext cx="4272528" cy="5167647"/>
            <a:chOff x="0" y="0"/>
            <a:chExt cx="1125275" cy="1361026"/>
          </a:xfrm>
        </p:grpSpPr>
        <p:sp>
          <p:nvSpPr>
            <p:cNvPr id="8" name="Freeform 8"/>
            <p:cNvSpPr/>
            <p:nvPr/>
          </p:nvSpPr>
          <p:spPr>
            <a:xfrm>
              <a:off x="0" y="0"/>
              <a:ext cx="1125275" cy="1361026"/>
            </a:xfrm>
            <a:custGeom>
              <a:avLst/>
              <a:gdLst/>
              <a:ahLst/>
              <a:cxnLst/>
              <a:rect l="l" t="t" r="r" b="b"/>
              <a:pathLst>
                <a:path w="1125275" h="1361026">
                  <a:moveTo>
                    <a:pt x="0" y="0"/>
                  </a:moveTo>
                  <a:lnTo>
                    <a:pt x="1125275" y="0"/>
                  </a:lnTo>
                  <a:lnTo>
                    <a:pt x="1125275" y="1361026"/>
                  </a:lnTo>
                  <a:lnTo>
                    <a:pt x="0" y="1361026"/>
                  </a:lnTo>
                  <a:close/>
                </a:path>
              </a:pathLst>
            </a:custGeom>
            <a:solidFill>
              <a:srgbClr val="8C52FF"/>
            </a:solidFill>
          </p:spPr>
        </p:sp>
        <p:sp>
          <p:nvSpPr>
            <p:cNvPr id="9" name="TextBox 9"/>
            <p:cNvSpPr txBox="1"/>
            <p:nvPr/>
          </p:nvSpPr>
          <p:spPr>
            <a:xfrm>
              <a:off x="0" y="-38100"/>
              <a:ext cx="1125275" cy="139912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995252" y="4643224"/>
            <a:ext cx="4242895" cy="5166360"/>
            <a:chOff x="0" y="0"/>
            <a:chExt cx="1117470" cy="1360687"/>
          </a:xfrm>
        </p:grpSpPr>
        <p:sp>
          <p:nvSpPr>
            <p:cNvPr id="11" name="Freeform 11"/>
            <p:cNvSpPr/>
            <p:nvPr/>
          </p:nvSpPr>
          <p:spPr>
            <a:xfrm>
              <a:off x="0" y="0"/>
              <a:ext cx="1117470" cy="1360687"/>
            </a:xfrm>
            <a:custGeom>
              <a:avLst/>
              <a:gdLst/>
              <a:ahLst/>
              <a:cxnLst/>
              <a:rect l="l" t="t" r="r" b="b"/>
              <a:pathLst>
                <a:path w="1117470" h="1360687">
                  <a:moveTo>
                    <a:pt x="0" y="0"/>
                  </a:moveTo>
                  <a:lnTo>
                    <a:pt x="1117470" y="0"/>
                  </a:lnTo>
                  <a:lnTo>
                    <a:pt x="1117470" y="1360687"/>
                  </a:lnTo>
                  <a:lnTo>
                    <a:pt x="0" y="1360687"/>
                  </a:lnTo>
                  <a:close/>
                </a:path>
              </a:pathLst>
            </a:custGeom>
            <a:solidFill>
              <a:srgbClr val="652EFE"/>
            </a:solidFill>
          </p:spPr>
        </p:sp>
        <p:sp>
          <p:nvSpPr>
            <p:cNvPr id="12" name="TextBox 12"/>
            <p:cNvSpPr txBox="1"/>
            <p:nvPr/>
          </p:nvSpPr>
          <p:spPr>
            <a:xfrm>
              <a:off x="0" y="-38100"/>
              <a:ext cx="1117470" cy="1398787"/>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61390" y="639593"/>
            <a:ext cx="7428890" cy="1628775"/>
          </a:xfrm>
          <a:prstGeom prst="rect">
            <a:avLst/>
          </a:prstGeom>
        </p:spPr>
        <p:txBody>
          <a:bodyPr lIns="0" tIns="0" rIns="0" bIns="0" rtlCol="0" anchor="t">
            <a:spAutoFit/>
          </a:bodyPr>
          <a:lstStyle/>
          <a:p>
            <a:pPr algn="l">
              <a:lnSpc>
                <a:spcPts val="6000"/>
              </a:lnSpc>
            </a:pPr>
            <a:r>
              <a:rPr lang="en-US" sz="6000" b="1">
                <a:solidFill>
                  <a:srgbClr val="000000"/>
                </a:solidFill>
                <a:latin typeface="Poppins Bold"/>
                <a:ea typeface="Poppins Bold"/>
                <a:cs typeface="Poppins Bold"/>
                <a:sym typeface="Poppins Bold"/>
              </a:rPr>
              <a:t>The Problem &amp; Research Focus</a:t>
            </a:r>
          </a:p>
        </p:txBody>
      </p:sp>
      <p:sp>
        <p:nvSpPr>
          <p:cNvPr id="14" name="TextBox 14"/>
          <p:cNvSpPr txBox="1"/>
          <p:nvPr/>
        </p:nvSpPr>
        <p:spPr>
          <a:xfrm>
            <a:off x="412473" y="5956911"/>
            <a:ext cx="3973178" cy="3758565"/>
          </a:xfrm>
          <a:prstGeom prst="rect">
            <a:avLst/>
          </a:prstGeom>
        </p:spPr>
        <p:txBody>
          <a:bodyPr lIns="0" tIns="0" rIns="0" bIns="0" rtlCol="0" anchor="t">
            <a:spAutoFit/>
          </a:bodyPr>
          <a:lstStyle/>
          <a:p>
            <a:pPr algn="l">
              <a:lnSpc>
                <a:spcPts val="3359"/>
              </a:lnSpc>
              <a:spcBef>
                <a:spcPct val="0"/>
              </a:spcBef>
            </a:pPr>
            <a:r>
              <a:rPr lang="en-US" sz="2399">
                <a:solidFill>
                  <a:srgbClr val="FFFFFF"/>
                </a:solidFill>
                <a:latin typeface="Lato"/>
                <a:ea typeface="Lato"/>
                <a:cs typeface="Lato"/>
                <a:sym typeface="Lato"/>
              </a:rPr>
              <a:t>Social media and influencer culture are integral to young people's lives, shaping:</a:t>
            </a:r>
          </a:p>
          <a:p>
            <a:pPr marL="518158" lvl="1" indent="-259079" algn="l">
              <a:lnSpc>
                <a:spcPts val="3359"/>
              </a:lnSpc>
              <a:spcBef>
                <a:spcPct val="0"/>
              </a:spcBef>
              <a:buFont typeface="Arial"/>
              <a:buChar char="•"/>
            </a:pPr>
            <a:r>
              <a:rPr lang="en-US" sz="2399">
                <a:solidFill>
                  <a:srgbClr val="FFFFFF"/>
                </a:solidFill>
                <a:latin typeface="Lato"/>
                <a:ea typeface="Lato"/>
                <a:cs typeface="Lato"/>
                <a:sym typeface="Lato"/>
              </a:rPr>
              <a:t>Self-image and identity</a:t>
            </a:r>
          </a:p>
          <a:p>
            <a:pPr marL="518158" lvl="1" indent="-259079" algn="l">
              <a:lnSpc>
                <a:spcPts val="3359"/>
              </a:lnSpc>
              <a:spcBef>
                <a:spcPct val="0"/>
              </a:spcBef>
              <a:buFont typeface="Arial"/>
              <a:buChar char="•"/>
            </a:pPr>
            <a:r>
              <a:rPr lang="en-US" sz="2399">
                <a:solidFill>
                  <a:srgbClr val="FFFFFF"/>
                </a:solidFill>
                <a:latin typeface="Lato"/>
                <a:ea typeface="Lato"/>
                <a:cs typeface="Lato"/>
                <a:sym typeface="Lato"/>
              </a:rPr>
              <a:t>Social relationships and belonging</a:t>
            </a:r>
          </a:p>
          <a:p>
            <a:pPr marL="518158" lvl="1" indent="-259079" algn="l">
              <a:lnSpc>
                <a:spcPts val="3359"/>
              </a:lnSpc>
              <a:spcBef>
                <a:spcPct val="0"/>
              </a:spcBef>
              <a:buFont typeface="Arial"/>
              <a:buChar char="•"/>
            </a:pPr>
            <a:r>
              <a:rPr lang="en-US" sz="2399">
                <a:solidFill>
                  <a:srgbClr val="FFFFFF"/>
                </a:solidFill>
                <a:latin typeface="Lato"/>
                <a:ea typeface="Lato"/>
                <a:cs typeface="Lato"/>
                <a:sym typeface="Lato"/>
              </a:rPr>
              <a:t>Perceptions of what is normal or desirable</a:t>
            </a:r>
          </a:p>
          <a:p>
            <a:pPr algn="l">
              <a:lnSpc>
                <a:spcPts val="3359"/>
              </a:lnSpc>
              <a:spcBef>
                <a:spcPct val="0"/>
              </a:spcBef>
            </a:pPr>
            <a:endParaRPr lang="en-US" sz="2399">
              <a:solidFill>
                <a:srgbClr val="FFFFFF"/>
              </a:solidFill>
              <a:latin typeface="Lato"/>
              <a:ea typeface="Lato"/>
              <a:cs typeface="Lato"/>
              <a:sym typeface="Lato"/>
            </a:endParaRPr>
          </a:p>
        </p:txBody>
      </p:sp>
      <p:sp>
        <p:nvSpPr>
          <p:cNvPr id="15" name="TextBox 15"/>
          <p:cNvSpPr txBox="1"/>
          <p:nvPr/>
        </p:nvSpPr>
        <p:spPr>
          <a:xfrm>
            <a:off x="5180435" y="5863685"/>
            <a:ext cx="3944308" cy="3758565"/>
          </a:xfrm>
          <a:prstGeom prst="rect">
            <a:avLst/>
          </a:prstGeom>
        </p:spPr>
        <p:txBody>
          <a:bodyPr lIns="0" tIns="0" rIns="0" bIns="0" rtlCol="0" anchor="t">
            <a:spAutoFit/>
          </a:bodyPr>
          <a:lstStyle/>
          <a:p>
            <a:pPr marL="518157" lvl="1" indent="-259078" algn="l">
              <a:lnSpc>
                <a:spcPts val="3359"/>
              </a:lnSpc>
              <a:spcBef>
                <a:spcPct val="0"/>
              </a:spcBef>
              <a:buFont typeface="Arial"/>
              <a:buChar char="•"/>
            </a:pPr>
            <a:r>
              <a:rPr lang="en-US" sz="2399">
                <a:solidFill>
                  <a:srgbClr val="FFFFFF"/>
                </a:solidFill>
                <a:latin typeface="Lato"/>
                <a:ea typeface="Lato"/>
                <a:cs typeface="Lato"/>
                <a:sym typeface="Lato"/>
              </a:rPr>
              <a:t>Most studies focus on countries with clear advertising regulations and media education</a:t>
            </a:r>
          </a:p>
          <a:p>
            <a:pPr marL="518157" lvl="1" indent="-259078" algn="l">
              <a:lnSpc>
                <a:spcPts val="3359"/>
              </a:lnSpc>
              <a:spcBef>
                <a:spcPct val="0"/>
              </a:spcBef>
              <a:buFont typeface="Arial"/>
              <a:buChar char="•"/>
            </a:pPr>
            <a:r>
              <a:rPr lang="en-US" sz="2399">
                <a:solidFill>
                  <a:srgbClr val="FFFFFF"/>
                </a:solidFill>
                <a:latin typeface="Lato"/>
                <a:ea typeface="Lato"/>
                <a:cs typeface="Lato"/>
                <a:sym typeface="Lato"/>
              </a:rPr>
              <a:t>Limited research exists on contexts where digital ethics frameworks are still developing</a:t>
            </a:r>
          </a:p>
          <a:p>
            <a:pPr algn="l">
              <a:lnSpc>
                <a:spcPts val="3359"/>
              </a:lnSpc>
              <a:spcBef>
                <a:spcPct val="0"/>
              </a:spcBef>
            </a:pPr>
            <a:endParaRPr lang="en-US" sz="2399">
              <a:solidFill>
                <a:srgbClr val="FFFFFF"/>
              </a:solidFill>
              <a:latin typeface="Lato"/>
              <a:ea typeface="Lato"/>
              <a:cs typeface="Lato"/>
              <a:sym typeface="Lato"/>
            </a:endParaRPr>
          </a:p>
        </p:txBody>
      </p:sp>
      <p:sp>
        <p:nvSpPr>
          <p:cNvPr id="16" name="TextBox 16"/>
          <p:cNvSpPr txBox="1"/>
          <p:nvPr/>
        </p:nvSpPr>
        <p:spPr>
          <a:xfrm>
            <a:off x="657228" y="4901954"/>
            <a:ext cx="2251739" cy="398780"/>
          </a:xfrm>
          <a:prstGeom prst="rect">
            <a:avLst/>
          </a:prstGeom>
        </p:spPr>
        <p:txBody>
          <a:bodyPr lIns="0" tIns="0" rIns="0" bIns="0" rtlCol="0" anchor="t">
            <a:spAutoFit/>
          </a:bodyPr>
          <a:lstStyle/>
          <a:p>
            <a:pPr algn="l">
              <a:lnSpc>
                <a:spcPts val="3219"/>
              </a:lnSpc>
              <a:spcBef>
                <a:spcPct val="0"/>
              </a:spcBef>
            </a:pPr>
            <a:r>
              <a:rPr lang="en-US" sz="2299" b="1">
                <a:solidFill>
                  <a:srgbClr val="FFFFFF"/>
                </a:solidFill>
                <a:latin typeface="Lato Bold"/>
                <a:ea typeface="Lato Bold"/>
                <a:cs typeface="Lato Bold"/>
                <a:sym typeface="Lato Bold"/>
              </a:rPr>
              <a:t>The Problem:</a:t>
            </a:r>
          </a:p>
        </p:txBody>
      </p:sp>
      <p:sp>
        <p:nvSpPr>
          <p:cNvPr id="17" name="TextBox 17"/>
          <p:cNvSpPr txBox="1"/>
          <p:nvPr/>
        </p:nvSpPr>
        <p:spPr>
          <a:xfrm>
            <a:off x="5180435" y="4901954"/>
            <a:ext cx="2550599" cy="398780"/>
          </a:xfrm>
          <a:prstGeom prst="rect">
            <a:avLst/>
          </a:prstGeom>
        </p:spPr>
        <p:txBody>
          <a:bodyPr lIns="0" tIns="0" rIns="0" bIns="0" rtlCol="0" anchor="t">
            <a:spAutoFit/>
          </a:bodyPr>
          <a:lstStyle/>
          <a:p>
            <a:pPr algn="l">
              <a:lnSpc>
                <a:spcPts val="3219"/>
              </a:lnSpc>
              <a:spcBef>
                <a:spcPct val="0"/>
              </a:spcBef>
            </a:pPr>
            <a:r>
              <a:rPr lang="en-US" sz="2299" b="1">
                <a:solidFill>
                  <a:srgbClr val="FFFFFF"/>
                </a:solidFill>
                <a:latin typeface="Lato Bold"/>
                <a:ea typeface="Lato Bold"/>
                <a:cs typeface="Lato Bold"/>
                <a:sym typeface="Lato Bold"/>
              </a:rPr>
              <a:t>The Research Gap:</a:t>
            </a:r>
          </a:p>
        </p:txBody>
      </p:sp>
      <p:grpSp>
        <p:nvGrpSpPr>
          <p:cNvPr id="18" name="Group 18"/>
          <p:cNvGrpSpPr/>
          <p:nvPr/>
        </p:nvGrpSpPr>
        <p:grpSpPr>
          <a:xfrm>
            <a:off x="9591468" y="4641937"/>
            <a:ext cx="4434888" cy="5167647"/>
            <a:chOff x="0" y="0"/>
            <a:chExt cx="1168036" cy="1361026"/>
          </a:xfrm>
        </p:grpSpPr>
        <p:sp>
          <p:nvSpPr>
            <p:cNvPr id="19" name="Freeform 19"/>
            <p:cNvSpPr/>
            <p:nvPr/>
          </p:nvSpPr>
          <p:spPr>
            <a:xfrm>
              <a:off x="0" y="0"/>
              <a:ext cx="1168036" cy="1361026"/>
            </a:xfrm>
            <a:custGeom>
              <a:avLst/>
              <a:gdLst/>
              <a:ahLst/>
              <a:cxnLst/>
              <a:rect l="l" t="t" r="r" b="b"/>
              <a:pathLst>
                <a:path w="1168036" h="1361026">
                  <a:moveTo>
                    <a:pt x="0" y="0"/>
                  </a:moveTo>
                  <a:lnTo>
                    <a:pt x="1168036" y="0"/>
                  </a:lnTo>
                  <a:lnTo>
                    <a:pt x="1168036" y="1361026"/>
                  </a:lnTo>
                  <a:lnTo>
                    <a:pt x="0" y="1361026"/>
                  </a:lnTo>
                  <a:close/>
                </a:path>
              </a:pathLst>
            </a:custGeom>
            <a:solidFill>
              <a:srgbClr val="200C74"/>
            </a:solidFill>
          </p:spPr>
        </p:sp>
        <p:sp>
          <p:nvSpPr>
            <p:cNvPr id="20" name="TextBox 20"/>
            <p:cNvSpPr txBox="1"/>
            <p:nvPr/>
          </p:nvSpPr>
          <p:spPr>
            <a:xfrm>
              <a:off x="0" y="-38100"/>
              <a:ext cx="1168036" cy="139912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843140" y="5956911"/>
            <a:ext cx="4010191" cy="3758565"/>
          </a:xfrm>
          <a:prstGeom prst="rect">
            <a:avLst/>
          </a:prstGeom>
        </p:spPr>
        <p:txBody>
          <a:bodyPr lIns="0" tIns="0" rIns="0" bIns="0" rtlCol="0" anchor="t">
            <a:spAutoFit/>
          </a:bodyPr>
          <a:lstStyle/>
          <a:p>
            <a:pPr algn="l">
              <a:lnSpc>
                <a:spcPts val="3359"/>
              </a:lnSpc>
              <a:spcBef>
                <a:spcPct val="0"/>
              </a:spcBef>
            </a:pPr>
            <a:r>
              <a:rPr lang="en-US" sz="2399">
                <a:solidFill>
                  <a:srgbClr val="FFFFFF"/>
                </a:solidFill>
                <a:latin typeface="Lato"/>
                <a:ea typeface="Lato"/>
                <a:cs typeface="Lato"/>
                <a:sym typeface="Lato"/>
              </a:rPr>
              <a:t>How Albanian youth (aged 16–30) perceive and navigate:</a:t>
            </a:r>
          </a:p>
          <a:p>
            <a:pPr marL="518157" lvl="1" indent="-259078" algn="l">
              <a:lnSpc>
                <a:spcPts val="3359"/>
              </a:lnSpc>
              <a:spcBef>
                <a:spcPct val="0"/>
              </a:spcBef>
              <a:buFont typeface="Arial"/>
              <a:buChar char="•"/>
            </a:pPr>
            <a:r>
              <a:rPr lang="en-US" sz="2399">
                <a:solidFill>
                  <a:srgbClr val="FFFFFF"/>
                </a:solidFill>
                <a:latin typeface="Lato"/>
                <a:ea typeface="Lato"/>
                <a:cs typeface="Lato"/>
                <a:sym typeface="Lato"/>
              </a:rPr>
              <a:t>Ethical transparency (sponsored content)</a:t>
            </a:r>
          </a:p>
          <a:p>
            <a:pPr marL="518157" lvl="1" indent="-259078" algn="l">
              <a:lnSpc>
                <a:spcPts val="3359"/>
              </a:lnSpc>
              <a:spcBef>
                <a:spcPct val="0"/>
              </a:spcBef>
              <a:buFont typeface="Arial"/>
              <a:buChar char="•"/>
            </a:pPr>
            <a:r>
              <a:rPr lang="en-US" sz="2399">
                <a:solidFill>
                  <a:srgbClr val="FFFFFF"/>
                </a:solidFill>
                <a:latin typeface="Lato"/>
                <a:ea typeface="Lato"/>
                <a:cs typeface="Lato"/>
                <a:sym typeface="Lato"/>
              </a:rPr>
              <a:t>Social pressure</a:t>
            </a:r>
          </a:p>
          <a:p>
            <a:pPr marL="518157" lvl="1" indent="-259078" algn="l">
              <a:lnSpc>
                <a:spcPts val="3359"/>
              </a:lnSpc>
              <a:spcBef>
                <a:spcPct val="0"/>
              </a:spcBef>
              <a:buFont typeface="Arial"/>
              <a:buChar char="•"/>
            </a:pPr>
            <a:r>
              <a:rPr lang="en-US" sz="2399">
                <a:solidFill>
                  <a:srgbClr val="FFFFFF"/>
                </a:solidFill>
                <a:latin typeface="Lato"/>
                <a:ea typeface="Lato"/>
                <a:cs typeface="Lato"/>
                <a:sym typeface="Lato"/>
              </a:rPr>
              <a:t>Self-perception</a:t>
            </a:r>
          </a:p>
          <a:p>
            <a:pPr marL="518157" lvl="1" indent="-259078" algn="l">
              <a:lnSpc>
                <a:spcPts val="3359"/>
              </a:lnSpc>
              <a:spcBef>
                <a:spcPct val="0"/>
              </a:spcBef>
              <a:buFont typeface="Arial"/>
              <a:buChar char="•"/>
            </a:pPr>
            <a:r>
              <a:rPr lang="en-US" sz="2399">
                <a:solidFill>
                  <a:srgbClr val="FFFFFF"/>
                </a:solidFill>
                <a:latin typeface="Lato"/>
                <a:ea typeface="Lato"/>
                <a:cs typeface="Lato"/>
                <a:sym typeface="Lato"/>
              </a:rPr>
              <a:t>Everyday decision-making</a:t>
            </a:r>
          </a:p>
          <a:p>
            <a:pPr algn="l">
              <a:lnSpc>
                <a:spcPts val="3359"/>
              </a:lnSpc>
              <a:spcBef>
                <a:spcPct val="0"/>
              </a:spcBef>
            </a:pPr>
            <a:endParaRPr lang="en-US" sz="2399">
              <a:solidFill>
                <a:srgbClr val="FFFFFF"/>
              </a:solidFill>
              <a:latin typeface="Lato"/>
              <a:ea typeface="Lato"/>
              <a:cs typeface="Lato"/>
              <a:sym typeface="Lato"/>
            </a:endParaRPr>
          </a:p>
        </p:txBody>
      </p:sp>
      <p:sp>
        <p:nvSpPr>
          <p:cNvPr id="22" name="TextBox 22"/>
          <p:cNvSpPr txBox="1"/>
          <p:nvPr/>
        </p:nvSpPr>
        <p:spPr>
          <a:xfrm>
            <a:off x="9843140" y="4901954"/>
            <a:ext cx="3451498" cy="398780"/>
          </a:xfrm>
          <a:prstGeom prst="rect">
            <a:avLst/>
          </a:prstGeom>
        </p:spPr>
        <p:txBody>
          <a:bodyPr lIns="0" tIns="0" rIns="0" bIns="0" rtlCol="0" anchor="t">
            <a:spAutoFit/>
          </a:bodyPr>
          <a:lstStyle/>
          <a:p>
            <a:pPr algn="l">
              <a:lnSpc>
                <a:spcPts val="3219"/>
              </a:lnSpc>
              <a:spcBef>
                <a:spcPct val="0"/>
              </a:spcBef>
            </a:pPr>
            <a:r>
              <a:rPr lang="en-US" sz="2299" b="1">
                <a:solidFill>
                  <a:srgbClr val="FFFFFF"/>
                </a:solidFill>
                <a:latin typeface="Lato Bold"/>
                <a:ea typeface="Lato Bold"/>
                <a:cs typeface="Lato Bold"/>
                <a:sym typeface="Lato Bold"/>
              </a:rPr>
              <a:t>This Study Focuses On:</a:t>
            </a:r>
          </a:p>
        </p:txBody>
      </p:sp>
      <p:sp>
        <p:nvSpPr>
          <p:cNvPr id="23" name="TextBox 23"/>
          <p:cNvSpPr txBox="1"/>
          <p:nvPr/>
        </p:nvSpPr>
        <p:spPr>
          <a:xfrm>
            <a:off x="361390" y="2693121"/>
            <a:ext cx="13664966" cy="1243965"/>
          </a:xfrm>
          <a:prstGeom prst="rect">
            <a:avLst/>
          </a:prstGeom>
        </p:spPr>
        <p:txBody>
          <a:bodyPr lIns="0" tIns="0" rIns="0" bIns="0" rtlCol="0" anchor="t">
            <a:spAutoFit/>
          </a:bodyPr>
          <a:lstStyle/>
          <a:p>
            <a:pPr algn="l">
              <a:lnSpc>
                <a:spcPts val="3359"/>
              </a:lnSpc>
              <a:spcBef>
                <a:spcPct val="0"/>
              </a:spcBef>
            </a:pPr>
            <a:r>
              <a:rPr lang="en-US" sz="2399">
                <a:solidFill>
                  <a:srgbClr val="000000"/>
                </a:solidFill>
                <a:latin typeface="Lato"/>
                <a:ea typeface="Lato"/>
                <a:cs typeface="Lato"/>
                <a:sym typeface="Lato"/>
              </a:rPr>
              <a:t>Social media isn't just a tool for staying in touch anymore. For young people, it's become a space where they figure out who they are, what matters, and where they belong. Influencers — with their mix of personal stories, lifestyle posts, and sponsored content — play a big role in shaping those ideas.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0997" y="320675"/>
            <a:ext cx="12320618" cy="1660525"/>
          </a:xfrm>
          <a:prstGeom prst="rect">
            <a:avLst/>
          </a:prstGeom>
        </p:spPr>
        <p:txBody>
          <a:bodyPr lIns="0" tIns="0" rIns="0" bIns="0" rtlCol="0" anchor="t">
            <a:spAutoFit/>
          </a:bodyPr>
          <a:lstStyle/>
          <a:p>
            <a:pPr algn="l">
              <a:lnSpc>
                <a:spcPts val="5499"/>
              </a:lnSpc>
            </a:pPr>
            <a:r>
              <a:rPr lang="en-US" sz="5499" b="1">
                <a:solidFill>
                  <a:srgbClr val="000000"/>
                </a:solidFill>
                <a:latin typeface="Poppins Bold"/>
                <a:ea typeface="Poppins Bold"/>
                <a:cs typeface="Poppins Bold"/>
                <a:sym typeface="Poppins Bold"/>
              </a:rPr>
              <a:t>Key Concepts &amp; Literature</a:t>
            </a:r>
          </a:p>
          <a:p>
            <a:pPr algn="l">
              <a:lnSpc>
                <a:spcPts val="2600"/>
              </a:lnSpc>
            </a:pPr>
            <a:endParaRPr lang="en-US" sz="5499" b="1">
              <a:solidFill>
                <a:srgbClr val="000000"/>
              </a:solidFill>
              <a:latin typeface="Poppins Bold"/>
              <a:ea typeface="Poppins Bold"/>
              <a:cs typeface="Poppins Bold"/>
              <a:sym typeface="Poppins Bold"/>
            </a:endParaRPr>
          </a:p>
          <a:p>
            <a:pPr algn="l">
              <a:lnSpc>
                <a:spcPts val="4500"/>
              </a:lnSpc>
            </a:pPr>
            <a:r>
              <a:rPr lang="en-US" sz="4500" i="1">
                <a:solidFill>
                  <a:srgbClr val="000000"/>
                </a:solidFill>
                <a:latin typeface="Poppins Italics"/>
                <a:ea typeface="Poppins Italics"/>
                <a:cs typeface="Poppins Italics"/>
                <a:sym typeface="Poppins Italics"/>
              </a:rPr>
              <a:t>How Does Influence Actually Work?</a:t>
            </a:r>
          </a:p>
        </p:txBody>
      </p:sp>
      <p:graphicFrame>
        <p:nvGraphicFramePr>
          <p:cNvPr id="3" name="Table 3"/>
          <p:cNvGraphicFramePr>
            <a:graphicFrameLocks noGrp="1"/>
          </p:cNvGraphicFramePr>
          <p:nvPr>
            <p:extLst>
              <p:ext uri="{D42A27DB-BD31-4B8C-83A1-F6EECF244321}">
                <p14:modId xmlns:p14="http://schemas.microsoft.com/office/powerpoint/2010/main" val="4099468559"/>
              </p:ext>
            </p:extLst>
          </p:nvPr>
        </p:nvGraphicFramePr>
        <p:xfrm>
          <a:off x="470997" y="3441253"/>
          <a:ext cx="17266782" cy="6626351"/>
        </p:xfrm>
        <a:graphic>
          <a:graphicData uri="http://schemas.openxmlformats.org/drawingml/2006/table">
            <a:tbl>
              <a:tblPr/>
              <a:tblGrid>
                <a:gridCol w="3581957">
                  <a:extLst>
                    <a:ext uri="{9D8B030D-6E8A-4147-A177-3AD203B41FA5}">
                      <a16:colId xmlns:a16="http://schemas.microsoft.com/office/drawing/2014/main" val="20000"/>
                    </a:ext>
                  </a:extLst>
                </a:gridCol>
                <a:gridCol w="13684825">
                  <a:extLst>
                    <a:ext uri="{9D8B030D-6E8A-4147-A177-3AD203B41FA5}">
                      <a16:colId xmlns:a16="http://schemas.microsoft.com/office/drawing/2014/main" val="20001"/>
                    </a:ext>
                  </a:extLst>
                </a:gridCol>
              </a:tblGrid>
              <a:tr h="737875">
                <a:tc>
                  <a:txBody>
                    <a:bodyPr/>
                    <a:lstStyle/>
                    <a:p>
                      <a:pPr algn="l">
                        <a:lnSpc>
                          <a:spcPts val="3359"/>
                        </a:lnSpc>
                        <a:defRPr/>
                      </a:pPr>
                      <a:r>
                        <a:rPr lang="en-US" sz="2399" b="1">
                          <a:solidFill>
                            <a:srgbClr val="FFFFFF"/>
                          </a:solidFill>
                          <a:latin typeface="Lato Bold"/>
                          <a:ea typeface="Lato Bold"/>
                          <a:cs typeface="Lato Bold"/>
                          <a:sym typeface="Lato Bold"/>
                        </a:rPr>
                        <a:t>Concept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l">
                        <a:lnSpc>
                          <a:spcPts val="3359"/>
                        </a:lnSpc>
                        <a:defRPr/>
                      </a:pPr>
                      <a:r>
                        <a:rPr lang="en-US" sz="2399" b="1">
                          <a:solidFill>
                            <a:srgbClr val="FFFFFF"/>
                          </a:solidFill>
                          <a:latin typeface="Lato Bold"/>
                          <a:ea typeface="Lato Bold"/>
                          <a:cs typeface="Lato Bold"/>
                          <a:sym typeface="Lato Bold"/>
                        </a:rPr>
                        <a:t>Key Insight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extLst>
                  <a:ext uri="{0D108BD9-81ED-4DB2-BD59-A6C34878D82A}">
                    <a16:rowId xmlns:a16="http://schemas.microsoft.com/office/drawing/2014/main" val="10000"/>
                  </a:ext>
                </a:extLst>
              </a:tr>
              <a:tr h="1228821">
                <a:tc>
                  <a:txBody>
                    <a:bodyPr/>
                    <a:lstStyle/>
                    <a:p>
                      <a:pPr algn="l">
                        <a:lnSpc>
                          <a:spcPts val="3219"/>
                        </a:lnSpc>
                        <a:defRPr/>
                      </a:pPr>
                      <a:r>
                        <a:rPr lang="en-US" sz="2299" b="1">
                          <a:solidFill>
                            <a:srgbClr val="000000"/>
                          </a:solidFill>
                          <a:latin typeface="Lato Bold"/>
                          <a:ea typeface="Lato Bold"/>
                          <a:cs typeface="Lato Bold"/>
                          <a:sym typeface="Lato Bold"/>
                        </a:rPr>
                        <a:t>Subtle Influence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940"/>
                        </a:lnSpc>
                        <a:defRPr/>
                      </a:pPr>
                      <a:r>
                        <a:rPr lang="en-US" sz="2100" b="1">
                          <a:solidFill>
                            <a:srgbClr val="000000"/>
                          </a:solidFill>
                          <a:latin typeface="Lato Bold"/>
                          <a:ea typeface="Lato Bold"/>
                          <a:cs typeface="Lato Bold"/>
                          <a:sym typeface="Lato Bold"/>
                        </a:rPr>
                        <a:t>It builds slowly</a:t>
                      </a:r>
                      <a:r>
                        <a:rPr lang="en-US" sz="2100">
                          <a:solidFill>
                            <a:srgbClr val="000000"/>
                          </a:solidFill>
                          <a:latin typeface="Lato"/>
                          <a:ea typeface="Lato"/>
                          <a:cs typeface="Lato"/>
                          <a:sym typeface="Lato"/>
                        </a:rPr>
                        <a:t>. Seeing the same kinds of posts over and over shapes what starts to feel normal or desirable. Not direct persuasion, but habituation, social comparison, and emotional connection (Abidin, 2021; Cotter, 2019)</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8509">
                <a:tc>
                  <a:txBody>
                    <a:bodyPr/>
                    <a:lstStyle/>
                    <a:p>
                      <a:pPr algn="l">
                        <a:lnSpc>
                          <a:spcPts val="3219"/>
                        </a:lnSpc>
                        <a:defRPr/>
                      </a:pPr>
                      <a:r>
                        <a:rPr lang="en-US" sz="2299" b="1">
                          <a:solidFill>
                            <a:srgbClr val="000000"/>
                          </a:solidFill>
                          <a:latin typeface="Lato Bold"/>
                          <a:ea typeface="Lato Bold"/>
                          <a:cs typeface="Lato Bold"/>
                          <a:sym typeface="Lato Bold"/>
                        </a:rPr>
                        <a:t>Ethical Uncertainty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940"/>
                        </a:lnSpc>
                        <a:defRPr/>
                      </a:pPr>
                      <a:r>
                        <a:rPr lang="en-US" sz="2100" b="1">
                          <a:solidFill>
                            <a:srgbClr val="000000"/>
                          </a:solidFill>
                          <a:latin typeface="Lato Bold"/>
                          <a:ea typeface="Lato Bold"/>
                          <a:cs typeface="Lato Bold"/>
                          <a:sym typeface="Lato Bold"/>
                        </a:rPr>
                        <a:t>It's hard to tell what's an ad.</a:t>
                      </a:r>
                      <a:r>
                        <a:rPr lang="en-US" sz="2100">
                          <a:solidFill>
                            <a:srgbClr val="000000"/>
                          </a:solidFill>
                          <a:latin typeface="Lato"/>
                          <a:ea typeface="Lato"/>
                          <a:cs typeface="Lato"/>
                          <a:sym typeface="Lato"/>
                        </a:rPr>
                        <a:t> When sponsored content is wrapped in a personal story or a relatable moment, it becomes harder to spot. Blurred lines between personal stories and paid promotions make advertising difficult to identify (Boerman &amp; van Reijmersdal, 2020)</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8509">
                <a:tc>
                  <a:txBody>
                    <a:bodyPr/>
                    <a:lstStyle/>
                    <a:p>
                      <a:pPr algn="l">
                        <a:lnSpc>
                          <a:spcPts val="3219"/>
                        </a:lnSpc>
                        <a:defRPr/>
                      </a:pPr>
                      <a:r>
                        <a:rPr lang="en-US" sz="2299" b="1">
                          <a:solidFill>
                            <a:srgbClr val="000000"/>
                          </a:solidFill>
                          <a:latin typeface="Lato Bold"/>
                          <a:ea typeface="Lato Bold"/>
                          <a:cs typeface="Lato Bold"/>
                          <a:sym typeface="Lato Bold"/>
                        </a:rPr>
                        <a:t>Social Comparison</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940"/>
                        </a:lnSpc>
                        <a:defRPr/>
                      </a:pPr>
                      <a:r>
                        <a:rPr lang="en-US" sz="2100" b="1">
                          <a:solidFill>
                            <a:srgbClr val="000000"/>
                          </a:solidFill>
                          <a:latin typeface="Lato Bold"/>
                          <a:ea typeface="Lato Bold"/>
                          <a:cs typeface="Lato Bold"/>
                          <a:sym typeface="Lato Bold"/>
                        </a:rPr>
                        <a:t>It makes us compare.</a:t>
                      </a:r>
                      <a:r>
                        <a:rPr lang="en-US" sz="2100">
                          <a:solidFill>
                            <a:srgbClr val="000000"/>
                          </a:solidFill>
                          <a:latin typeface="Lato"/>
                          <a:ea typeface="Lato"/>
                          <a:cs typeface="Lato"/>
                          <a:sym typeface="Lato"/>
                        </a:rPr>
                        <a:t> Constantly looking at polished versions of other people's lives can leave us feeling like we don't measure up Constant exposure to curated ideals creates upward comparison, affecting well-being (Festinger, 1954; Valkenburg et al., 2022)</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38509">
                <a:tc>
                  <a:txBody>
                    <a:bodyPr/>
                    <a:lstStyle/>
                    <a:p>
                      <a:pPr algn="l">
                        <a:lnSpc>
                          <a:spcPts val="3219"/>
                        </a:lnSpc>
                        <a:defRPr/>
                      </a:pPr>
                      <a:r>
                        <a:rPr lang="en-US" sz="2299" b="1">
                          <a:solidFill>
                            <a:srgbClr val="000000"/>
                          </a:solidFill>
                          <a:latin typeface="Lato Bold"/>
                          <a:ea typeface="Lato Bold"/>
                          <a:cs typeface="Lato Bold"/>
                          <a:sym typeface="Lato Bold"/>
                        </a:rPr>
                        <a:t>Conditional Belonging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940"/>
                        </a:lnSpc>
                        <a:defRPr/>
                      </a:pPr>
                      <a:r>
                        <a:rPr lang="en-US" sz="2100" b="1" dirty="0">
                          <a:solidFill>
                            <a:srgbClr val="000000"/>
                          </a:solidFill>
                          <a:latin typeface="Lato Bold"/>
                          <a:ea typeface="Lato Bold"/>
                          <a:cs typeface="Lato Bold"/>
                          <a:sym typeface="Lato Bold"/>
                        </a:rPr>
                        <a:t>Belonging feels conditional. </a:t>
                      </a:r>
                      <a:r>
                        <a:rPr lang="en-US" sz="2100" dirty="0">
                          <a:solidFill>
                            <a:srgbClr val="000000"/>
                          </a:solidFill>
                          <a:latin typeface="Lato"/>
                          <a:ea typeface="Lato"/>
                          <a:cs typeface="Lato"/>
                          <a:sym typeface="Lato"/>
                        </a:rPr>
                        <a:t>Online acceptance often depends on fitting in — looking a certain way, getting enough likes, following the trends Acceptance online depends on conformity to dominant norms and visible signals of approval (Marwick, 2021; Bucher, 2018)</a:t>
                      </a:r>
                      <a:endParaRPr lang="en-US" sz="1100" dirty="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4" name="Group 4"/>
          <p:cNvGrpSpPr/>
          <p:nvPr/>
        </p:nvGrpSpPr>
        <p:grpSpPr>
          <a:xfrm>
            <a:off x="10820955" y="263525"/>
            <a:ext cx="6916824" cy="2904899"/>
            <a:chOff x="0" y="0"/>
            <a:chExt cx="1527403" cy="641472"/>
          </a:xfrm>
        </p:grpSpPr>
        <p:sp>
          <p:nvSpPr>
            <p:cNvPr id="5" name="Freeform 5"/>
            <p:cNvSpPr/>
            <p:nvPr/>
          </p:nvSpPr>
          <p:spPr>
            <a:xfrm>
              <a:off x="0" y="0"/>
              <a:ext cx="1527403" cy="641472"/>
            </a:xfrm>
            <a:custGeom>
              <a:avLst/>
              <a:gdLst/>
              <a:ahLst/>
              <a:cxnLst/>
              <a:rect l="l" t="t" r="r" b="b"/>
              <a:pathLst>
                <a:path w="1527403" h="641472">
                  <a:moveTo>
                    <a:pt x="0" y="0"/>
                  </a:moveTo>
                  <a:lnTo>
                    <a:pt x="1527403" y="0"/>
                  </a:lnTo>
                  <a:lnTo>
                    <a:pt x="1527403" y="641472"/>
                  </a:lnTo>
                  <a:lnTo>
                    <a:pt x="0" y="641472"/>
                  </a:lnTo>
                  <a:close/>
                </a:path>
              </a:pathLst>
            </a:custGeom>
            <a:blipFill>
              <a:blip r:embed="rId2"/>
              <a:stretch>
                <a:fillRect t="-128419" b="-128419"/>
              </a:stretch>
            </a:blipFill>
          </p:spPr>
        </p:sp>
      </p:grpSp>
      <p:sp>
        <p:nvSpPr>
          <p:cNvPr id="6" name="TextBox 6"/>
          <p:cNvSpPr txBox="1"/>
          <p:nvPr/>
        </p:nvSpPr>
        <p:spPr>
          <a:xfrm>
            <a:off x="470997" y="2262914"/>
            <a:ext cx="8052516" cy="90551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Lato"/>
                <a:ea typeface="Lato"/>
                <a:cs typeface="Lato"/>
                <a:sym typeface="Lato"/>
              </a:rPr>
              <a:t>It's not usually about someone telling you what to do. Influence happens in quieter ways: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80801" y="304188"/>
            <a:ext cx="9407200" cy="6651830"/>
            <a:chOff x="0" y="0"/>
            <a:chExt cx="520029" cy="406400"/>
          </a:xfrm>
        </p:grpSpPr>
        <p:sp>
          <p:nvSpPr>
            <p:cNvPr id="3" name="Freeform 3"/>
            <p:cNvSpPr/>
            <p:nvPr/>
          </p:nvSpPr>
          <p:spPr>
            <a:xfrm>
              <a:off x="0" y="0"/>
              <a:ext cx="520029" cy="406400"/>
            </a:xfrm>
            <a:custGeom>
              <a:avLst/>
              <a:gdLst/>
              <a:ahLst/>
              <a:cxnLst/>
              <a:rect l="l" t="t" r="r" b="b"/>
              <a:pathLst>
                <a:path w="698488" h="406400">
                  <a:moveTo>
                    <a:pt x="495288" y="0"/>
                  </a:moveTo>
                  <a:cubicBezTo>
                    <a:pt x="607518" y="0"/>
                    <a:pt x="698488" y="90970"/>
                    <a:pt x="698488" y="203200"/>
                  </a:cubicBezTo>
                  <a:cubicBezTo>
                    <a:pt x="698488" y="315430"/>
                    <a:pt x="607518" y="406400"/>
                    <a:pt x="495288" y="406400"/>
                  </a:cubicBezTo>
                  <a:lnTo>
                    <a:pt x="203200" y="406400"/>
                  </a:lnTo>
                  <a:cubicBezTo>
                    <a:pt x="90970" y="406400"/>
                    <a:pt x="0" y="315430"/>
                    <a:pt x="0" y="203200"/>
                  </a:cubicBezTo>
                  <a:cubicBezTo>
                    <a:pt x="0" y="90970"/>
                    <a:pt x="90970" y="0"/>
                    <a:pt x="203200" y="0"/>
                  </a:cubicBezTo>
                  <a:lnTo>
                    <a:pt x="495288" y="0"/>
                  </a:lnTo>
                </a:path>
              </a:pathLst>
            </a:custGeom>
            <a:blipFill>
              <a:blip r:embed="rId2"/>
              <a:stretch>
                <a:fillRect t="-3387" r="-34317" b="-11298"/>
              </a:stretch>
            </a:blipFill>
          </p:spPr>
          <p:txBody>
            <a:bodyPr/>
            <a:lstStyle/>
            <a:p>
              <a:endParaRPr lang="en-US" dirty="0"/>
            </a:p>
          </p:txBody>
        </p:sp>
      </p:grpSp>
      <p:grpSp>
        <p:nvGrpSpPr>
          <p:cNvPr id="4" name="Group 4"/>
          <p:cNvGrpSpPr/>
          <p:nvPr/>
        </p:nvGrpSpPr>
        <p:grpSpPr>
          <a:xfrm>
            <a:off x="9319589" y="1117975"/>
            <a:ext cx="5347188" cy="534718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52EF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98533" y="351813"/>
            <a:ext cx="6602869" cy="866775"/>
          </a:xfrm>
          <a:prstGeom prst="rect">
            <a:avLst/>
          </a:prstGeom>
        </p:spPr>
        <p:txBody>
          <a:bodyPr lIns="0" tIns="0" rIns="0" bIns="0" rtlCol="0" anchor="t">
            <a:spAutoFit/>
          </a:bodyPr>
          <a:lstStyle/>
          <a:p>
            <a:pPr algn="l">
              <a:lnSpc>
                <a:spcPts val="6000"/>
              </a:lnSpc>
            </a:pPr>
            <a:r>
              <a:rPr lang="en-US" sz="6000" b="1">
                <a:solidFill>
                  <a:srgbClr val="000000"/>
                </a:solidFill>
                <a:latin typeface="Poppins Bold"/>
                <a:ea typeface="Poppins Bold"/>
                <a:cs typeface="Poppins Bold"/>
                <a:sym typeface="Poppins Bold"/>
              </a:rPr>
              <a:t>Methodology</a:t>
            </a:r>
          </a:p>
        </p:txBody>
      </p:sp>
      <p:sp>
        <p:nvSpPr>
          <p:cNvPr id="8" name="TextBox 8"/>
          <p:cNvSpPr txBox="1"/>
          <p:nvPr/>
        </p:nvSpPr>
        <p:spPr>
          <a:xfrm>
            <a:off x="10361227" y="2149108"/>
            <a:ext cx="3680019" cy="3797935"/>
          </a:xfrm>
          <a:prstGeom prst="rect">
            <a:avLst/>
          </a:prstGeom>
        </p:spPr>
        <p:txBody>
          <a:bodyPr lIns="0" tIns="0" rIns="0" bIns="0" rtlCol="0" anchor="t">
            <a:spAutoFit/>
          </a:bodyPr>
          <a:lstStyle/>
          <a:p>
            <a:pPr algn="l">
              <a:lnSpc>
                <a:spcPts val="3639"/>
              </a:lnSpc>
              <a:spcBef>
                <a:spcPct val="0"/>
              </a:spcBef>
            </a:pPr>
            <a:r>
              <a:rPr lang="en-US" sz="2599" dirty="0">
                <a:solidFill>
                  <a:srgbClr val="FFFFFF"/>
                </a:solidFill>
                <a:latin typeface="Lato"/>
                <a:ea typeface="Lato"/>
                <a:cs typeface="Lato"/>
                <a:sym typeface="Lato"/>
              </a:rPr>
              <a:t>Analysis - standard statistical methods:</a:t>
            </a:r>
          </a:p>
          <a:p>
            <a:pPr algn="l">
              <a:lnSpc>
                <a:spcPts val="3359"/>
              </a:lnSpc>
              <a:spcBef>
                <a:spcPct val="0"/>
              </a:spcBef>
            </a:pPr>
            <a:endParaRPr lang="en-US" sz="2599" dirty="0">
              <a:solidFill>
                <a:srgbClr val="FFFFFF"/>
              </a:solidFill>
              <a:latin typeface="Lato"/>
              <a:ea typeface="Lato"/>
              <a:cs typeface="Lato"/>
              <a:sym typeface="Lato"/>
            </a:endParaRPr>
          </a:p>
          <a:p>
            <a:pPr marL="518160" lvl="1" indent="-259080" algn="l">
              <a:lnSpc>
                <a:spcPts val="3359"/>
              </a:lnSpc>
              <a:spcBef>
                <a:spcPct val="0"/>
              </a:spcBef>
              <a:buFont typeface="Arial"/>
              <a:buChar char="•"/>
            </a:pPr>
            <a:r>
              <a:rPr lang="en-US" sz="2400" dirty="0">
                <a:solidFill>
                  <a:srgbClr val="FFFFFF"/>
                </a:solidFill>
                <a:latin typeface="Lato"/>
                <a:ea typeface="Lato"/>
                <a:cs typeface="Lato"/>
                <a:sym typeface="Lato"/>
              </a:rPr>
              <a:t>Reliability analysis (Cronbach's α = 0.987)</a:t>
            </a:r>
          </a:p>
          <a:p>
            <a:pPr marL="518160" lvl="1" indent="-259080" algn="l">
              <a:lnSpc>
                <a:spcPts val="3359"/>
              </a:lnSpc>
              <a:spcBef>
                <a:spcPct val="0"/>
              </a:spcBef>
              <a:buFont typeface="Arial"/>
              <a:buChar char="•"/>
            </a:pPr>
            <a:r>
              <a:rPr lang="en-US" sz="2400" dirty="0">
                <a:solidFill>
                  <a:srgbClr val="FFFFFF"/>
                </a:solidFill>
                <a:latin typeface="Lato"/>
                <a:ea typeface="Lato"/>
                <a:cs typeface="Lato"/>
                <a:sym typeface="Lato"/>
              </a:rPr>
              <a:t>Pearson correlation</a:t>
            </a:r>
          </a:p>
          <a:p>
            <a:pPr marL="518160" lvl="1" indent="-259080" algn="l">
              <a:lnSpc>
                <a:spcPts val="3359"/>
              </a:lnSpc>
              <a:spcBef>
                <a:spcPct val="0"/>
              </a:spcBef>
              <a:buFont typeface="Arial"/>
              <a:buChar char="•"/>
            </a:pPr>
            <a:r>
              <a:rPr lang="en-US" sz="2400" dirty="0">
                <a:solidFill>
                  <a:srgbClr val="FFFFFF"/>
                </a:solidFill>
                <a:latin typeface="Lato"/>
                <a:ea typeface="Lato"/>
                <a:cs typeface="Lato"/>
                <a:sym typeface="Lato"/>
              </a:rPr>
              <a:t>Analysis of variance (ANOVA)</a:t>
            </a:r>
          </a:p>
          <a:p>
            <a:pPr algn="l">
              <a:lnSpc>
                <a:spcPts val="2939"/>
              </a:lnSpc>
              <a:spcBef>
                <a:spcPct val="0"/>
              </a:spcBef>
            </a:pPr>
            <a:endParaRPr lang="en-US" sz="2400" dirty="0">
              <a:solidFill>
                <a:srgbClr val="FFFFFF"/>
              </a:solidFill>
              <a:latin typeface="Lato"/>
              <a:ea typeface="Lato"/>
              <a:cs typeface="Lato"/>
              <a:sym typeface="Lato"/>
            </a:endParaRPr>
          </a:p>
        </p:txBody>
      </p:sp>
      <p:sp>
        <p:nvSpPr>
          <p:cNvPr id="9" name="TextBox 9"/>
          <p:cNvSpPr txBox="1"/>
          <p:nvPr/>
        </p:nvSpPr>
        <p:spPr>
          <a:xfrm>
            <a:off x="779334" y="1560463"/>
            <a:ext cx="7904175" cy="1243965"/>
          </a:xfrm>
          <a:prstGeom prst="rect">
            <a:avLst/>
          </a:prstGeom>
        </p:spPr>
        <p:txBody>
          <a:bodyPr lIns="0" tIns="0" rIns="0" bIns="0" rtlCol="0" anchor="t">
            <a:spAutoFit/>
          </a:bodyPr>
          <a:lstStyle/>
          <a:p>
            <a:pPr algn="l">
              <a:lnSpc>
                <a:spcPts val="3359"/>
              </a:lnSpc>
              <a:spcBef>
                <a:spcPct val="0"/>
              </a:spcBef>
            </a:pPr>
            <a:r>
              <a:rPr lang="en-US" sz="2400" b="1">
                <a:solidFill>
                  <a:srgbClr val="000000"/>
                </a:solidFill>
                <a:latin typeface="Lato Bold"/>
                <a:ea typeface="Lato Bold"/>
                <a:cs typeface="Lato Bold"/>
                <a:sym typeface="Lato Bold"/>
              </a:rPr>
              <a:t>Research Design</a:t>
            </a:r>
            <a:r>
              <a:rPr lang="en-US" sz="2400">
                <a:solidFill>
                  <a:srgbClr val="000000"/>
                </a:solidFill>
                <a:latin typeface="Lato"/>
                <a:ea typeface="Lato"/>
                <a:cs typeface="Lato"/>
                <a:sym typeface="Lato"/>
              </a:rPr>
              <a:t>:</a:t>
            </a:r>
          </a:p>
          <a:p>
            <a:pPr algn="l">
              <a:lnSpc>
                <a:spcPts val="3359"/>
              </a:lnSpc>
              <a:spcBef>
                <a:spcPct val="0"/>
              </a:spcBef>
            </a:pPr>
            <a:r>
              <a:rPr lang="en-US" sz="2400">
                <a:solidFill>
                  <a:srgbClr val="000000"/>
                </a:solidFill>
                <a:latin typeface="Lato"/>
                <a:ea typeface="Lato"/>
                <a:cs typeface="Lato"/>
                <a:sym typeface="Lato"/>
              </a:rPr>
              <a:t>Quantitative survey methodology, to hear directly from young people about their own experiences.</a:t>
            </a:r>
          </a:p>
        </p:txBody>
      </p:sp>
      <p:grpSp>
        <p:nvGrpSpPr>
          <p:cNvPr id="10" name="Group 10"/>
          <p:cNvGrpSpPr/>
          <p:nvPr/>
        </p:nvGrpSpPr>
        <p:grpSpPr>
          <a:xfrm>
            <a:off x="466631" y="3669298"/>
            <a:ext cx="4264790" cy="4345409"/>
            <a:chOff x="0" y="0"/>
            <a:chExt cx="1123237" cy="1144470"/>
          </a:xfrm>
        </p:grpSpPr>
        <p:sp>
          <p:nvSpPr>
            <p:cNvPr id="11" name="Freeform 11"/>
            <p:cNvSpPr/>
            <p:nvPr/>
          </p:nvSpPr>
          <p:spPr>
            <a:xfrm>
              <a:off x="0" y="0"/>
              <a:ext cx="1123237" cy="1144470"/>
            </a:xfrm>
            <a:custGeom>
              <a:avLst/>
              <a:gdLst/>
              <a:ahLst/>
              <a:cxnLst/>
              <a:rect l="l" t="t" r="r" b="b"/>
              <a:pathLst>
                <a:path w="1123237" h="1144470">
                  <a:moveTo>
                    <a:pt x="0" y="0"/>
                  </a:moveTo>
                  <a:lnTo>
                    <a:pt x="1123237" y="0"/>
                  </a:lnTo>
                  <a:lnTo>
                    <a:pt x="1123237" y="1144470"/>
                  </a:lnTo>
                  <a:lnTo>
                    <a:pt x="0" y="1144470"/>
                  </a:lnTo>
                  <a:close/>
                </a:path>
              </a:pathLst>
            </a:custGeom>
            <a:solidFill>
              <a:srgbClr val="200C74"/>
            </a:solidFill>
          </p:spPr>
        </p:sp>
        <p:sp>
          <p:nvSpPr>
            <p:cNvPr id="12" name="TextBox 12"/>
            <p:cNvSpPr txBox="1"/>
            <p:nvPr/>
          </p:nvSpPr>
          <p:spPr>
            <a:xfrm>
              <a:off x="0" y="-38100"/>
              <a:ext cx="1123237" cy="118257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288605" y="5992788"/>
            <a:ext cx="4225594" cy="4043835"/>
            <a:chOff x="0" y="0"/>
            <a:chExt cx="1112914" cy="1065043"/>
          </a:xfrm>
        </p:grpSpPr>
        <p:sp>
          <p:nvSpPr>
            <p:cNvPr id="14" name="Freeform 14"/>
            <p:cNvSpPr/>
            <p:nvPr/>
          </p:nvSpPr>
          <p:spPr>
            <a:xfrm>
              <a:off x="0" y="0"/>
              <a:ext cx="1112914" cy="1065043"/>
            </a:xfrm>
            <a:custGeom>
              <a:avLst/>
              <a:gdLst/>
              <a:ahLst/>
              <a:cxnLst/>
              <a:rect l="l" t="t" r="r" b="b"/>
              <a:pathLst>
                <a:path w="1112914" h="1065043">
                  <a:moveTo>
                    <a:pt x="0" y="0"/>
                  </a:moveTo>
                  <a:lnTo>
                    <a:pt x="1112914" y="0"/>
                  </a:lnTo>
                  <a:lnTo>
                    <a:pt x="1112914" y="1065043"/>
                  </a:lnTo>
                  <a:lnTo>
                    <a:pt x="0" y="1065043"/>
                  </a:lnTo>
                  <a:close/>
                </a:path>
              </a:pathLst>
            </a:custGeom>
            <a:solidFill>
              <a:srgbClr val="652EFE"/>
            </a:solidFill>
          </p:spPr>
        </p:sp>
        <p:sp>
          <p:nvSpPr>
            <p:cNvPr id="15" name="TextBox 15"/>
            <p:cNvSpPr txBox="1"/>
            <p:nvPr/>
          </p:nvSpPr>
          <p:spPr>
            <a:xfrm>
              <a:off x="0" y="-38100"/>
              <a:ext cx="1112914" cy="110314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95684" y="4508236"/>
            <a:ext cx="3702351" cy="3506470"/>
          </a:xfrm>
          <a:prstGeom prst="rect">
            <a:avLst/>
          </a:prstGeom>
        </p:spPr>
        <p:txBody>
          <a:bodyPr lIns="0" tIns="0" rIns="0" bIns="0" rtlCol="0" anchor="t">
            <a:spAutoFit/>
          </a:bodyPr>
          <a:lstStyle/>
          <a:p>
            <a:pPr marL="474978" lvl="1" indent="-237489" algn="l">
              <a:lnSpc>
                <a:spcPts val="3079"/>
              </a:lnSpc>
              <a:spcBef>
                <a:spcPct val="0"/>
              </a:spcBef>
              <a:buFont typeface="Arial"/>
              <a:buChar char="•"/>
            </a:pPr>
            <a:r>
              <a:rPr lang="en-US" sz="2199">
                <a:solidFill>
                  <a:srgbClr val="FFFFFF"/>
                </a:solidFill>
                <a:latin typeface="Lato"/>
                <a:ea typeface="Lato"/>
                <a:cs typeface="Lato"/>
                <a:sym typeface="Lato"/>
              </a:rPr>
              <a:t>300 young people in Albania</a:t>
            </a:r>
          </a:p>
          <a:p>
            <a:pPr marL="474978" lvl="1" indent="-237489" algn="l">
              <a:lnSpc>
                <a:spcPts val="3079"/>
              </a:lnSpc>
              <a:spcBef>
                <a:spcPct val="0"/>
              </a:spcBef>
              <a:buFont typeface="Arial"/>
              <a:buChar char="•"/>
            </a:pPr>
            <a:r>
              <a:rPr lang="en-US" sz="2199">
                <a:solidFill>
                  <a:srgbClr val="FFFFFF"/>
                </a:solidFill>
                <a:latin typeface="Lato"/>
                <a:ea typeface="Lato"/>
                <a:cs typeface="Lato"/>
                <a:sym typeface="Lato"/>
              </a:rPr>
              <a:t>Age range: 16–30 years</a:t>
            </a:r>
          </a:p>
          <a:p>
            <a:pPr marL="474978" lvl="1" indent="-237489" algn="l">
              <a:lnSpc>
                <a:spcPts val="3079"/>
              </a:lnSpc>
              <a:spcBef>
                <a:spcPct val="0"/>
              </a:spcBef>
              <a:buFont typeface="Arial"/>
              <a:buChar char="•"/>
            </a:pPr>
            <a:r>
              <a:rPr lang="en-US" sz="2199">
                <a:solidFill>
                  <a:srgbClr val="FFFFFF"/>
                </a:solidFill>
                <a:latin typeface="Lato"/>
                <a:ea typeface="Lato"/>
                <a:cs typeface="Lato"/>
                <a:sym typeface="Lato"/>
              </a:rPr>
              <a:t>Regular users of Instagram, TikTok, and YouTube</a:t>
            </a:r>
          </a:p>
          <a:p>
            <a:pPr marL="474978" lvl="1" indent="-237489" algn="l">
              <a:lnSpc>
                <a:spcPts val="3079"/>
              </a:lnSpc>
              <a:spcBef>
                <a:spcPct val="0"/>
              </a:spcBef>
              <a:buFont typeface="Arial"/>
              <a:buChar char="•"/>
            </a:pPr>
            <a:r>
              <a:rPr lang="en-US" sz="2199">
                <a:solidFill>
                  <a:srgbClr val="FFFFFF"/>
                </a:solidFill>
                <a:latin typeface="Lato"/>
                <a:ea typeface="Lato"/>
                <a:cs typeface="Lato"/>
                <a:sym typeface="Lato"/>
              </a:rPr>
              <a:t>All confirmed following at least one influencer</a:t>
            </a:r>
          </a:p>
          <a:p>
            <a:pPr algn="l">
              <a:lnSpc>
                <a:spcPts val="3079"/>
              </a:lnSpc>
              <a:spcBef>
                <a:spcPct val="0"/>
              </a:spcBef>
            </a:pPr>
            <a:endParaRPr lang="en-US" sz="2199">
              <a:solidFill>
                <a:srgbClr val="FFFFFF"/>
              </a:solidFill>
              <a:latin typeface="Lato"/>
              <a:ea typeface="Lato"/>
              <a:cs typeface="Lato"/>
              <a:sym typeface="Lato"/>
            </a:endParaRPr>
          </a:p>
        </p:txBody>
      </p:sp>
      <p:sp>
        <p:nvSpPr>
          <p:cNvPr id="17" name="TextBox 17"/>
          <p:cNvSpPr txBox="1"/>
          <p:nvPr/>
        </p:nvSpPr>
        <p:spPr>
          <a:xfrm>
            <a:off x="5636955" y="6877498"/>
            <a:ext cx="3836374" cy="3159125"/>
          </a:xfrm>
          <a:prstGeom prst="rect">
            <a:avLst/>
          </a:prstGeom>
        </p:spPr>
        <p:txBody>
          <a:bodyPr lIns="0" tIns="0" rIns="0" bIns="0" rtlCol="0" anchor="t">
            <a:spAutoFit/>
          </a:bodyPr>
          <a:lstStyle/>
          <a:p>
            <a:pPr marL="431799" lvl="1" indent="-215899" algn="l">
              <a:lnSpc>
                <a:spcPts val="2799"/>
              </a:lnSpc>
              <a:spcBef>
                <a:spcPct val="0"/>
              </a:spcBef>
              <a:buFont typeface="Arial"/>
              <a:buChar char="•"/>
            </a:pPr>
            <a:r>
              <a:rPr lang="en-US" sz="1999" dirty="0">
                <a:solidFill>
                  <a:srgbClr val="FFFFFF"/>
                </a:solidFill>
                <a:latin typeface="Lato"/>
                <a:ea typeface="Lato"/>
                <a:cs typeface="Lato"/>
                <a:sym typeface="Lato"/>
              </a:rPr>
              <a:t>Frequency of exposure to influencer content</a:t>
            </a:r>
          </a:p>
          <a:p>
            <a:pPr marL="431799" lvl="1" indent="-215899" algn="l">
              <a:lnSpc>
                <a:spcPts val="2799"/>
              </a:lnSpc>
              <a:spcBef>
                <a:spcPct val="0"/>
              </a:spcBef>
              <a:buFont typeface="Arial"/>
              <a:buChar char="•"/>
            </a:pPr>
            <a:r>
              <a:rPr lang="en-US" sz="1999" dirty="0">
                <a:solidFill>
                  <a:srgbClr val="FFFFFF"/>
                </a:solidFill>
                <a:latin typeface="Lato"/>
                <a:ea typeface="Lato"/>
                <a:cs typeface="Lato"/>
                <a:sym typeface="Lato"/>
              </a:rPr>
              <a:t>Perceptions of ethical transparency (sponsorship clarity)</a:t>
            </a:r>
          </a:p>
          <a:p>
            <a:pPr marL="431799" lvl="1" indent="-215899" algn="l">
              <a:lnSpc>
                <a:spcPts val="2799"/>
              </a:lnSpc>
              <a:spcBef>
                <a:spcPct val="0"/>
              </a:spcBef>
              <a:buFont typeface="Arial"/>
              <a:buChar char="•"/>
            </a:pPr>
            <a:r>
              <a:rPr lang="en-US" sz="1999" dirty="0">
                <a:solidFill>
                  <a:srgbClr val="FFFFFF"/>
                </a:solidFill>
                <a:latin typeface="Lato"/>
                <a:ea typeface="Lato"/>
                <a:cs typeface="Lato"/>
                <a:sym typeface="Lato"/>
              </a:rPr>
              <a:t>Perceived social pressure</a:t>
            </a:r>
          </a:p>
          <a:p>
            <a:pPr marL="431799" lvl="1" indent="-215899" algn="l">
              <a:lnSpc>
                <a:spcPts val="2799"/>
              </a:lnSpc>
              <a:spcBef>
                <a:spcPct val="0"/>
              </a:spcBef>
              <a:buFont typeface="Arial"/>
              <a:buChar char="•"/>
            </a:pPr>
            <a:r>
              <a:rPr lang="en-US" sz="1999" dirty="0">
                <a:solidFill>
                  <a:srgbClr val="FFFFFF"/>
                </a:solidFill>
                <a:latin typeface="Lato"/>
                <a:ea typeface="Lato"/>
                <a:cs typeface="Lato"/>
                <a:sym typeface="Lato"/>
              </a:rPr>
              <a:t>Effects on self-perception</a:t>
            </a:r>
          </a:p>
          <a:p>
            <a:pPr marL="431799" lvl="1" indent="-215899" algn="l">
              <a:lnSpc>
                <a:spcPts val="2799"/>
              </a:lnSpc>
              <a:spcBef>
                <a:spcPct val="0"/>
              </a:spcBef>
              <a:buFont typeface="Arial"/>
              <a:buChar char="•"/>
            </a:pPr>
            <a:r>
              <a:rPr lang="en-US" sz="1999" dirty="0">
                <a:solidFill>
                  <a:srgbClr val="FFFFFF"/>
                </a:solidFill>
                <a:latin typeface="Lato"/>
                <a:ea typeface="Lato"/>
                <a:cs typeface="Lato"/>
                <a:sym typeface="Lato"/>
              </a:rPr>
              <a:t>Influence on decision-making</a:t>
            </a:r>
          </a:p>
          <a:p>
            <a:pPr algn="l">
              <a:lnSpc>
                <a:spcPts val="2799"/>
              </a:lnSpc>
              <a:spcBef>
                <a:spcPct val="0"/>
              </a:spcBef>
            </a:pPr>
            <a:endParaRPr lang="en-US" sz="1999" dirty="0">
              <a:solidFill>
                <a:srgbClr val="FFFFFF"/>
              </a:solidFill>
              <a:latin typeface="Lato"/>
              <a:ea typeface="Lato"/>
              <a:cs typeface="Lato"/>
              <a:sym typeface="Lato"/>
            </a:endParaRPr>
          </a:p>
        </p:txBody>
      </p:sp>
      <p:sp>
        <p:nvSpPr>
          <p:cNvPr id="18" name="TextBox 18"/>
          <p:cNvSpPr txBox="1"/>
          <p:nvPr/>
        </p:nvSpPr>
        <p:spPr>
          <a:xfrm>
            <a:off x="653854" y="3944570"/>
            <a:ext cx="2251739" cy="448311"/>
          </a:xfrm>
          <a:prstGeom prst="rect">
            <a:avLst/>
          </a:prstGeom>
        </p:spPr>
        <p:txBody>
          <a:bodyPr lIns="0" tIns="0" rIns="0" bIns="0" rtlCol="0" anchor="t">
            <a:spAutoFit/>
          </a:bodyPr>
          <a:lstStyle/>
          <a:p>
            <a:pPr algn="l">
              <a:lnSpc>
                <a:spcPts val="3639"/>
              </a:lnSpc>
              <a:spcBef>
                <a:spcPct val="0"/>
              </a:spcBef>
            </a:pPr>
            <a:r>
              <a:rPr lang="en-US" sz="2599" b="1">
                <a:solidFill>
                  <a:srgbClr val="FFFFFF"/>
                </a:solidFill>
                <a:latin typeface="Lato Bold"/>
                <a:ea typeface="Lato Bold"/>
                <a:cs typeface="Lato Bold"/>
                <a:sym typeface="Lato Bold"/>
              </a:rPr>
              <a:t>Participants:</a:t>
            </a:r>
          </a:p>
        </p:txBody>
      </p:sp>
      <p:sp>
        <p:nvSpPr>
          <p:cNvPr id="19" name="TextBox 19"/>
          <p:cNvSpPr txBox="1"/>
          <p:nvPr/>
        </p:nvSpPr>
        <p:spPr>
          <a:xfrm>
            <a:off x="5483215" y="6241008"/>
            <a:ext cx="2251739" cy="448311"/>
          </a:xfrm>
          <a:prstGeom prst="rect">
            <a:avLst/>
          </a:prstGeom>
        </p:spPr>
        <p:txBody>
          <a:bodyPr lIns="0" tIns="0" rIns="0" bIns="0" rtlCol="0" anchor="t">
            <a:spAutoFit/>
          </a:bodyPr>
          <a:lstStyle/>
          <a:p>
            <a:pPr algn="l">
              <a:lnSpc>
                <a:spcPts val="3639"/>
              </a:lnSpc>
              <a:spcBef>
                <a:spcPct val="0"/>
              </a:spcBef>
            </a:pPr>
            <a:r>
              <a:rPr lang="en-US" sz="2599" b="1">
                <a:solidFill>
                  <a:srgbClr val="FFFFFF"/>
                </a:solidFill>
                <a:latin typeface="Lato Bold"/>
                <a:ea typeface="Lato Bold"/>
                <a:cs typeface="Lato Bold"/>
                <a:sym typeface="Lato Bold"/>
              </a:rPr>
              <a:t>Measures: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038031760"/>
              </p:ext>
            </p:extLst>
          </p:nvPr>
        </p:nvGraphicFramePr>
        <p:xfrm>
          <a:off x="161062" y="1225999"/>
          <a:ext cx="13478738" cy="8788470"/>
        </p:xfrm>
        <a:graphic>
          <a:graphicData uri="http://schemas.openxmlformats.org/drawingml/2006/table">
            <a:tbl>
              <a:tblPr/>
              <a:tblGrid>
                <a:gridCol w="3080066">
                  <a:extLst>
                    <a:ext uri="{9D8B030D-6E8A-4147-A177-3AD203B41FA5}">
                      <a16:colId xmlns:a16="http://schemas.microsoft.com/office/drawing/2014/main" val="20000"/>
                    </a:ext>
                  </a:extLst>
                </a:gridCol>
                <a:gridCol w="10398672">
                  <a:extLst>
                    <a:ext uri="{9D8B030D-6E8A-4147-A177-3AD203B41FA5}">
                      <a16:colId xmlns:a16="http://schemas.microsoft.com/office/drawing/2014/main" val="20001"/>
                    </a:ext>
                  </a:extLst>
                </a:gridCol>
              </a:tblGrid>
              <a:tr h="806177">
                <a:tc>
                  <a:txBody>
                    <a:bodyPr/>
                    <a:lstStyle/>
                    <a:p>
                      <a:pPr algn="l">
                        <a:lnSpc>
                          <a:spcPts val="3639"/>
                        </a:lnSpc>
                        <a:defRPr/>
                      </a:pPr>
                      <a:r>
                        <a:rPr lang="en-US" sz="2599" b="1">
                          <a:solidFill>
                            <a:srgbClr val="FFFFFF"/>
                          </a:solidFill>
                          <a:latin typeface="Lato Bold"/>
                          <a:ea typeface="Lato Bold"/>
                          <a:cs typeface="Lato Bold"/>
                          <a:sym typeface="Lato Bold"/>
                        </a:rPr>
                        <a:t>Finding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l">
                        <a:lnSpc>
                          <a:spcPts val="3639"/>
                        </a:lnSpc>
                        <a:defRPr/>
                      </a:pPr>
                      <a:r>
                        <a:rPr lang="en-US" sz="2599" b="1">
                          <a:solidFill>
                            <a:srgbClr val="FFFFFF"/>
                          </a:solidFill>
                          <a:latin typeface="Lato Bold"/>
                          <a:ea typeface="Lato Bold"/>
                          <a:cs typeface="Lato Bold"/>
                          <a:sym typeface="Lato Bold"/>
                        </a:rPr>
                        <a:t>Key Result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extLst>
                  <a:ext uri="{0D108BD9-81ED-4DB2-BD59-A6C34878D82A}">
                    <a16:rowId xmlns:a16="http://schemas.microsoft.com/office/drawing/2014/main" val="10000"/>
                  </a:ext>
                </a:extLst>
              </a:tr>
              <a:tr h="1537866">
                <a:tc>
                  <a:txBody>
                    <a:bodyPr/>
                    <a:lstStyle/>
                    <a:p>
                      <a:pPr algn="l">
                        <a:lnSpc>
                          <a:spcPts val="3639"/>
                        </a:lnSpc>
                        <a:defRPr/>
                      </a:pPr>
                      <a:r>
                        <a:rPr lang="en-US" sz="2599" b="1">
                          <a:solidFill>
                            <a:srgbClr val="000000"/>
                          </a:solidFill>
                          <a:latin typeface="Lato Bold"/>
                          <a:ea typeface="Lato Bold"/>
                          <a:cs typeface="Lato Bold"/>
                          <a:sym typeface="Lato Bold"/>
                        </a:rPr>
                        <a:t>Indirect Influence:</a:t>
                      </a:r>
                      <a:endParaRPr lang="en-US" sz="1100"/>
                    </a:p>
                    <a:p>
                      <a:pPr algn="l">
                        <a:lnSpc>
                          <a:spcPts val="3639"/>
                        </a:lnSpc>
                      </a:pPr>
                      <a:r>
                        <a:rPr lang="en-US" sz="2599" b="1" i="1">
                          <a:solidFill>
                            <a:srgbClr val="000000"/>
                          </a:solidFill>
                          <a:latin typeface="Lato Bold Italics"/>
                          <a:ea typeface="Lato Bold Italics"/>
                          <a:cs typeface="Lato Bold Italics"/>
                          <a:sym typeface="Lato Bold Italics"/>
                        </a:rPr>
                        <a:t>Buying things</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Lato"/>
                          <a:ea typeface="Lato"/>
                          <a:cs typeface="Lato"/>
                          <a:sym typeface="Lato"/>
                        </a:rPr>
                        <a:t>Weak correlation between following influencers and actually purchasing products/decisions (r = 0.21*). Influence is subtle, not direct.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7866">
                <a:tc>
                  <a:txBody>
                    <a:bodyPr/>
                    <a:lstStyle/>
                    <a:p>
                      <a:pPr algn="l">
                        <a:lnSpc>
                          <a:spcPts val="3639"/>
                        </a:lnSpc>
                        <a:defRPr/>
                      </a:pPr>
                      <a:r>
                        <a:rPr lang="en-US" sz="2599" b="1">
                          <a:solidFill>
                            <a:srgbClr val="000000"/>
                          </a:solidFill>
                          <a:latin typeface="Lato Bold"/>
                          <a:ea typeface="Lato Bold"/>
                          <a:cs typeface="Lato Bold"/>
                          <a:sym typeface="Lato Bold"/>
                        </a:rPr>
                        <a:t>Ethical Ambiguity:</a:t>
                      </a:r>
                      <a:endParaRPr lang="en-US" sz="1100"/>
                    </a:p>
                    <a:p>
                      <a:pPr algn="l">
                        <a:lnSpc>
                          <a:spcPts val="3639"/>
                        </a:lnSpc>
                      </a:pPr>
                      <a:r>
                        <a:rPr lang="en-US" sz="2599" b="1" i="1">
                          <a:solidFill>
                            <a:srgbClr val="000000"/>
                          </a:solidFill>
                          <a:latin typeface="Lato Bold Italics"/>
                          <a:ea typeface="Lato Bold Italics"/>
                          <a:cs typeface="Lato Bold Italics"/>
                          <a:sym typeface="Lato Bold Italics"/>
                        </a:rPr>
                        <a:t>Spotting ads</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Lato"/>
                          <a:ea typeface="Lato"/>
                          <a:cs typeface="Lato"/>
                          <a:sym typeface="Lato"/>
                        </a:rPr>
                        <a:t>High uncertainty about whether content is advertising or not (Mean = 2.34/5)</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81015">
                <a:tc>
                  <a:txBody>
                    <a:bodyPr/>
                    <a:lstStyle/>
                    <a:p>
                      <a:pPr algn="l">
                        <a:lnSpc>
                          <a:spcPts val="3639"/>
                        </a:lnSpc>
                        <a:defRPr/>
                      </a:pPr>
                      <a:r>
                        <a:rPr lang="en-US" sz="2599" b="1">
                          <a:solidFill>
                            <a:srgbClr val="000000"/>
                          </a:solidFill>
                          <a:latin typeface="Lato Bold"/>
                          <a:ea typeface="Lato Bold"/>
                          <a:cs typeface="Lato Bold"/>
                          <a:sym typeface="Lato Bold"/>
                        </a:rPr>
                        <a:t>Social Pressure:</a:t>
                      </a:r>
                      <a:endParaRPr lang="en-US" sz="1100"/>
                    </a:p>
                    <a:p>
                      <a:pPr algn="l">
                        <a:lnSpc>
                          <a:spcPts val="3639"/>
                        </a:lnSpc>
                      </a:pPr>
                      <a:r>
                        <a:rPr lang="en-US" sz="2599" b="1" i="1">
                          <a:solidFill>
                            <a:srgbClr val="000000"/>
                          </a:solidFill>
                          <a:latin typeface="Lato Bold Italics"/>
                          <a:ea typeface="Lato Bold Italics"/>
                          <a:cs typeface="Lato Bold Italics"/>
                          <a:sym typeface="Lato Bold Italics"/>
                        </a:rPr>
                        <a:t>Feeling pressure</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Lato"/>
                          <a:ea typeface="Lato"/>
                          <a:cs typeface="Lato"/>
                          <a:sym typeface="Lato"/>
                        </a:rPr>
                        <a:t>Strong link between exposure and perceived social pressure (r = 0.46***): The more people engaged with influencer content, the more pressure they felt to look or live a certain way.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37866">
                <a:tc>
                  <a:txBody>
                    <a:bodyPr/>
                    <a:lstStyle/>
                    <a:p>
                      <a:pPr algn="l">
                        <a:lnSpc>
                          <a:spcPts val="3639"/>
                        </a:lnSpc>
                        <a:defRPr/>
                      </a:pPr>
                      <a:r>
                        <a:rPr lang="en-US" sz="2599" b="1" dirty="0">
                          <a:solidFill>
                            <a:srgbClr val="000000"/>
                          </a:solidFill>
                          <a:latin typeface="Lato Bold"/>
                          <a:ea typeface="Lato Bold"/>
                          <a:cs typeface="Lato Bold"/>
                          <a:sym typeface="Lato Bold"/>
                        </a:rPr>
                        <a:t>Self-Perception:</a:t>
                      </a:r>
                      <a:endParaRPr lang="en-US" sz="1100" dirty="0"/>
                    </a:p>
                    <a:p>
                      <a:pPr algn="l">
                        <a:lnSpc>
                          <a:spcPts val="3639"/>
                        </a:lnSpc>
                      </a:pPr>
                      <a:r>
                        <a:rPr lang="en-US" sz="2599" b="1" i="1" dirty="0">
                          <a:solidFill>
                            <a:srgbClr val="000000"/>
                          </a:solidFill>
                          <a:latin typeface="Lato Bold"/>
                          <a:ea typeface="Lato Bold"/>
                          <a:cs typeface="Lato Bold"/>
                          <a:sym typeface="Lato Bold"/>
                        </a:rPr>
                        <a:t>Self-image</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499"/>
                        </a:lnSpc>
                        <a:defRPr/>
                      </a:pPr>
                      <a:r>
                        <a:rPr lang="en-US" sz="2499">
                          <a:solidFill>
                            <a:srgbClr val="000000"/>
                          </a:solidFill>
                          <a:latin typeface="Lato"/>
                          <a:ea typeface="Lato"/>
                          <a:cs typeface="Lato"/>
                          <a:sym typeface="Lato"/>
                        </a:rPr>
                        <a:t>Higher exposure was linked to feeling worse about themselves — not in a dramatic way, but noticeably (r = -0.39***).</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81015">
                <a:tc>
                  <a:txBody>
                    <a:bodyPr/>
                    <a:lstStyle/>
                    <a:p>
                      <a:pPr algn="l">
                        <a:lnSpc>
                          <a:spcPts val="3639"/>
                        </a:lnSpc>
                        <a:defRPr/>
                      </a:pPr>
                      <a:r>
                        <a:rPr lang="en-US" sz="2599" b="1">
                          <a:solidFill>
                            <a:srgbClr val="000000"/>
                          </a:solidFill>
                          <a:latin typeface="Lato Bold"/>
                          <a:ea typeface="Lato Bold"/>
                          <a:cs typeface="Lato Bold"/>
                          <a:sym typeface="Lato Bold"/>
                        </a:rPr>
                        <a:t>Gradual Impact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499"/>
                        </a:lnSpc>
                        <a:defRPr/>
                      </a:pPr>
                      <a:r>
                        <a:rPr lang="en-US" sz="2499" dirty="0">
                          <a:solidFill>
                            <a:srgbClr val="000000"/>
                          </a:solidFill>
                          <a:latin typeface="Lato"/>
                          <a:ea typeface="Lato"/>
                          <a:cs typeface="Lato"/>
                          <a:sym typeface="Lato"/>
                        </a:rPr>
                        <a:t>The effects were small to moderate, which suggests this isn't about sudden changes. It's more about slow, repeated exposure that quietly shapes how people think and feel.</a:t>
                      </a:r>
                      <a:endParaRPr lang="en-US" sz="1100" dirty="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3"/>
          <p:cNvSpPr txBox="1"/>
          <p:nvPr/>
        </p:nvSpPr>
        <p:spPr>
          <a:xfrm>
            <a:off x="271169" y="336346"/>
            <a:ext cx="8115300" cy="777875"/>
          </a:xfrm>
          <a:prstGeom prst="rect">
            <a:avLst/>
          </a:prstGeom>
        </p:spPr>
        <p:txBody>
          <a:bodyPr lIns="0" tIns="0" rIns="0" bIns="0" rtlCol="0" anchor="t">
            <a:spAutoFit/>
          </a:bodyPr>
          <a:lstStyle/>
          <a:p>
            <a:pPr algn="l">
              <a:lnSpc>
                <a:spcPts val="5499"/>
              </a:lnSpc>
            </a:pPr>
            <a:r>
              <a:rPr lang="en-US" sz="5499" b="1">
                <a:solidFill>
                  <a:srgbClr val="000000"/>
                </a:solidFill>
                <a:latin typeface="Poppins Bold"/>
                <a:ea typeface="Poppins Bold"/>
                <a:cs typeface="Poppins Bold"/>
                <a:sym typeface="Poppins Bold"/>
              </a:rPr>
              <a:t> Key Findings</a:t>
            </a:r>
          </a:p>
        </p:txBody>
      </p:sp>
      <p:grpSp>
        <p:nvGrpSpPr>
          <p:cNvPr id="4" name="Group 4"/>
          <p:cNvGrpSpPr/>
          <p:nvPr/>
        </p:nvGrpSpPr>
        <p:grpSpPr>
          <a:xfrm>
            <a:off x="14124020" y="279196"/>
            <a:ext cx="4023393" cy="9728608"/>
            <a:chOff x="0" y="0"/>
            <a:chExt cx="1071586" cy="2591106"/>
          </a:xfrm>
        </p:grpSpPr>
        <p:sp>
          <p:nvSpPr>
            <p:cNvPr id="5" name="Freeform 5"/>
            <p:cNvSpPr/>
            <p:nvPr/>
          </p:nvSpPr>
          <p:spPr>
            <a:xfrm>
              <a:off x="0" y="0"/>
              <a:ext cx="1071586" cy="2591106"/>
            </a:xfrm>
            <a:custGeom>
              <a:avLst/>
              <a:gdLst/>
              <a:ahLst/>
              <a:cxnLst/>
              <a:rect l="l" t="t" r="r" b="b"/>
              <a:pathLst>
                <a:path w="1071586" h="2591106">
                  <a:moveTo>
                    <a:pt x="0" y="0"/>
                  </a:moveTo>
                  <a:lnTo>
                    <a:pt x="1071586" y="0"/>
                  </a:lnTo>
                  <a:lnTo>
                    <a:pt x="1071586" y="2591106"/>
                  </a:lnTo>
                  <a:lnTo>
                    <a:pt x="0" y="2591106"/>
                  </a:lnTo>
                  <a:close/>
                </a:path>
              </a:pathLst>
            </a:custGeom>
            <a:blipFill>
              <a:blip r:embed="rId2"/>
              <a:stretch>
                <a:fillRect l="-30673" r="-30673"/>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6898" y="668338"/>
            <a:ext cx="10067259" cy="777875"/>
          </a:xfrm>
          <a:prstGeom prst="rect">
            <a:avLst/>
          </a:prstGeom>
        </p:spPr>
        <p:txBody>
          <a:bodyPr lIns="0" tIns="0" rIns="0" bIns="0" rtlCol="0" anchor="t">
            <a:spAutoFit/>
          </a:bodyPr>
          <a:lstStyle/>
          <a:p>
            <a:pPr algn="l">
              <a:lnSpc>
                <a:spcPts val="5499"/>
              </a:lnSpc>
            </a:pPr>
            <a:r>
              <a:rPr lang="en-US" sz="5499" b="1">
                <a:solidFill>
                  <a:srgbClr val="000000"/>
                </a:solidFill>
                <a:latin typeface="Poppins Bold"/>
                <a:ea typeface="Poppins Bold"/>
                <a:cs typeface="Poppins Bold"/>
                <a:sym typeface="Poppins Bold"/>
              </a:rPr>
              <a:t>Main Statistical Results</a:t>
            </a:r>
          </a:p>
        </p:txBody>
      </p:sp>
      <p:graphicFrame>
        <p:nvGraphicFramePr>
          <p:cNvPr id="3" name="Table 3"/>
          <p:cNvGraphicFramePr>
            <a:graphicFrameLocks noGrp="1"/>
          </p:cNvGraphicFramePr>
          <p:nvPr/>
        </p:nvGraphicFramePr>
        <p:xfrm>
          <a:off x="623677" y="2856178"/>
          <a:ext cx="17296257" cy="5321233"/>
        </p:xfrm>
        <a:graphic>
          <a:graphicData uri="http://schemas.openxmlformats.org/drawingml/2006/table">
            <a:tbl>
              <a:tblPr/>
              <a:tblGrid>
                <a:gridCol w="2474680">
                  <a:extLst>
                    <a:ext uri="{9D8B030D-6E8A-4147-A177-3AD203B41FA5}">
                      <a16:colId xmlns:a16="http://schemas.microsoft.com/office/drawing/2014/main" val="20000"/>
                    </a:ext>
                  </a:extLst>
                </a:gridCol>
                <a:gridCol w="2681241">
                  <a:extLst>
                    <a:ext uri="{9D8B030D-6E8A-4147-A177-3AD203B41FA5}">
                      <a16:colId xmlns:a16="http://schemas.microsoft.com/office/drawing/2014/main" val="20001"/>
                    </a:ext>
                  </a:extLst>
                </a:gridCol>
                <a:gridCol w="3035084">
                  <a:extLst>
                    <a:ext uri="{9D8B030D-6E8A-4147-A177-3AD203B41FA5}">
                      <a16:colId xmlns:a16="http://schemas.microsoft.com/office/drawing/2014/main" val="20002"/>
                    </a:ext>
                  </a:extLst>
                </a:gridCol>
                <a:gridCol w="3035084">
                  <a:extLst>
                    <a:ext uri="{9D8B030D-6E8A-4147-A177-3AD203B41FA5}">
                      <a16:colId xmlns:a16="http://schemas.microsoft.com/office/drawing/2014/main" val="20003"/>
                    </a:ext>
                  </a:extLst>
                </a:gridCol>
                <a:gridCol w="3035084">
                  <a:extLst>
                    <a:ext uri="{9D8B030D-6E8A-4147-A177-3AD203B41FA5}">
                      <a16:colId xmlns:a16="http://schemas.microsoft.com/office/drawing/2014/main" val="20004"/>
                    </a:ext>
                  </a:extLst>
                </a:gridCol>
                <a:gridCol w="3035084">
                  <a:extLst>
                    <a:ext uri="{9D8B030D-6E8A-4147-A177-3AD203B41FA5}">
                      <a16:colId xmlns:a16="http://schemas.microsoft.com/office/drawing/2014/main" val="20005"/>
                    </a:ext>
                  </a:extLst>
                </a:gridCol>
              </a:tblGrid>
              <a:tr h="1230119">
                <a:tc>
                  <a:txBody>
                    <a:bodyPr/>
                    <a:lstStyle/>
                    <a:p>
                      <a:pPr algn="ctr">
                        <a:lnSpc>
                          <a:spcPts val="2940"/>
                        </a:lnSpc>
                        <a:defRPr/>
                      </a:pPr>
                      <a:r>
                        <a:rPr lang="en-US" sz="2100" b="1">
                          <a:solidFill>
                            <a:srgbClr val="FFFFFF"/>
                          </a:solidFill>
                          <a:latin typeface="Lato Bold"/>
                          <a:ea typeface="Lato Bold"/>
                          <a:cs typeface="Lato Bold"/>
                          <a:sym typeface="Lato Bold"/>
                        </a:rPr>
                        <a:t>Variable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ctr">
                        <a:lnSpc>
                          <a:spcPts val="2940"/>
                        </a:lnSpc>
                        <a:defRPr/>
                      </a:pPr>
                      <a:r>
                        <a:rPr lang="en-US" sz="2100" b="1">
                          <a:solidFill>
                            <a:srgbClr val="FFFFFF"/>
                          </a:solidFill>
                          <a:latin typeface="Lato Bold"/>
                          <a:ea typeface="Lato Bold"/>
                          <a:cs typeface="Lato Bold"/>
                          <a:sym typeface="Lato Bold"/>
                        </a:rPr>
                        <a:t>Reliability (Cronbach's α)</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ctr">
                        <a:lnSpc>
                          <a:spcPts val="2940"/>
                        </a:lnSpc>
                        <a:defRPr/>
                      </a:pPr>
                      <a:r>
                        <a:rPr lang="en-US" sz="2100" b="1">
                          <a:solidFill>
                            <a:srgbClr val="FFFFFF"/>
                          </a:solidFill>
                          <a:latin typeface="Lato Bold"/>
                          <a:ea typeface="Lato Bold"/>
                          <a:cs typeface="Lato Bold"/>
                          <a:sym typeface="Lato Bold"/>
                        </a:rPr>
                        <a:t>Average Score </a:t>
                      </a:r>
                      <a:endParaRPr lang="en-US" sz="1100"/>
                    </a:p>
                    <a:p>
                      <a:pPr algn="ctr">
                        <a:lnSpc>
                          <a:spcPts val="2940"/>
                        </a:lnSpc>
                      </a:pPr>
                      <a:r>
                        <a:rPr lang="en-US" sz="2100" b="1">
                          <a:solidFill>
                            <a:srgbClr val="FFFFFF"/>
                          </a:solidFill>
                          <a:latin typeface="Lato Bold"/>
                          <a:ea typeface="Lato Bold"/>
                          <a:cs typeface="Lato Bold"/>
                          <a:sym typeface="Lato Bold"/>
                        </a:rPr>
                        <a:t>(Mean (SD))</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ctr">
                        <a:lnSpc>
                          <a:spcPts val="2940"/>
                        </a:lnSpc>
                        <a:defRPr/>
                      </a:pPr>
                      <a:r>
                        <a:rPr lang="en-US" sz="2100" b="1">
                          <a:solidFill>
                            <a:srgbClr val="FFFFFF"/>
                          </a:solidFill>
                          <a:latin typeface="Lato Bold"/>
                          <a:ea typeface="Lato Bold"/>
                          <a:cs typeface="Lato Bold"/>
                          <a:sym typeface="Lato Bold"/>
                        </a:rPr>
                        <a:t>F (ANOVA)</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ctr">
                        <a:lnSpc>
                          <a:spcPts val="2940"/>
                        </a:lnSpc>
                        <a:defRPr/>
                      </a:pPr>
                      <a:r>
                        <a:rPr lang="en-US" sz="2100" b="1">
                          <a:solidFill>
                            <a:srgbClr val="FFFFFF"/>
                          </a:solidFill>
                          <a:latin typeface="Lato Bold"/>
                          <a:ea typeface="Lato Bold"/>
                          <a:cs typeface="Lato Bold"/>
                          <a:sym typeface="Lato Bold"/>
                        </a:rPr>
                        <a:t>Pearson r (Correlation with Exposure)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tc>
                  <a:txBody>
                    <a:bodyPr/>
                    <a:lstStyle/>
                    <a:p>
                      <a:pPr algn="ctr">
                        <a:lnSpc>
                          <a:spcPts val="2940"/>
                        </a:lnSpc>
                        <a:defRPr/>
                      </a:pPr>
                      <a:r>
                        <a:rPr lang="en-US" sz="2100" b="1">
                          <a:solidFill>
                            <a:srgbClr val="FFFFFF"/>
                          </a:solidFill>
                          <a:latin typeface="Lato Bold"/>
                          <a:ea typeface="Lato Bold"/>
                          <a:cs typeface="Lato Bold"/>
                          <a:sym typeface="Lato Bold"/>
                        </a:rPr>
                        <a:t>Statistical Significance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52EFE"/>
                    </a:solidFill>
                  </a:tcPr>
                </a:tc>
                <a:extLst>
                  <a:ext uri="{0D108BD9-81ED-4DB2-BD59-A6C34878D82A}">
                    <a16:rowId xmlns:a16="http://schemas.microsoft.com/office/drawing/2014/main" val="10000"/>
                  </a:ext>
                </a:extLst>
              </a:tr>
              <a:tr h="1202302">
                <a:tc>
                  <a:txBody>
                    <a:bodyPr/>
                    <a:lstStyle/>
                    <a:p>
                      <a:pPr algn="l">
                        <a:lnSpc>
                          <a:spcPts val="2940"/>
                        </a:lnSpc>
                        <a:defRPr/>
                      </a:pPr>
                      <a:r>
                        <a:rPr lang="en-US" sz="2100" b="1">
                          <a:solidFill>
                            <a:srgbClr val="000000"/>
                          </a:solidFill>
                          <a:latin typeface="Lato Bold"/>
                          <a:ea typeface="Lato Bold"/>
                          <a:cs typeface="Lato Bold"/>
                          <a:sym typeface="Lato Bold"/>
                        </a:rPr>
                        <a:t>Ethical Transparency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0.987</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2.34 (0.41)</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112.45***</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0.28**</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Strong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2302">
                <a:tc>
                  <a:txBody>
                    <a:bodyPr/>
                    <a:lstStyle/>
                    <a:p>
                      <a:pPr algn="l">
                        <a:lnSpc>
                          <a:spcPts val="2940"/>
                        </a:lnSpc>
                        <a:defRPr/>
                      </a:pPr>
                      <a:r>
                        <a:rPr lang="en-US" sz="2100" b="1">
                          <a:solidFill>
                            <a:srgbClr val="000000"/>
                          </a:solidFill>
                          <a:latin typeface="Lato Bold"/>
                          <a:ea typeface="Lato Bold"/>
                          <a:cs typeface="Lato Bold"/>
                          <a:sym typeface="Lato Bold"/>
                        </a:rPr>
                        <a:t>Perceived Social Pressure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0.91</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3.01 (0.68)</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130.26***</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0.46***</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Very strong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0161">
                <a:tc>
                  <a:txBody>
                    <a:bodyPr/>
                    <a:lstStyle/>
                    <a:p>
                      <a:pPr algn="l">
                        <a:lnSpc>
                          <a:spcPts val="2940"/>
                        </a:lnSpc>
                        <a:defRPr/>
                      </a:pPr>
                      <a:r>
                        <a:rPr lang="en-US" sz="2100" b="1">
                          <a:solidFill>
                            <a:srgbClr val="000000"/>
                          </a:solidFill>
                          <a:latin typeface="Lato Bold"/>
                          <a:ea typeface="Lato Bold"/>
                          <a:cs typeface="Lato Bold"/>
                          <a:sym typeface="Lato Bold"/>
                        </a:rPr>
                        <a:t>Self-Perception</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0.88</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2.97 (0.82)</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314.62***</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-0.39***</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Very strong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6349">
                <a:tc>
                  <a:txBody>
                    <a:bodyPr/>
                    <a:lstStyle/>
                    <a:p>
                      <a:pPr algn="l">
                        <a:lnSpc>
                          <a:spcPts val="2940"/>
                        </a:lnSpc>
                        <a:defRPr/>
                      </a:pPr>
                      <a:r>
                        <a:rPr lang="en-US" sz="2100" b="1">
                          <a:solidFill>
                            <a:srgbClr val="000000"/>
                          </a:solidFill>
                          <a:latin typeface="Lato Bold"/>
                          <a:ea typeface="Lato Bold"/>
                          <a:cs typeface="Lato Bold"/>
                          <a:sym typeface="Lato Bold"/>
                        </a:rPr>
                        <a:t>Decision-Making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0.84</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2.41 (0.66)</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92.49***</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0.21*</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Lato"/>
                          <a:ea typeface="Lato"/>
                          <a:cs typeface="Lato"/>
                          <a:sym typeface="Lato"/>
                        </a:rPr>
                        <a:t>Moderate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656898" y="8433951"/>
            <a:ext cx="17114178" cy="333375"/>
          </a:xfrm>
          <a:prstGeom prst="rect">
            <a:avLst/>
          </a:prstGeom>
        </p:spPr>
        <p:txBody>
          <a:bodyPr lIns="0" tIns="0" rIns="0" bIns="0" rtlCol="0" anchor="t">
            <a:spAutoFit/>
          </a:bodyPr>
          <a:lstStyle/>
          <a:p>
            <a:pPr marL="453390" lvl="1" indent="-226695" algn="l">
              <a:lnSpc>
                <a:spcPts val="2520"/>
              </a:lnSpc>
              <a:buFont typeface="Arial"/>
              <a:buChar char="•"/>
            </a:pPr>
            <a:r>
              <a:rPr lang="en-US" sz="2100" b="1" i="1">
                <a:solidFill>
                  <a:srgbClr val="000000"/>
                </a:solidFill>
                <a:latin typeface="Poppins Bold Italics"/>
                <a:ea typeface="Poppins Bold Italics"/>
                <a:cs typeface="Poppins Bold Italics"/>
                <a:sym typeface="Poppins Bold Italics"/>
              </a:rPr>
              <a:t>Notes</a:t>
            </a:r>
            <a:r>
              <a:rPr lang="en-US" sz="2100" i="1">
                <a:solidFill>
                  <a:srgbClr val="000000"/>
                </a:solidFill>
                <a:latin typeface="Poppins Italics"/>
                <a:ea typeface="Poppins Italics"/>
                <a:cs typeface="Poppins Italics"/>
                <a:sym typeface="Poppins Italics"/>
              </a:rPr>
              <a:t>: Exposure refers to frequency of engagement with content shared by influencers. </a:t>
            </a:r>
            <a:r>
              <a:rPr lang="en-US" sz="2100">
                <a:solidFill>
                  <a:srgbClr val="000000"/>
                </a:solidFill>
                <a:latin typeface="Poppins"/>
                <a:ea typeface="Poppins"/>
                <a:cs typeface="Poppins"/>
                <a:sym typeface="Poppins"/>
              </a:rPr>
              <a:t>(p &lt; 0.05, ** p &lt; 0.01, *** p &lt; 0.001*)</a:t>
            </a:r>
          </a:p>
        </p:txBody>
      </p:sp>
      <p:sp>
        <p:nvSpPr>
          <p:cNvPr id="5" name="TextBox 5"/>
          <p:cNvSpPr txBox="1"/>
          <p:nvPr/>
        </p:nvSpPr>
        <p:spPr>
          <a:xfrm>
            <a:off x="656898" y="1513498"/>
            <a:ext cx="16754715" cy="1036320"/>
          </a:xfrm>
          <a:prstGeom prst="rect">
            <a:avLst/>
          </a:prstGeom>
        </p:spPr>
        <p:txBody>
          <a:bodyPr lIns="0" tIns="0" rIns="0" bIns="0" rtlCol="0" anchor="t">
            <a:spAutoFit/>
          </a:bodyPr>
          <a:lstStyle/>
          <a:p>
            <a:pPr algn="l">
              <a:lnSpc>
                <a:spcPts val="2700"/>
              </a:lnSpc>
            </a:pPr>
            <a:r>
              <a:rPr lang="en-US" sz="1800" b="1">
                <a:solidFill>
                  <a:srgbClr val="000000"/>
                </a:solidFill>
                <a:latin typeface="Poppins Bold"/>
                <a:ea typeface="Poppins Bold"/>
                <a:cs typeface="Poppins Bold"/>
                <a:sym typeface="Poppins Bold"/>
              </a:rPr>
              <a:t>Numbers Behind the Story</a:t>
            </a:r>
          </a:p>
          <a:p>
            <a:pPr algn="l">
              <a:lnSpc>
                <a:spcPts val="2700"/>
              </a:lnSpc>
            </a:pPr>
            <a:r>
              <a:rPr lang="en-US" sz="1800">
                <a:solidFill>
                  <a:srgbClr val="000000"/>
                </a:solidFill>
                <a:latin typeface="Poppins"/>
                <a:ea typeface="Poppins"/>
                <a:cs typeface="Poppins"/>
                <a:sym typeface="Poppins"/>
              </a:rPr>
              <a:t>This table gives a snapshot of the key patterns we found. All the scales we used were highly reliable (Cronbach's alpha close to 0.99 for ethical transparency), which means we can trust the consistency of the answers.</a:t>
            </a:r>
          </a:p>
        </p:txBody>
      </p:sp>
      <p:sp>
        <p:nvSpPr>
          <p:cNvPr id="6" name="TextBox 6"/>
          <p:cNvSpPr txBox="1"/>
          <p:nvPr/>
        </p:nvSpPr>
        <p:spPr>
          <a:xfrm>
            <a:off x="623677" y="9210675"/>
            <a:ext cx="17296259" cy="824865"/>
          </a:xfrm>
          <a:prstGeom prst="rect">
            <a:avLst/>
          </a:prstGeom>
        </p:spPr>
        <p:txBody>
          <a:bodyPr lIns="0" tIns="0" rIns="0" bIns="0" rtlCol="0" anchor="t">
            <a:spAutoFit/>
          </a:bodyPr>
          <a:lstStyle/>
          <a:p>
            <a:pPr algn="l">
              <a:lnSpc>
                <a:spcPts val="3359"/>
              </a:lnSpc>
              <a:spcBef>
                <a:spcPct val="0"/>
              </a:spcBef>
            </a:pPr>
            <a:r>
              <a:rPr lang="en-US" sz="2399" i="1">
                <a:solidFill>
                  <a:srgbClr val="000000"/>
                </a:solidFill>
                <a:latin typeface="Lato Italics"/>
                <a:ea typeface="Lato Italics"/>
                <a:cs typeface="Lato Italics"/>
                <a:sym typeface="Lato Italics"/>
              </a:rPr>
              <a:t>The strongest links are between exposure and social pressure, and between social pressure and how people see themselves. Influence seems to work through these quieter, everyday experiences — not through big, obvious effects on what people buy.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1199" y="2725577"/>
            <a:ext cx="3860404" cy="5705465"/>
            <a:chOff x="0" y="0"/>
            <a:chExt cx="754397" cy="1114957"/>
          </a:xfrm>
        </p:grpSpPr>
        <p:sp>
          <p:nvSpPr>
            <p:cNvPr id="3" name="Freeform 3"/>
            <p:cNvSpPr/>
            <p:nvPr/>
          </p:nvSpPr>
          <p:spPr>
            <a:xfrm>
              <a:off x="0" y="0"/>
              <a:ext cx="754397" cy="1114957"/>
            </a:xfrm>
            <a:custGeom>
              <a:avLst/>
              <a:gdLst/>
              <a:ahLst/>
              <a:cxnLst/>
              <a:rect l="l" t="t" r="r" b="b"/>
              <a:pathLst>
                <a:path w="754397" h="1114957">
                  <a:moveTo>
                    <a:pt x="0" y="0"/>
                  </a:moveTo>
                  <a:lnTo>
                    <a:pt x="754397" y="0"/>
                  </a:lnTo>
                  <a:lnTo>
                    <a:pt x="754397" y="1114957"/>
                  </a:lnTo>
                  <a:lnTo>
                    <a:pt x="0" y="1114957"/>
                  </a:lnTo>
                  <a:close/>
                </a:path>
              </a:pathLst>
            </a:custGeom>
            <a:solidFill>
              <a:srgbClr val="200C74"/>
            </a:solidFill>
          </p:spPr>
        </p:sp>
        <p:sp>
          <p:nvSpPr>
            <p:cNvPr id="4" name="TextBox 4"/>
            <p:cNvSpPr txBox="1"/>
            <p:nvPr/>
          </p:nvSpPr>
          <p:spPr>
            <a:xfrm>
              <a:off x="0" y="-38100"/>
              <a:ext cx="754397" cy="115305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46284" y="208172"/>
            <a:ext cx="9483361" cy="1473200"/>
          </a:xfrm>
          <a:prstGeom prst="rect">
            <a:avLst/>
          </a:prstGeom>
        </p:spPr>
        <p:txBody>
          <a:bodyPr lIns="0" tIns="0" rIns="0" bIns="0" rtlCol="0" anchor="t">
            <a:spAutoFit/>
          </a:bodyPr>
          <a:lstStyle/>
          <a:p>
            <a:pPr algn="l">
              <a:lnSpc>
                <a:spcPts val="5499"/>
              </a:lnSpc>
            </a:pPr>
            <a:r>
              <a:rPr lang="en-US" sz="5499" b="1">
                <a:solidFill>
                  <a:srgbClr val="000000"/>
                </a:solidFill>
                <a:latin typeface="Poppins Bold"/>
                <a:ea typeface="Poppins Bold"/>
                <a:cs typeface="Poppins Bold"/>
                <a:sym typeface="Poppins Bold"/>
              </a:rPr>
              <a:t>Discussion — A Subtle Form of Power</a:t>
            </a:r>
          </a:p>
        </p:txBody>
      </p:sp>
      <p:sp>
        <p:nvSpPr>
          <p:cNvPr id="6" name="TextBox 6"/>
          <p:cNvSpPr txBox="1"/>
          <p:nvPr/>
        </p:nvSpPr>
        <p:spPr>
          <a:xfrm>
            <a:off x="331199" y="3010033"/>
            <a:ext cx="3686057" cy="4992370"/>
          </a:xfrm>
          <a:prstGeom prst="rect">
            <a:avLst/>
          </a:prstGeom>
        </p:spPr>
        <p:txBody>
          <a:bodyPr lIns="0" tIns="0" rIns="0" bIns="0" rtlCol="0" anchor="t">
            <a:spAutoFit/>
          </a:bodyPr>
          <a:lstStyle/>
          <a:p>
            <a:pPr marL="518157" lvl="1" indent="-259078" algn="l">
              <a:lnSpc>
                <a:spcPts val="3359"/>
              </a:lnSpc>
              <a:spcBef>
                <a:spcPct val="0"/>
              </a:spcBef>
              <a:buAutoNum type="arabicPeriod"/>
            </a:pPr>
            <a:r>
              <a:rPr lang="en-US" sz="2399" b="1">
                <a:solidFill>
                  <a:srgbClr val="FFFFFF"/>
                </a:solidFill>
                <a:latin typeface="Lato Bold"/>
                <a:ea typeface="Lato Bold"/>
                <a:cs typeface="Lato Bold"/>
                <a:sym typeface="Lato Bold"/>
              </a:rPr>
              <a:t>Not a direct Response:</a:t>
            </a:r>
          </a:p>
          <a:p>
            <a:pPr marL="863598" lvl="2" indent="-287866" algn="l">
              <a:lnSpc>
                <a:spcPts val="2799"/>
              </a:lnSpc>
              <a:spcBef>
                <a:spcPct val="0"/>
              </a:spcBef>
              <a:buFont typeface="Arial"/>
              <a:buChar char="⚬"/>
            </a:pPr>
            <a:r>
              <a:rPr lang="en-US" sz="1999">
                <a:solidFill>
                  <a:srgbClr val="FFFFFF"/>
                </a:solidFill>
                <a:latin typeface="Lato"/>
                <a:ea typeface="Lato"/>
                <a:cs typeface="Lato"/>
                <a:sym typeface="Lato"/>
              </a:rPr>
              <a:t>Influence does not operate through direct persuasion, ore telling people what to do.</a:t>
            </a:r>
          </a:p>
          <a:p>
            <a:pPr marL="863598" lvl="2" indent="-287866" algn="l">
              <a:lnSpc>
                <a:spcPts val="2799"/>
              </a:lnSpc>
              <a:spcBef>
                <a:spcPct val="0"/>
              </a:spcBef>
              <a:buFont typeface="Arial"/>
              <a:buChar char="⚬"/>
            </a:pPr>
            <a:r>
              <a:rPr lang="en-US" sz="1999">
                <a:solidFill>
                  <a:srgbClr val="FFFFFF"/>
                </a:solidFill>
                <a:latin typeface="Lato"/>
                <a:ea typeface="Lato"/>
                <a:cs typeface="Lato"/>
                <a:sym typeface="Lato"/>
              </a:rPr>
              <a:t>It works through social comparison (comparing ourselves to others), absorbing expectations without realizing it, and being surrounded by certain images of how life should look.</a:t>
            </a:r>
          </a:p>
          <a:p>
            <a:pPr algn="l">
              <a:lnSpc>
                <a:spcPts val="2799"/>
              </a:lnSpc>
              <a:spcBef>
                <a:spcPct val="0"/>
              </a:spcBef>
            </a:pPr>
            <a:endParaRPr lang="en-US" sz="1999">
              <a:solidFill>
                <a:srgbClr val="FFFFFF"/>
              </a:solidFill>
              <a:latin typeface="Lato"/>
              <a:ea typeface="Lato"/>
              <a:cs typeface="Lato"/>
              <a:sym typeface="Lato"/>
            </a:endParaRPr>
          </a:p>
        </p:txBody>
      </p:sp>
      <p:sp>
        <p:nvSpPr>
          <p:cNvPr id="7" name="TextBox 7"/>
          <p:cNvSpPr txBox="1"/>
          <p:nvPr/>
        </p:nvSpPr>
        <p:spPr>
          <a:xfrm>
            <a:off x="655422" y="1955692"/>
            <a:ext cx="4038501" cy="504826"/>
          </a:xfrm>
          <a:prstGeom prst="rect">
            <a:avLst/>
          </a:prstGeom>
        </p:spPr>
        <p:txBody>
          <a:bodyPr lIns="0" tIns="0" rIns="0" bIns="0" rtlCol="0" anchor="t">
            <a:spAutoFit/>
          </a:bodyPr>
          <a:lstStyle/>
          <a:p>
            <a:pPr algn="l">
              <a:lnSpc>
                <a:spcPts val="4199"/>
              </a:lnSpc>
              <a:spcBef>
                <a:spcPct val="0"/>
              </a:spcBef>
            </a:pPr>
            <a:r>
              <a:rPr lang="en-US" sz="2999">
                <a:solidFill>
                  <a:srgbClr val="000000"/>
                </a:solidFill>
                <a:latin typeface="Lato"/>
                <a:ea typeface="Lato"/>
                <a:cs typeface="Lato"/>
                <a:sym typeface="Lato"/>
              </a:rPr>
              <a:t>Key Interpretations:</a:t>
            </a:r>
          </a:p>
        </p:txBody>
      </p:sp>
      <p:grpSp>
        <p:nvGrpSpPr>
          <p:cNvPr id="8" name="Group 8"/>
          <p:cNvGrpSpPr/>
          <p:nvPr/>
        </p:nvGrpSpPr>
        <p:grpSpPr>
          <a:xfrm>
            <a:off x="13234820" y="3992414"/>
            <a:ext cx="4625791" cy="5796191"/>
            <a:chOff x="0" y="0"/>
            <a:chExt cx="903968" cy="1132687"/>
          </a:xfrm>
        </p:grpSpPr>
        <p:sp>
          <p:nvSpPr>
            <p:cNvPr id="9" name="Freeform 9"/>
            <p:cNvSpPr/>
            <p:nvPr/>
          </p:nvSpPr>
          <p:spPr>
            <a:xfrm>
              <a:off x="0" y="0"/>
              <a:ext cx="903968" cy="1132687"/>
            </a:xfrm>
            <a:custGeom>
              <a:avLst/>
              <a:gdLst/>
              <a:ahLst/>
              <a:cxnLst/>
              <a:rect l="l" t="t" r="r" b="b"/>
              <a:pathLst>
                <a:path w="903968" h="1132687">
                  <a:moveTo>
                    <a:pt x="0" y="0"/>
                  </a:moveTo>
                  <a:lnTo>
                    <a:pt x="903968" y="0"/>
                  </a:lnTo>
                  <a:lnTo>
                    <a:pt x="903968" y="1132687"/>
                  </a:lnTo>
                  <a:lnTo>
                    <a:pt x="0" y="1132687"/>
                  </a:lnTo>
                  <a:close/>
                </a:path>
              </a:pathLst>
            </a:custGeom>
            <a:solidFill>
              <a:srgbClr val="8C52FF"/>
            </a:solidFill>
          </p:spPr>
        </p:sp>
        <p:sp>
          <p:nvSpPr>
            <p:cNvPr id="10" name="TextBox 10"/>
            <p:cNvSpPr txBox="1"/>
            <p:nvPr/>
          </p:nvSpPr>
          <p:spPr>
            <a:xfrm>
              <a:off x="0" y="-38100"/>
              <a:ext cx="903968" cy="117078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294375" y="4170680"/>
            <a:ext cx="4229733" cy="5763895"/>
          </a:xfrm>
          <a:prstGeom prst="rect">
            <a:avLst/>
          </a:prstGeom>
        </p:spPr>
        <p:txBody>
          <a:bodyPr lIns="0" tIns="0" rIns="0" bIns="0" rtlCol="0" anchor="t">
            <a:spAutoFit/>
          </a:bodyPr>
          <a:lstStyle/>
          <a:p>
            <a:pPr marL="518157" lvl="1" indent="-259078" algn="l">
              <a:lnSpc>
                <a:spcPts val="3359"/>
              </a:lnSpc>
              <a:buAutoNum type="arabicPeriod"/>
            </a:pPr>
            <a:r>
              <a:rPr lang="en-US" sz="2399" b="1">
                <a:solidFill>
                  <a:srgbClr val="FFFFFF"/>
                </a:solidFill>
                <a:latin typeface="Lato Bold"/>
                <a:ea typeface="Lato Bold"/>
                <a:cs typeface="Lato Bold"/>
                <a:sym typeface="Lato Bold"/>
              </a:rPr>
              <a:t>Gradual Effect, not Deterministic</a:t>
            </a:r>
          </a:p>
          <a:p>
            <a:pPr marL="863598" lvl="2" indent="-287866" algn="l">
              <a:lnSpc>
                <a:spcPts val="2799"/>
              </a:lnSpc>
              <a:buFont typeface="Arial"/>
              <a:buChar char="⚬"/>
            </a:pPr>
            <a:r>
              <a:rPr lang="en-US" sz="1999">
                <a:solidFill>
                  <a:srgbClr val="FFFFFF"/>
                </a:solidFill>
                <a:latin typeface="Lato"/>
                <a:ea typeface="Lato"/>
                <a:cs typeface="Lato"/>
                <a:sym typeface="Lato"/>
              </a:rPr>
              <a:t>Small effect sizes indicate cumulative influence over time.</a:t>
            </a:r>
          </a:p>
          <a:p>
            <a:pPr marL="863598" lvl="2" indent="-287866" algn="l">
              <a:lnSpc>
                <a:spcPts val="2799"/>
              </a:lnSpc>
              <a:buFont typeface="Arial"/>
              <a:buChar char="⚬"/>
            </a:pPr>
            <a:r>
              <a:rPr lang="en-US" sz="1999">
                <a:solidFill>
                  <a:srgbClr val="FFFFFF"/>
                </a:solidFill>
                <a:latin typeface="Lato"/>
                <a:ea typeface="Lato"/>
                <a:cs typeface="Lato"/>
                <a:sym typeface="Lato"/>
              </a:rPr>
              <a:t>Influence doesn't hit like a wave. </a:t>
            </a:r>
          </a:p>
          <a:p>
            <a:pPr marL="863598" lvl="2" indent="-287866" algn="l">
              <a:lnSpc>
                <a:spcPts val="2799"/>
              </a:lnSpc>
              <a:buFont typeface="Arial"/>
              <a:buChar char="⚬"/>
            </a:pPr>
            <a:r>
              <a:rPr lang="en-US" sz="1999">
                <a:solidFill>
                  <a:srgbClr val="FFFFFF"/>
                </a:solidFill>
                <a:latin typeface="Lato"/>
                <a:ea typeface="Lato"/>
                <a:cs typeface="Lato"/>
                <a:sym typeface="Lato"/>
              </a:rPr>
              <a:t>It's more like water slowly shaping a stone — small pressures, repeated over time, that shape how people see themselves and their place in the world.</a:t>
            </a:r>
          </a:p>
          <a:p>
            <a:pPr marL="863598" lvl="2" indent="-287866" algn="l">
              <a:lnSpc>
                <a:spcPts val="2799"/>
              </a:lnSpc>
              <a:buFont typeface="Arial"/>
              <a:buChar char="⚬"/>
            </a:pPr>
            <a:r>
              <a:rPr lang="en-US" sz="1999">
                <a:solidFill>
                  <a:srgbClr val="FFFFFF"/>
                </a:solidFill>
                <a:latin typeface="Lato"/>
                <a:ea typeface="Lato"/>
                <a:cs typeface="Lato"/>
                <a:sym typeface="Lato"/>
              </a:rPr>
              <a:t>Young people are not passive recipients</a:t>
            </a:r>
          </a:p>
          <a:p>
            <a:pPr algn="l">
              <a:lnSpc>
                <a:spcPts val="2799"/>
              </a:lnSpc>
            </a:pPr>
            <a:endParaRPr lang="en-US" sz="1999">
              <a:solidFill>
                <a:srgbClr val="FFFFFF"/>
              </a:solidFill>
              <a:latin typeface="Lato"/>
              <a:ea typeface="Lato"/>
              <a:cs typeface="Lato"/>
              <a:sym typeface="Lato"/>
            </a:endParaRPr>
          </a:p>
        </p:txBody>
      </p:sp>
      <p:grpSp>
        <p:nvGrpSpPr>
          <p:cNvPr id="12" name="Group 12"/>
          <p:cNvGrpSpPr/>
          <p:nvPr/>
        </p:nvGrpSpPr>
        <p:grpSpPr>
          <a:xfrm>
            <a:off x="8869274" y="2856315"/>
            <a:ext cx="3967900" cy="5605328"/>
            <a:chOff x="0" y="0"/>
            <a:chExt cx="775404" cy="1095388"/>
          </a:xfrm>
        </p:grpSpPr>
        <p:sp>
          <p:nvSpPr>
            <p:cNvPr id="13" name="Freeform 13"/>
            <p:cNvSpPr/>
            <p:nvPr/>
          </p:nvSpPr>
          <p:spPr>
            <a:xfrm>
              <a:off x="0" y="0"/>
              <a:ext cx="775404" cy="1095388"/>
            </a:xfrm>
            <a:custGeom>
              <a:avLst/>
              <a:gdLst/>
              <a:ahLst/>
              <a:cxnLst/>
              <a:rect l="l" t="t" r="r" b="b"/>
              <a:pathLst>
                <a:path w="775404" h="1095388">
                  <a:moveTo>
                    <a:pt x="0" y="0"/>
                  </a:moveTo>
                  <a:lnTo>
                    <a:pt x="775404" y="0"/>
                  </a:lnTo>
                  <a:lnTo>
                    <a:pt x="775404" y="1095388"/>
                  </a:lnTo>
                  <a:lnTo>
                    <a:pt x="0" y="1095388"/>
                  </a:lnTo>
                  <a:close/>
                </a:path>
              </a:pathLst>
            </a:custGeom>
            <a:solidFill>
              <a:srgbClr val="004AAD"/>
            </a:solidFill>
          </p:spPr>
        </p:sp>
        <p:sp>
          <p:nvSpPr>
            <p:cNvPr id="14" name="TextBox 14"/>
            <p:cNvSpPr txBox="1"/>
            <p:nvPr/>
          </p:nvSpPr>
          <p:spPr>
            <a:xfrm>
              <a:off x="0" y="-38100"/>
              <a:ext cx="775404" cy="113348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8851814" y="3086246"/>
            <a:ext cx="3811456" cy="5344795"/>
          </a:xfrm>
          <a:prstGeom prst="rect">
            <a:avLst/>
          </a:prstGeom>
        </p:spPr>
        <p:txBody>
          <a:bodyPr lIns="0" tIns="0" rIns="0" bIns="0" rtlCol="0" anchor="t">
            <a:spAutoFit/>
          </a:bodyPr>
          <a:lstStyle/>
          <a:p>
            <a:pPr marL="518157" lvl="1" indent="-259078" algn="l">
              <a:lnSpc>
                <a:spcPts val="3359"/>
              </a:lnSpc>
              <a:buAutoNum type="arabicPeriod"/>
            </a:pPr>
            <a:r>
              <a:rPr lang="en-US" sz="2399" b="1">
                <a:solidFill>
                  <a:srgbClr val="FFFFFF"/>
                </a:solidFill>
                <a:latin typeface="Lato Bold"/>
                <a:ea typeface="Lato Bold"/>
                <a:cs typeface="Lato Bold"/>
                <a:sym typeface="Lato Bold"/>
              </a:rPr>
              <a:t>Conditional Belonging</a:t>
            </a:r>
          </a:p>
          <a:p>
            <a:pPr marL="863598" lvl="2" indent="-287866" algn="l">
              <a:lnSpc>
                <a:spcPts val="2799"/>
              </a:lnSpc>
              <a:buFont typeface="Arial"/>
              <a:buChar char="⚬"/>
            </a:pPr>
            <a:r>
              <a:rPr lang="en-US" sz="1999">
                <a:solidFill>
                  <a:srgbClr val="FFFFFF"/>
                </a:solidFill>
                <a:latin typeface="Lato"/>
                <a:ea typeface="Lato"/>
                <a:cs typeface="Lato"/>
                <a:sym typeface="Lato"/>
              </a:rPr>
              <a:t>Belonging can feel like it has a price.</a:t>
            </a:r>
          </a:p>
          <a:p>
            <a:pPr marL="863598" lvl="2" indent="-287866" algn="l">
              <a:lnSpc>
                <a:spcPts val="2799"/>
              </a:lnSpc>
              <a:buFont typeface="Arial"/>
              <a:buChar char="⚬"/>
            </a:pPr>
            <a:r>
              <a:rPr lang="en-US" sz="1999">
                <a:solidFill>
                  <a:srgbClr val="FFFFFF"/>
                </a:solidFill>
                <a:latin typeface="Lato"/>
                <a:ea typeface="Lato"/>
                <a:cs typeface="Lato"/>
                <a:sym typeface="Lato"/>
              </a:rPr>
              <a:t>Influencer culture offers symbolic inclusion.</a:t>
            </a:r>
          </a:p>
          <a:p>
            <a:pPr marL="863598" lvl="2" indent="-287866" algn="l">
              <a:lnSpc>
                <a:spcPts val="2799"/>
              </a:lnSpc>
              <a:buFont typeface="Arial"/>
              <a:buChar char="⚬"/>
            </a:pPr>
            <a:r>
              <a:rPr lang="en-US" sz="1999">
                <a:solidFill>
                  <a:srgbClr val="FFFFFF"/>
                </a:solidFill>
                <a:latin typeface="Lato"/>
                <a:ea typeface="Lato"/>
                <a:cs typeface="Lato"/>
                <a:sym typeface="Lato"/>
              </a:rPr>
              <a:t>They present lives that look both special and somehow within reach. </a:t>
            </a:r>
          </a:p>
          <a:p>
            <a:pPr marL="863598" lvl="2" indent="-287866" algn="l">
              <a:lnSpc>
                <a:spcPts val="2799"/>
              </a:lnSpc>
              <a:buFont typeface="Arial"/>
              <a:buChar char="⚬"/>
            </a:pPr>
            <a:r>
              <a:rPr lang="en-US" sz="1999">
                <a:solidFill>
                  <a:srgbClr val="FFFFFF"/>
                </a:solidFill>
                <a:latin typeface="Lato"/>
                <a:ea typeface="Lato"/>
                <a:cs typeface="Lato"/>
                <a:sym typeface="Lato"/>
              </a:rPr>
              <a:t>That mix can make young people feel like they need to fit a certain mold to be accepted</a:t>
            </a:r>
          </a:p>
          <a:p>
            <a:pPr marL="863598" lvl="2" indent="-287866" algn="l">
              <a:lnSpc>
                <a:spcPts val="2799"/>
              </a:lnSpc>
              <a:buFont typeface="Arial"/>
              <a:buChar char="⚬"/>
            </a:pPr>
            <a:r>
              <a:rPr lang="en-US" sz="1999">
                <a:solidFill>
                  <a:srgbClr val="FFFFFF"/>
                </a:solidFill>
                <a:latin typeface="Lato"/>
                <a:ea typeface="Lato"/>
                <a:cs typeface="Lato"/>
                <a:sym typeface="Lato"/>
              </a:rPr>
              <a:t>Belonging becomes tied to conformity with dominant digital norms.</a:t>
            </a:r>
          </a:p>
        </p:txBody>
      </p:sp>
      <p:grpSp>
        <p:nvGrpSpPr>
          <p:cNvPr id="16" name="Group 16"/>
          <p:cNvGrpSpPr/>
          <p:nvPr/>
        </p:nvGrpSpPr>
        <p:grpSpPr>
          <a:xfrm>
            <a:off x="4470863" y="3639989"/>
            <a:ext cx="3994326" cy="6294586"/>
            <a:chOff x="0" y="0"/>
            <a:chExt cx="780568" cy="1230083"/>
          </a:xfrm>
        </p:grpSpPr>
        <p:sp>
          <p:nvSpPr>
            <p:cNvPr id="17" name="Freeform 17"/>
            <p:cNvSpPr/>
            <p:nvPr/>
          </p:nvSpPr>
          <p:spPr>
            <a:xfrm>
              <a:off x="0" y="0"/>
              <a:ext cx="780568" cy="1230083"/>
            </a:xfrm>
            <a:custGeom>
              <a:avLst/>
              <a:gdLst/>
              <a:ahLst/>
              <a:cxnLst/>
              <a:rect l="l" t="t" r="r" b="b"/>
              <a:pathLst>
                <a:path w="780568" h="1230083">
                  <a:moveTo>
                    <a:pt x="0" y="0"/>
                  </a:moveTo>
                  <a:lnTo>
                    <a:pt x="780568" y="0"/>
                  </a:lnTo>
                  <a:lnTo>
                    <a:pt x="780568" y="1230083"/>
                  </a:lnTo>
                  <a:lnTo>
                    <a:pt x="0" y="1230083"/>
                  </a:lnTo>
                  <a:close/>
                </a:path>
              </a:pathLst>
            </a:custGeom>
            <a:solidFill>
              <a:srgbClr val="652EFE"/>
            </a:solidFill>
          </p:spPr>
        </p:sp>
        <p:sp>
          <p:nvSpPr>
            <p:cNvPr id="18" name="TextBox 18"/>
            <p:cNvSpPr txBox="1"/>
            <p:nvPr/>
          </p:nvSpPr>
          <p:spPr>
            <a:xfrm>
              <a:off x="0" y="-38100"/>
              <a:ext cx="780568" cy="126818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4470863" y="3851592"/>
            <a:ext cx="3809452" cy="6402070"/>
          </a:xfrm>
          <a:prstGeom prst="rect">
            <a:avLst/>
          </a:prstGeom>
        </p:spPr>
        <p:txBody>
          <a:bodyPr lIns="0" tIns="0" rIns="0" bIns="0" rtlCol="0" anchor="t">
            <a:spAutoFit/>
          </a:bodyPr>
          <a:lstStyle/>
          <a:p>
            <a:pPr marL="518157" lvl="1" indent="-259078" algn="l">
              <a:lnSpc>
                <a:spcPts val="3359"/>
              </a:lnSpc>
              <a:buAutoNum type="arabicPeriod"/>
            </a:pPr>
            <a:r>
              <a:rPr lang="en-US" sz="2399" b="1">
                <a:solidFill>
                  <a:srgbClr val="FFFFFF"/>
                </a:solidFill>
                <a:latin typeface="Lato Bold"/>
                <a:ea typeface="Lato Bold"/>
                <a:cs typeface="Lato Bold"/>
                <a:sym typeface="Lato Bold"/>
              </a:rPr>
              <a:t>Normalized Ambiguity</a:t>
            </a:r>
          </a:p>
          <a:p>
            <a:pPr marL="863598" lvl="2" indent="-287866" algn="l">
              <a:lnSpc>
                <a:spcPts val="2799"/>
              </a:lnSpc>
              <a:buFont typeface="Arial"/>
              <a:buChar char="⚬"/>
            </a:pPr>
            <a:r>
              <a:rPr lang="en-US" sz="1999">
                <a:solidFill>
                  <a:srgbClr val="FFFFFF"/>
                </a:solidFill>
                <a:latin typeface="Lato"/>
                <a:ea typeface="Lato"/>
                <a:cs typeface="Lato"/>
                <a:sym typeface="Lato"/>
              </a:rPr>
              <a:t>Uncertainty about commercial intent is now routine.</a:t>
            </a:r>
          </a:p>
          <a:p>
            <a:pPr marL="863598" lvl="2" indent="-287866" algn="l">
              <a:lnSpc>
                <a:spcPts val="2799"/>
              </a:lnSpc>
              <a:buFont typeface="Arial"/>
              <a:buChar char="⚬"/>
            </a:pPr>
            <a:r>
              <a:rPr lang="en-US" sz="1999">
                <a:solidFill>
                  <a:srgbClr val="FFFFFF"/>
                </a:solidFill>
                <a:latin typeface="Lato"/>
                <a:ea typeface="Lato"/>
                <a:cs typeface="Lato"/>
                <a:sym typeface="Lato"/>
              </a:rPr>
              <a:t>Many participants weren't sure if a post was sponsored. </a:t>
            </a:r>
          </a:p>
          <a:p>
            <a:pPr marL="863598" lvl="2" indent="-287866" algn="l">
              <a:lnSpc>
                <a:spcPts val="2799"/>
              </a:lnSpc>
              <a:buFont typeface="Arial"/>
              <a:buChar char="⚬"/>
            </a:pPr>
            <a:r>
              <a:rPr lang="en-US" sz="1999">
                <a:solidFill>
                  <a:srgbClr val="FFFFFF"/>
                </a:solidFill>
                <a:latin typeface="Lato"/>
                <a:ea typeface="Lato"/>
                <a:cs typeface="Lato"/>
                <a:sym typeface="Lato"/>
              </a:rPr>
              <a:t>Raises concerns about young people's ability to participate with full awareness.</a:t>
            </a:r>
          </a:p>
          <a:p>
            <a:pPr marL="863598" lvl="2" indent="-287866" algn="l">
              <a:lnSpc>
                <a:spcPts val="2799"/>
              </a:lnSpc>
              <a:spcBef>
                <a:spcPct val="0"/>
              </a:spcBef>
              <a:buFont typeface="Arial"/>
              <a:buChar char="⚬"/>
            </a:pPr>
            <a:r>
              <a:rPr lang="en-US" sz="1999">
                <a:solidFill>
                  <a:srgbClr val="FFFFFF"/>
                </a:solidFill>
                <a:latin typeface="Lato"/>
                <a:ea typeface="Lato"/>
                <a:cs typeface="Lato"/>
                <a:sym typeface="Lato"/>
              </a:rPr>
              <a:t>When ads are woven into personal stories, it becomes harder to step back and ask: </a:t>
            </a:r>
            <a:r>
              <a:rPr lang="en-US" sz="1999" i="1">
                <a:solidFill>
                  <a:srgbClr val="FFFFFF"/>
                </a:solidFill>
                <a:latin typeface="Lato Italics"/>
                <a:ea typeface="Lato Italics"/>
                <a:cs typeface="Lato Italics"/>
                <a:sym typeface="Lato Italics"/>
              </a:rPr>
              <a:t>Is this real, or is someone selling me something?</a:t>
            </a:r>
          </a:p>
          <a:p>
            <a:pPr algn="l">
              <a:lnSpc>
                <a:spcPts val="2799"/>
              </a:lnSpc>
              <a:spcBef>
                <a:spcPct val="0"/>
              </a:spcBef>
            </a:pPr>
            <a:endParaRPr lang="en-US" sz="1999" i="1">
              <a:solidFill>
                <a:srgbClr val="FFFFFF"/>
              </a:solidFill>
              <a:latin typeface="Lato Italics"/>
              <a:ea typeface="Lato Italics"/>
              <a:cs typeface="Lato Italics"/>
              <a:sym typeface="Lato Italics"/>
            </a:endParaRPr>
          </a:p>
        </p:txBody>
      </p:sp>
      <p:grpSp>
        <p:nvGrpSpPr>
          <p:cNvPr id="20" name="Group 20"/>
          <p:cNvGrpSpPr/>
          <p:nvPr/>
        </p:nvGrpSpPr>
        <p:grpSpPr>
          <a:xfrm>
            <a:off x="11598148" y="546257"/>
            <a:ext cx="6413786" cy="2270230"/>
            <a:chOff x="0" y="0"/>
            <a:chExt cx="1148149" cy="406400"/>
          </a:xfrm>
        </p:grpSpPr>
        <p:sp>
          <p:nvSpPr>
            <p:cNvPr id="21" name="Freeform 21"/>
            <p:cNvSpPr/>
            <p:nvPr/>
          </p:nvSpPr>
          <p:spPr>
            <a:xfrm>
              <a:off x="0" y="0"/>
              <a:ext cx="1148149" cy="406400"/>
            </a:xfrm>
            <a:custGeom>
              <a:avLst/>
              <a:gdLst/>
              <a:ahLst/>
              <a:cxnLst/>
              <a:rect l="l" t="t" r="r" b="b"/>
              <a:pathLst>
                <a:path w="1148149" h="406400">
                  <a:moveTo>
                    <a:pt x="944949" y="0"/>
                  </a:moveTo>
                  <a:cubicBezTo>
                    <a:pt x="1057179" y="0"/>
                    <a:pt x="1148149" y="90970"/>
                    <a:pt x="1148149" y="203200"/>
                  </a:cubicBezTo>
                  <a:cubicBezTo>
                    <a:pt x="1148149" y="315430"/>
                    <a:pt x="1057179" y="406400"/>
                    <a:pt x="944949" y="406400"/>
                  </a:cubicBezTo>
                  <a:lnTo>
                    <a:pt x="203200" y="406400"/>
                  </a:lnTo>
                  <a:cubicBezTo>
                    <a:pt x="90970" y="406400"/>
                    <a:pt x="0" y="315430"/>
                    <a:pt x="0" y="203200"/>
                  </a:cubicBezTo>
                  <a:cubicBezTo>
                    <a:pt x="0" y="90970"/>
                    <a:pt x="90970" y="0"/>
                    <a:pt x="203200" y="0"/>
                  </a:cubicBezTo>
                  <a:lnTo>
                    <a:pt x="944949" y="0"/>
                  </a:lnTo>
                </a:path>
              </a:pathLst>
            </a:custGeom>
            <a:blipFill>
              <a:blip r:embed="rId2"/>
              <a:stretch>
                <a:fillRect t="-44172" b="-44172"/>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30291" y="3841842"/>
            <a:ext cx="3440236" cy="4159264"/>
            <a:chOff x="0" y="0"/>
            <a:chExt cx="1071586" cy="1295553"/>
          </a:xfrm>
        </p:grpSpPr>
        <p:sp>
          <p:nvSpPr>
            <p:cNvPr id="3" name="Freeform 3"/>
            <p:cNvSpPr/>
            <p:nvPr/>
          </p:nvSpPr>
          <p:spPr>
            <a:xfrm>
              <a:off x="0" y="0"/>
              <a:ext cx="1071586" cy="1295553"/>
            </a:xfrm>
            <a:custGeom>
              <a:avLst/>
              <a:gdLst/>
              <a:ahLst/>
              <a:cxnLst/>
              <a:rect l="l" t="t" r="r" b="b"/>
              <a:pathLst>
                <a:path w="1071586" h="1295553">
                  <a:moveTo>
                    <a:pt x="0" y="0"/>
                  </a:moveTo>
                  <a:lnTo>
                    <a:pt x="1071586" y="0"/>
                  </a:lnTo>
                  <a:lnTo>
                    <a:pt x="1071586" y="1295553"/>
                  </a:lnTo>
                  <a:lnTo>
                    <a:pt x="0" y="1295553"/>
                  </a:lnTo>
                  <a:close/>
                </a:path>
              </a:pathLst>
            </a:custGeom>
            <a:blipFill>
              <a:blip r:embed="rId2"/>
              <a:stretch>
                <a:fillRect t="-12034" b="-12034"/>
              </a:stretch>
            </a:blipFill>
          </p:spPr>
        </p:sp>
      </p:grpSp>
      <p:sp>
        <p:nvSpPr>
          <p:cNvPr id="4" name="TextBox 4"/>
          <p:cNvSpPr txBox="1"/>
          <p:nvPr/>
        </p:nvSpPr>
        <p:spPr>
          <a:xfrm>
            <a:off x="477192" y="1411925"/>
            <a:ext cx="8666808" cy="2168525"/>
          </a:xfrm>
          <a:prstGeom prst="rect">
            <a:avLst/>
          </a:prstGeom>
        </p:spPr>
        <p:txBody>
          <a:bodyPr lIns="0" tIns="0" rIns="0" bIns="0" rtlCol="0" anchor="t">
            <a:spAutoFit/>
          </a:bodyPr>
          <a:lstStyle/>
          <a:p>
            <a:pPr algn="l">
              <a:lnSpc>
                <a:spcPts val="5499"/>
              </a:lnSpc>
            </a:pPr>
            <a:r>
              <a:rPr lang="en-US" sz="5499" b="1">
                <a:solidFill>
                  <a:srgbClr val="000000"/>
                </a:solidFill>
                <a:latin typeface="Poppins Bold"/>
                <a:ea typeface="Poppins Bold"/>
                <a:cs typeface="Poppins Bold"/>
                <a:sym typeface="Poppins Bold"/>
              </a:rPr>
              <a:t>Implications &amp; Conclusion</a:t>
            </a:r>
          </a:p>
          <a:p>
            <a:pPr algn="l">
              <a:lnSpc>
                <a:spcPts val="5499"/>
              </a:lnSpc>
            </a:pPr>
            <a:endParaRPr lang="en-US" sz="5499" b="1">
              <a:solidFill>
                <a:srgbClr val="000000"/>
              </a:solidFill>
              <a:latin typeface="Poppins Bold"/>
              <a:ea typeface="Poppins Bold"/>
              <a:cs typeface="Poppins Bold"/>
              <a:sym typeface="Poppins Bold"/>
            </a:endParaRPr>
          </a:p>
        </p:txBody>
      </p:sp>
      <p:grpSp>
        <p:nvGrpSpPr>
          <p:cNvPr id="5" name="Group 5"/>
          <p:cNvGrpSpPr/>
          <p:nvPr/>
        </p:nvGrpSpPr>
        <p:grpSpPr>
          <a:xfrm>
            <a:off x="538707" y="4216136"/>
            <a:ext cx="6723032" cy="3479034"/>
            <a:chOff x="0" y="0"/>
            <a:chExt cx="1313809" cy="679870"/>
          </a:xfrm>
        </p:grpSpPr>
        <p:sp>
          <p:nvSpPr>
            <p:cNvPr id="6" name="Freeform 6"/>
            <p:cNvSpPr/>
            <p:nvPr/>
          </p:nvSpPr>
          <p:spPr>
            <a:xfrm>
              <a:off x="0" y="0"/>
              <a:ext cx="1313809" cy="679870"/>
            </a:xfrm>
            <a:custGeom>
              <a:avLst/>
              <a:gdLst/>
              <a:ahLst/>
              <a:cxnLst/>
              <a:rect l="l" t="t" r="r" b="b"/>
              <a:pathLst>
                <a:path w="1313809" h="679870">
                  <a:moveTo>
                    <a:pt x="656905" y="0"/>
                  </a:moveTo>
                  <a:cubicBezTo>
                    <a:pt x="294106" y="0"/>
                    <a:pt x="0" y="152194"/>
                    <a:pt x="0" y="339935"/>
                  </a:cubicBezTo>
                  <a:cubicBezTo>
                    <a:pt x="0" y="527676"/>
                    <a:pt x="294106" y="679870"/>
                    <a:pt x="656905" y="679870"/>
                  </a:cubicBezTo>
                  <a:cubicBezTo>
                    <a:pt x="1019703" y="679870"/>
                    <a:pt x="1313809" y="527676"/>
                    <a:pt x="1313809" y="339935"/>
                  </a:cubicBezTo>
                  <a:cubicBezTo>
                    <a:pt x="1313809" y="152194"/>
                    <a:pt x="1019703" y="0"/>
                    <a:pt x="656905" y="0"/>
                  </a:cubicBezTo>
                  <a:close/>
                </a:path>
              </a:pathLst>
            </a:custGeom>
            <a:solidFill>
              <a:srgbClr val="652EFE"/>
            </a:solidFill>
          </p:spPr>
        </p:sp>
        <p:sp>
          <p:nvSpPr>
            <p:cNvPr id="7" name="TextBox 7"/>
            <p:cNvSpPr txBox="1"/>
            <p:nvPr/>
          </p:nvSpPr>
          <p:spPr>
            <a:xfrm>
              <a:off x="123170" y="6588"/>
              <a:ext cx="1067470" cy="609544"/>
            </a:xfrm>
            <a:prstGeom prst="rect">
              <a:avLst/>
            </a:prstGeom>
          </p:spPr>
          <p:txBody>
            <a:bodyPr lIns="50800" tIns="50800" rIns="50800" bIns="50800" rtlCol="0" anchor="ctr"/>
            <a:lstStyle/>
            <a:p>
              <a:pPr algn="ctr">
                <a:lnSpc>
                  <a:spcPts val="3639"/>
                </a:lnSpc>
              </a:pPr>
              <a:r>
                <a:rPr lang="en-US" sz="2599" b="1">
                  <a:solidFill>
                    <a:srgbClr val="FFFFFF"/>
                  </a:solidFill>
                  <a:latin typeface="Lato Bold"/>
                  <a:ea typeface="Lato Bold"/>
                  <a:cs typeface="Lato Bold"/>
                  <a:sym typeface="Lato Bold"/>
                </a:rPr>
                <a:t>For Policy &amp; Practice:</a:t>
              </a:r>
            </a:p>
            <a:p>
              <a:pPr marL="453388" lvl="1" indent="-226694" algn="ctr">
                <a:lnSpc>
                  <a:spcPts val="2939"/>
                </a:lnSpc>
                <a:buFont typeface="Arial"/>
                <a:buChar char="•"/>
              </a:pPr>
              <a:r>
                <a:rPr lang="en-US" sz="2099">
                  <a:solidFill>
                    <a:srgbClr val="FFFFFF"/>
                  </a:solidFill>
                  <a:latin typeface="Lato"/>
                  <a:ea typeface="Lato"/>
                  <a:cs typeface="Lato"/>
                  <a:sym typeface="Lato"/>
                </a:rPr>
                <a:t>Move beyond simple advertising disclosures</a:t>
              </a:r>
            </a:p>
            <a:p>
              <a:pPr marL="453388" lvl="1" indent="-226694" algn="ctr">
                <a:lnSpc>
                  <a:spcPts val="2939"/>
                </a:lnSpc>
                <a:buFont typeface="Arial"/>
                <a:buChar char="•"/>
              </a:pPr>
              <a:r>
                <a:rPr lang="en-US" sz="2099">
                  <a:solidFill>
                    <a:srgbClr val="FFFFFF"/>
                  </a:solidFill>
                  <a:latin typeface="Lato"/>
                  <a:ea typeface="Lato"/>
                  <a:cs typeface="Lato"/>
                  <a:sym typeface="Lato"/>
                </a:rPr>
                <a:t>Media literacy should foster critical reflection on norms and comparisons</a:t>
              </a:r>
            </a:p>
            <a:p>
              <a:pPr marL="453388" lvl="1" indent="-226694" algn="ctr">
                <a:lnSpc>
                  <a:spcPts val="2939"/>
                </a:lnSpc>
                <a:buFont typeface="Arial"/>
                <a:buChar char="•"/>
              </a:pPr>
              <a:r>
                <a:rPr lang="en-US" sz="2099">
                  <a:solidFill>
                    <a:srgbClr val="FFFFFF"/>
                  </a:solidFill>
                  <a:latin typeface="Lato"/>
                  <a:ea typeface="Lato"/>
                  <a:cs typeface="Lato"/>
                  <a:sym typeface="Lato"/>
                </a:rPr>
                <a:t>Ethical responsibility includes addressing repeated exposure to narrow ideals</a:t>
              </a:r>
            </a:p>
          </p:txBody>
        </p:sp>
      </p:grpSp>
      <p:grpSp>
        <p:nvGrpSpPr>
          <p:cNvPr id="8" name="Group 8"/>
          <p:cNvGrpSpPr/>
          <p:nvPr/>
        </p:nvGrpSpPr>
        <p:grpSpPr>
          <a:xfrm>
            <a:off x="7576065" y="4216136"/>
            <a:ext cx="6436550" cy="3464778"/>
            <a:chOff x="0" y="0"/>
            <a:chExt cx="1257825" cy="677084"/>
          </a:xfrm>
        </p:grpSpPr>
        <p:sp>
          <p:nvSpPr>
            <p:cNvPr id="9" name="Freeform 9"/>
            <p:cNvSpPr/>
            <p:nvPr/>
          </p:nvSpPr>
          <p:spPr>
            <a:xfrm>
              <a:off x="0" y="0"/>
              <a:ext cx="1257825" cy="677084"/>
            </a:xfrm>
            <a:custGeom>
              <a:avLst/>
              <a:gdLst/>
              <a:ahLst/>
              <a:cxnLst/>
              <a:rect l="l" t="t" r="r" b="b"/>
              <a:pathLst>
                <a:path w="1257825" h="677084">
                  <a:moveTo>
                    <a:pt x="628913" y="0"/>
                  </a:moveTo>
                  <a:cubicBezTo>
                    <a:pt x="281574" y="0"/>
                    <a:pt x="0" y="151570"/>
                    <a:pt x="0" y="338542"/>
                  </a:cubicBezTo>
                  <a:cubicBezTo>
                    <a:pt x="0" y="525514"/>
                    <a:pt x="281574" y="677084"/>
                    <a:pt x="628913" y="677084"/>
                  </a:cubicBezTo>
                  <a:cubicBezTo>
                    <a:pt x="976252" y="677084"/>
                    <a:pt x="1257825" y="525514"/>
                    <a:pt x="1257825" y="338542"/>
                  </a:cubicBezTo>
                  <a:cubicBezTo>
                    <a:pt x="1257825" y="151570"/>
                    <a:pt x="976252" y="0"/>
                    <a:pt x="628913" y="0"/>
                  </a:cubicBezTo>
                  <a:close/>
                </a:path>
              </a:pathLst>
            </a:custGeom>
            <a:solidFill>
              <a:srgbClr val="652EFE"/>
            </a:solidFill>
          </p:spPr>
        </p:sp>
        <p:sp>
          <p:nvSpPr>
            <p:cNvPr id="10" name="TextBox 10"/>
            <p:cNvSpPr txBox="1"/>
            <p:nvPr/>
          </p:nvSpPr>
          <p:spPr>
            <a:xfrm>
              <a:off x="117921" y="6327"/>
              <a:ext cx="1021983" cy="607281"/>
            </a:xfrm>
            <a:prstGeom prst="rect">
              <a:avLst/>
            </a:prstGeom>
          </p:spPr>
          <p:txBody>
            <a:bodyPr lIns="50800" tIns="50800" rIns="50800" bIns="50800" rtlCol="0" anchor="ctr"/>
            <a:lstStyle/>
            <a:p>
              <a:pPr algn="ctr">
                <a:lnSpc>
                  <a:spcPts val="3639"/>
                </a:lnSpc>
              </a:pPr>
              <a:r>
                <a:rPr lang="en-US" sz="2599" b="1">
                  <a:solidFill>
                    <a:srgbClr val="FFFFFF"/>
                  </a:solidFill>
                  <a:latin typeface="Lato Bold"/>
                  <a:ea typeface="Lato Bold"/>
                  <a:cs typeface="Lato Bold"/>
                  <a:sym typeface="Lato Bold"/>
                </a:rPr>
                <a:t>For Platforms:</a:t>
              </a:r>
            </a:p>
            <a:p>
              <a:pPr marL="453388" lvl="1" indent="-226694" algn="ctr">
                <a:lnSpc>
                  <a:spcPts val="2939"/>
                </a:lnSpc>
                <a:buFont typeface="Arial"/>
                <a:buChar char="•"/>
              </a:pPr>
              <a:r>
                <a:rPr lang="en-US" sz="2099" b="1">
                  <a:solidFill>
                    <a:srgbClr val="FFFFFF"/>
                  </a:solidFill>
                  <a:latin typeface="Lato Bold"/>
                  <a:ea typeface="Lato Bold"/>
                  <a:cs typeface="Lato Bold"/>
                  <a:sym typeface="Lato Bold"/>
                </a:rPr>
                <a:t>Algorithms shape visibility and norms</a:t>
              </a:r>
            </a:p>
            <a:p>
              <a:pPr marL="453388" lvl="1" indent="-226694" algn="ctr">
                <a:lnSpc>
                  <a:spcPts val="2939"/>
                </a:lnSpc>
                <a:buFont typeface="Arial"/>
                <a:buChar char="•"/>
              </a:pPr>
              <a:r>
                <a:rPr lang="en-US" sz="2099" b="1">
                  <a:solidFill>
                    <a:srgbClr val="FFFFFF"/>
                  </a:solidFill>
                  <a:latin typeface="Lato Bold"/>
                  <a:ea typeface="Lato Bold"/>
                  <a:cs typeface="Lato Bold"/>
                  <a:sym typeface="Lato Bold"/>
                </a:rPr>
                <a:t>Platform design choices contribute to ethical vulnerability</a:t>
              </a:r>
            </a:p>
            <a:p>
              <a:pPr marL="453388" lvl="1" indent="-226694" algn="ctr">
                <a:lnSpc>
                  <a:spcPts val="2939"/>
                </a:lnSpc>
                <a:buFont typeface="Arial"/>
                <a:buChar char="•"/>
              </a:pPr>
              <a:r>
                <a:rPr lang="en-US" sz="2099" b="1">
                  <a:solidFill>
                    <a:srgbClr val="FFFFFF"/>
                  </a:solidFill>
                  <a:latin typeface="Lato Bold"/>
                  <a:ea typeface="Lato Bold"/>
                  <a:cs typeface="Lato Bold"/>
                  <a:sym typeface="Lato Bold"/>
                </a:rPr>
                <a:t>Greater scrutiny of content moderation and economic models is needed</a:t>
              </a:r>
            </a:p>
          </p:txBody>
        </p:sp>
      </p:grpSp>
      <p:grpSp>
        <p:nvGrpSpPr>
          <p:cNvPr id="11" name="Group 11"/>
          <p:cNvGrpSpPr/>
          <p:nvPr/>
        </p:nvGrpSpPr>
        <p:grpSpPr>
          <a:xfrm>
            <a:off x="538707" y="8155556"/>
            <a:ext cx="15021709" cy="1672452"/>
            <a:chOff x="0" y="0"/>
            <a:chExt cx="2935530" cy="326829"/>
          </a:xfrm>
        </p:grpSpPr>
        <p:sp>
          <p:nvSpPr>
            <p:cNvPr id="12" name="Freeform 12"/>
            <p:cNvSpPr/>
            <p:nvPr/>
          </p:nvSpPr>
          <p:spPr>
            <a:xfrm>
              <a:off x="0" y="0"/>
              <a:ext cx="2935530" cy="326829"/>
            </a:xfrm>
            <a:custGeom>
              <a:avLst/>
              <a:gdLst/>
              <a:ahLst/>
              <a:cxnLst/>
              <a:rect l="l" t="t" r="r" b="b"/>
              <a:pathLst>
                <a:path w="2935530" h="326829">
                  <a:moveTo>
                    <a:pt x="0" y="0"/>
                  </a:moveTo>
                  <a:lnTo>
                    <a:pt x="2935530" y="0"/>
                  </a:lnTo>
                  <a:lnTo>
                    <a:pt x="2935530" y="326829"/>
                  </a:lnTo>
                  <a:lnTo>
                    <a:pt x="0" y="326829"/>
                  </a:lnTo>
                  <a:close/>
                </a:path>
              </a:pathLst>
            </a:custGeom>
            <a:gradFill rotWithShape="1">
              <a:gsLst>
                <a:gs pos="0">
                  <a:srgbClr val="A6A6A6">
                    <a:alpha val="100000"/>
                  </a:srgbClr>
                </a:gs>
                <a:gs pos="100000">
                  <a:srgbClr val="FFFFFF">
                    <a:alpha val="100000"/>
                  </a:srgbClr>
                </a:gs>
              </a:gsLst>
              <a:lin ang="0"/>
            </a:gradFill>
          </p:spPr>
        </p:sp>
        <p:sp>
          <p:nvSpPr>
            <p:cNvPr id="13" name="TextBox 13"/>
            <p:cNvSpPr txBox="1"/>
            <p:nvPr/>
          </p:nvSpPr>
          <p:spPr>
            <a:xfrm>
              <a:off x="0" y="-47625"/>
              <a:ext cx="2935530" cy="374454"/>
            </a:xfrm>
            <a:prstGeom prst="rect">
              <a:avLst/>
            </a:prstGeom>
          </p:spPr>
          <p:txBody>
            <a:bodyPr lIns="50800" tIns="50800" rIns="50800" bIns="50800" rtlCol="0" anchor="ctr"/>
            <a:lstStyle/>
            <a:p>
              <a:pPr algn="l">
                <a:lnSpc>
                  <a:spcPts val="2939"/>
                </a:lnSpc>
              </a:pPr>
              <a:r>
                <a:rPr lang="en-US" sz="2099" b="1">
                  <a:solidFill>
                    <a:srgbClr val="000000"/>
                  </a:solidFill>
                  <a:latin typeface="Lato Bold"/>
                  <a:ea typeface="Lato Bold"/>
                  <a:cs typeface="Lato Bold"/>
                  <a:sym typeface="Lato Bold"/>
                </a:rPr>
                <a:t>Conclusion:</a:t>
              </a:r>
            </a:p>
            <a:p>
              <a:pPr marL="453388" lvl="1" indent="-226694" algn="l">
                <a:lnSpc>
                  <a:spcPts val="2939"/>
                </a:lnSpc>
                <a:buFont typeface="Arial"/>
                <a:buChar char="•"/>
              </a:pPr>
              <a:r>
                <a:rPr lang="en-US" sz="2099">
                  <a:solidFill>
                    <a:srgbClr val="000000"/>
                  </a:solidFill>
                  <a:latin typeface="Lato"/>
                  <a:ea typeface="Lato"/>
                  <a:cs typeface="Lato"/>
                  <a:sym typeface="Lato"/>
                </a:rPr>
                <a:t>Digital influence shapes norms and self-perception gradually</a:t>
              </a:r>
            </a:p>
            <a:p>
              <a:pPr marL="453388" lvl="1" indent="-226694" algn="l">
                <a:lnSpc>
                  <a:spcPts val="2939"/>
                </a:lnSpc>
                <a:buFont typeface="Arial"/>
                <a:buChar char="•"/>
              </a:pPr>
              <a:r>
                <a:rPr lang="en-US" sz="2099">
                  <a:solidFill>
                    <a:srgbClr val="000000"/>
                  </a:solidFill>
                  <a:latin typeface="Lato"/>
                  <a:ea typeface="Lato"/>
                  <a:cs typeface="Lato"/>
                  <a:sym typeface="Lato"/>
                </a:rPr>
                <a:t>Belonging and ethical uncertainty are central to youth experiences online</a:t>
              </a:r>
            </a:p>
            <a:p>
              <a:pPr marL="453388" lvl="1" indent="-226694" algn="l">
                <a:lnSpc>
                  <a:spcPts val="2939"/>
                </a:lnSpc>
                <a:buFont typeface="Arial"/>
                <a:buChar char="•"/>
              </a:pPr>
              <a:r>
                <a:rPr lang="en-US" sz="2099">
                  <a:solidFill>
                    <a:srgbClr val="000000"/>
                  </a:solidFill>
                  <a:latin typeface="Lato"/>
                  <a:ea typeface="Lato"/>
                  <a:cs typeface="Lato"/>
                  <a:sym typeface="Lato"/>
                </a:rPr>
                <a:t>Coordinated efforts across research, policy, education, and platforms are essential for creating more inclusive digital spaces</a:t>
              </a:r>
            </a:p>
          </p:txBody>
        </p:sp>
      </p:grpSp>
      <p:grpSp>
        <p:nvGrpSpPr>
          <p:cNvPr id="14" name="Group 14"/>
          <p:cNvGrpSpPr/>
          <p:nvPr/>
        </p:nvGrpSpPr>
        <p:grpSpPr>
          <a:xfrm>
            <a:off x="14330291" y="1245783"/>
            <a:ext cx="3440236" cy="2443659"/>
            <a:chOff x="0" y="0"/>
            <a:chExt cx="1823908" cy="1295553"/>
          </a:xfrm>
        </p:grpSpPr>
        <p:sp>
          <p:nvSpPr>
            <p:cNvPr id="15" name="Freeform 15"/>
            <p:cNvSpPr/>
            <p:nvPr/>
          </p:nvSpPr>
          <p:spPr>
            <a:xfrm>
              <a:off x="0" y="0"/>
              <a:ext cx="1823908" cy="1295553"/>
            </a:xfrm>
            <a:custGeom>
              <a:avLst/>
              <a:gdLst/>
              <a:ahLst/>
              <a:cxnLst/>
              <a:rect l="l" t="t" r="r" b="b"/>
              <a:pathLst>
                <a:path w="1823908" h="1295553">
                  <a:moveTo>
                    <a:pt x="0" y="0"/>
                  </a:moveTo>
                  <a:lnTo>
                    <a:pt x="1823908" y="0"/>
                  </a:lnTo>
                  <a:lnTo>
                    <a:pt x="1823908" y="1295553"/>
                  </a:lnTo>
                  <a:lnTo>
                    <a:pt x="0" y="1295553"/>
                  </a:lnTo>
                  <a:close/>
                </a:path>
              </a:pathLst>
            </a:custGeom>
            <a:blipFill>
              <a:blip r:embed="rId3"/>
              <a:stretch>
                <a:fillRect t="-43336" b="-43336"/>
              </a:stretch>
            </a:blipFill>
          </p:spPr>
        </p:sp>
      </p:grpSp>
      <p:sp>
        <p:nvSpPr>
          <p:cNvPr id="16" name="TextBox 16"/>
          <p:cNvSpPr txBox="1"/>
          <p:nvPr/>
        </p:nvSpPr>
        <p:spPr>
          <a:xfrm>
            <a:off x="6790807" y="1371692"/>
            <a:ext cx="6971283" cy="2672715"/>
          </a:xfrm>
          <a:prstGeom prst="rect">
            <a:avLst/>
          </a:prstGeom>
        </p:spPr>
        <p:txBody>
          <a:bodyPr lIns="0" tIns="0" rIns="0" bIns="0" rtlCol="0" anchor="t">
            <a:spAutoFit/>
          </a:bodyPr>
          <a:lstStyle/>
          <a:p>
            <a:pPr algn="l">
              <a:lnSpc>
                <a:spcPts val="2340"/>
              </a:lnSpc>
            </a:pPr>
            <a:r>
              <a:rPr lang="en-US" sz="1800">
                <a:solidFill>
                  <a:srgbClr val="000000"/>
                </a:solidFill>
                <a:latin typeface="Poppins"/>
                <a:ea typeface="Poppins"/>
                <a:cs typeface="Poppins"/>
                <a:sym typeface="Poppins"/>
              </a:rPr>
              <a:t>This study shows that digital influence is real, but it's subtle. It works by shaping how young people understand what's normal, what's desirable, and where they stand in relation to others.</a:t>
            </a:r>
          </a:p>
          <a:p>
            <a:pPr algn="l">
              <a:lnSpc>
                <a:spcPts val="2340"/>
              </a:lnSpc>
            </a:pPr>
            <a:r>
              <a:rPr lang="en-US" sz="1800">
                <a:solidFill>
                  <a:srgbClr val="000000"/>
                </a:solidFill>
                <a:latin typeface="Poppins"/>
                <a:ea typeface="Poppins"/>
                <a:cs typeface="Poppins"/>
                <a:sym typeface="Poppins"/>
              </a:rPr>
              <a:t>If we want digital spaces to be places where young people can truly participate — without feeling like they constantly need to measure up — then we need to work together: researchers, educators, policymakers, and platforms themselves.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59126"/>
            <a:ext cx="18288000" cy="9368748"/>
            <a:chOff x="0" y="0"/>
            <a:chExt cx="4816593" cy="2467489"/>
          </a:xfrm>
        </p:grpSpPr>
        <p:sp>
          <p:nvSpPr>
            <p:cNvPr id="3" name="Freeform 3"/>
            <p:cNvSpPr/>
            <p:nvPr/>
          </p:nvSpPr>
          <p:spPr>
            <a:xfrm>
              <a:off x="0" y="0"/>
              <a:ext cx="4816592" cy="2467489"/>
            </a:xfrm>
            <a:custGeom>
              <a:avLst/>
              <a:gdLst/>
              <a:ahLst/>
              <a:cxnLst/>
              <a:rect l="l" t="t" r="r" b="b"/>
              <a:pathLst>
                <a:path w="4816592" h="2467489">
                  <a:moveTo>
                    <a:pt x="0" y="0"/>
                  </a:moveTo>
                  <a:lnTo>
                    <a:pt x="4816592" y="0"/>
                  </a:lnTo>
                  <a:lnTo>
                    <a:pt x="4816592" y="2467489"/>
                  </a:lnTo>
                  <a:lnTo>
                    <a:pt x="0" y="2467489"/>
                  </a:lnTo>
                  <a:close/>
                </a:path>
              </a:pathLst>
            </a:custGeom>
            <a:solidFill>
              <a:srgbClr val="200C74"/>
            </a:solidFill>
          </p:spPr>
        </p:sp>
        <p:sp>
          <p:nvSpPr>
            <p:cNvPr id="4" name="TextBox 4"/>
            <p:cNvSpPr txBox="1"/>
            <p:nvPr/>
          </p:nvSpPr>
          <p:spPr>
            <a:xfrm>
              <a:off x="0" y="-38100"/>
              <a:ext cx="4816593" cy="25055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466394" y="2177636"/>
            <a:ext cx="5792906" cy="5672123"/>
            <a:chOff x="0" y="0"/>
            <a:chExt cx="1823908" cy="1785880"/>
          </a:xfrm>
        </p:grpSpPr>
        <p:sp>
          <p:nvSpPr>
            <p:cNvPr id="6" name="Freeform 6"/>
            <p:cNvSpPr/>
            <p:nvPr/>
          </p:nvSpPr>
          <p:spPr>
            <a:xfrm>
              <a:off x="0" y="0"/>
              <a:ext cx="1823908" cy="1785880"/>
            </a:xfrm>
            <a:custGeom>
              <a:avLst/>
              <a:gdLst/>
              <a:ahLst/>
              <a:cxnLst/>
              <a:rect l="l" t="t" r="r" b="b"/>
              <a:pathLst>
                <a:path w="1823908" h="1785880">
                  <a:moveTo>
                    <a:pt x="0" y="0"/>
                  </a:moveTo>
                  <a:lnTo>
                    <a:pt x="1823908" y="0"/>
                  </a:lnTo>
                  <a:lnTo>
                    <a:pt x="1823908" y="1785880"/>
                  </a:lnTo>
                  <a:lnTo>
                    <a:pt x="0" y="1785880"/>
                  </a:lnTo>
                  <a:close/>
                </a:path>
              </a:pathLst>
            </a:custGeom>
            <a:blipFill>
              <a:blip r:embed="rId2"/>
              <a:stretch>
                <a:fillRect t="-26597" b="-26597"/>
              </a:stretch>
            </a:blipFill>
          </p:spPr>
        </p:sp>
      </p:grpSp>
      <p:sp>
        <p:nvSpPr>
          <p:cNvPr id="7" name="TextBox 7"/>
          <p:cNvSpPr txBox="1"/>
          <p:nvPr/>
        </p:nvSpPr>
        <p:spPr>
          <a:xfrm>
            <a:off x="1028700" y="1906215"/>
            <a:ext cx="10176407" cy="1545296"/>
          </a:xfrm>
          <a:prstGeom prst="rect">
            <a:avLst/>
          </a:prstGeom>
        </p:spPr>
        <p:txBody>
          <a:bodyPr lIns="0" tIns="0" rIns="0" bIns="0" rtlCol="0" anchor="t">
            <a:spAutoFit/>
          </a:bodyPr>
          <a:lstStyle/>
          <a:p>
            <a:pPr algn="l">
              <a:lnSpc>
                <a:spcPts val="10889"/>
              </a:lnSpc>
            </a:pPr>
            <a:r>
              <a:rPr lang="en-US" sz="10889" b="1">
                <a:solidFill>
                  <a:srgbClr val="FFFFFF"/>
                </a:solidFill>
                <a:latin typeface="Poppins Bold"/>
                <a:ea typeface="Poppins Bold"/>
                <a:cs typeface="Poppins Bold"/>
                <a:sym typeface="Poppins Bold"/>
              </a:rPr>
              <a:t>Thank You!</a:t>
            </a:r>
          </a:p>
        </p:txBody>
      </p:sp>
      <p:sp>
        <p:nvSpPr>
          <p:cNvPr id="8" name="TextBox 8"/>
          <p:cNvSpPr txBox="1"/>
          <p:nvPr/>
        </p:nvSpPr>
        <p:spPr>
          <a:xfrm>
            <a:off x="1028700" y="3878262"/>
            <a:ext cx="9469947" cy="4399280"/>
          </a:xfrm>
          <a:prstGeom prst="rect">
            <a:avLst/>
          </a:prstGeom>
        </p:spPr>
        <p:txBody>
          <a:bodyPr lIns="0" tIns="0" rIns="0" bIns="0" rtlCol="0" anchor="t">
            <a:spAutoFit/>
          </a:bodyPr>
          <a:lstStyle/>
          <a:p>
            <a:pPr algn="l">
              <a:lnSpc>
                <a:spcPts val="3219"/>
              </a:lnSpc>
            </a:pPr>
            <a:r>
              <a:rPr lang="en-US" sz="2299">
                <a:solidFill>
                  <a:srgbClr val="FFFFFF"/>
                </a:solidFill>
                <a:latin typeface="Lato"/>
                <a:ea typeface="Lato"/>
                <a:cs typeface="Lato"/>
                <a:sym typeface="Lato"/>
              </a:rPr>
              <a:t>Shefqet SUPARAKU</a:t>
            </a:r>
          </a:p>
          <a:p>
            <a:pPr algn="l">
              <a:lnSpc>
                <a:spcPts val="3219"/>
              </a:lnSpc>
            </a:pPr>
            <a:r>
              <a:rPr lang="en-US" sz="2299">
                <a:solidFill>
                  <a:srgbClr val="FFFFFF"/>
                </a:solidFill>
                <a:latin typeface="Lato"/>
                <a:ea typeface="Lato"/>
                <a:cs typeface="Lato"/>
                <a:sym typeface="Lato"/>
              </a:rPr>
              <a:t>Department of Management and Business</a:t>
            </a:r>
          </a:p>
          <a:p>
            <a:pPr algn="l">
              <a:lnSpc>
                <a:spcPts val="3219"/>
              </a:lnSpc>
            </a:pPr>
            <a:r>
              <a:rPr lang="en-US" sz="2299">
                <a:solidFill>
                  <a:srgbClr val="FFFFFF"/>
                </a:solidFill>
                <a:latin typeface="Lato"/>
                <a:ea typeface="Lato"/>
                <a:cs typeface="Lato"/>
                <a:sym typeface="Lato"/>
              </a:rPr>
              <a:t>POLIS University, Albania</a:t>
            </a:r>
          </a:p>
          <a:p>
            <a:pPr algn="l">
              <a:lnSpc>
                <a:spcPts val="3219"/>
              </a:lnSpc>
            </a:pPr>
            <a:endParaRPr lang="en-US" sz="2299">
              <a:solidFill>
                <a:srgbClr val="FFFFFF"/>
              </a:solidFill>
              <a:latin typeface="Lato"/>
              <a:ea typeface="Lato"/>
              <a:cs typeface="Lato"/>
              <a:sym typeface="Lato"/>
            </a:endParaRPr>
          </a:p>
          <a:p>
            <a:pPr algn="l">
              <a:lnSpc>
                <a:spcPts val="3219"/>
              </a:lnSpc>
            </a:pPr>
            <a:r>
              <a:rPr lang="en-US" sz="2299">
                <a:solidFill>
                  <a:srgbClr val="FFFFFF"/>
                </a:solidFill>
                <a:latin typeface="Lato"/>
                <a:ea typeface="Lato"/>
                <a:cs typeface="Lato"/>
                <a:sym typeface="Lato"/>
              </a:rPr>
              <a:t>Conference: International Conference on Gender and Diversity</a:t>
            </a:r>
          </a:p>
          <a:p>
            <a:pPr algn="l">
              <a:lnSpc>
                <a:spcPts val="3219"/>
              </a:lnSpc>
            </a:pPr>
            <a:endParaRPr lang="en-US" sz="2299">
              <a:solidFill>
                <a:srgbClr val="FFFFFF"/>
              </a:solidFill>
              <a:latin typeface="Lato"/>
              <a:ea typeface="Lato"/>
              <a:cs typeface="Lato"/>
              <a:sym typeface="Lato"/>
            </a:endParaRPr>
          </a:p>
          <a:p>
            <a:pPr algn="l">
              <a:lnSpc>
                <a:spcPts val="3219"/>
              </a:lnSpc>
            </a:pPr>
            <a:r>
              <a:rPr lang="en-US" sz="2299">
                <a:solidFill>
                  <a:srgbClr val="FFFFFF"/>
                </a:solidFill>
                <a:latin typeface="Lato"/>
                <a:ea typeface="Lato"/>
                <a:cs typeface="Lato"/>
                <a:sym typeface="Lato"/>
              </a:rPr>
              <a:t>Date: 26–27 March 2026</a:t>
            </a:r>
          </a:p>
          <a:p>
            <a:pPr algn="l">
              <a:lnSpc>
                <a:spcPts val="3219"/>
              </a:lnSpc>
            </a:pPr>
            <a:endParaRPr lang="en-US" sz="2299">
              <a:solidFill>
                <a:srgbClr val="FFFFFF"/>
              </a:solidFill>
              <a:latin typeface="Lato"/>
              <a:ea typeface="Lato"/>
              <a:cs typeface="Lato"/>
              <a:sym typeface="Lato"/>
            </a:endParaRPr>
          </a:p>
          <a:p>
            <a:pPr algn="l">
              <a:lnSpc>
                <a:spcPts val="3219"/>
              </a:lnSpc>
            </a:pPr>
            <a:r>
              <a:rPr lang="en-US" sz="2299" i="1">
                <a:solidFill>
                  <a:srgbClr val="FFFFFF"/>
                </a:solidFill>
                <a:latin typeface="Lato Italics"/>
                <a:ea typeface="Lato Italics"/>
                <a:cs typeface="Lato Italics"/>
                <a:sym typeface="Lato Italics"/>
              </a:rPr>
              <a:t>For further information, please contact the author:</a:t>
            </a:r>
          </a:p>
          <a:p>
            <a:pPr algn="l">
              <a:lnSpc>
                <a:spcPts val="3219"/>
              </a:lnSpc>
            </a:pPr>
            <a:r>
              <a:rPr lang="en-US" sz="2299" i="1">
                <a:solidFill>
                  <a:srgbClr val="FFFFFF"/>
                </a:solidFill>
                <a:latin typeface="Lato Italics"/>
                <a:ea typeface="Lato Italics"/>
                <a:cs typeface="Lato Italics"/>
                <a:sym typeface="Lato Italics"/>
              </a:rPr>
              <a:t>shefqet_suparaku@universitetipolis.edu.al</a:t>
            </a:r>
          </a:p>
          <a:p>
            <a:pPr algn="l">
              <a:lnSpc>
                <a:spcPts val="3219"/>
              </a:lnSpc>
              <a:spcBef>
                <a:spcPct val="0"/>
              </a:spcBef>
            </a:pPr>
            <a:endParaRPr lang="en-US" sz="2299" i="1">
              <a:solidFill>
                <a:srgbClr val="FFFFFF"/>
              </a:solidFill>
              <a:latin typeface="Lato Italics"/>
              <a:ea typeface="Lato Italics"/>
              <a:cs typeface="Lato Italics"/>
              <a:sym typeface="Lato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1315</Words>
  <Application>Microsoft Office PowerPoint</Application>
  <PresentationFormat>Custom</PresentationFormat>
  <Paragraphs>160</Paragraphs>
  <Slides>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Lato Bold</vt:lpstr>
      <vt:lpstr>Lato Bold Italics</vt:lpstr>
      <vt:lpstr>Poppins Bold Italics</vt:lpstr>
      <vt:lpstr>Lato</vt:lpstr>
      <vt:lpstr>Lato Italics</vt:lpstr>
      <vt:lpstr>Poppins</vt:lpstr>
      <vt:lpstr>Poppins Italics</vt:lpstr>
      <vt:lpstr>Poppins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Text Magic Studio Magic Design for Presentations L&amp;P</dc:title>
  <cp:lastModifiedBy>Shefqet Suparaku</cp:lastModifiedBy>
  <cp:revision>2</cp:revision>
  <dcterms:created xsi:type="dcterms:W3CDTF">2006-08-16T00:00:00Z</dcterms:created>
  <dcterms:modified xsi:type="dcterms:W3CDTF">2026-03-23T12:58:13Z</dcterms:modified>
  <dc:identifier>DAHEwPU5OG4</dc:identifier>
</cp:coreProperties>
</file>