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06-Jan-26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sz="3200" dirty="0"/>
              <a:t>Empirical Findings on the Implementation of the Compulsory Portion</a:t>
            </a:r>
          </a:p>
          <a:p>
            <a:r>
              <a:rPr sz="3200" dirty="0"/>
              <a:t>in North Macedonian Inheritance Law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b="1" dirty="0">
                <a:solidFill>
                  <a:schemeClr val="tx1"/>
                </a:solidFill>
              </a:rPr>
              <a:t>Ass. Prof. Dr. </a:t>
            </a:r>
            <a:r>
              <a:rPr b="1" dirty="0" err="1">
                <a:solidFill>
                  <a:schemeClr val="tx1"/>
                </a:solidFill>
              </a:rPr>
              <a:t>Xhemile</a:t>
            </a:r>
            <a:r>
              <a:rPr b="1" dirty="0">
                <a:solidFill>
                  <a:schemeClr val="tx1"/>
                </a:solidFill>
              </a:rPr>
              <a:t> </a:t>
            </a:r>
            <a:r>
              <a:rPr b="1" dirty="0" err="1">
                <a:solidFill>
                  <a:schemeClr val="tx1"/>
                </a:solidFill>
              </a:rPr>
              <a:t>Saliu</a:t>
            </a:r>
            <a:endParaRPr b="1" dirty="0">
              <a:solidFill>
                <a:schemeClr val="tx1"/>
              </a:solidFill>
            </a:endParaRPr>
          </a:p>
          <a:p>
            <a:r>
              <a:rPr b="1" dirty="0">
                <a:solidFill>
                  <a:schemeClr val="tx1"/>
                </a:solidFill>
              </a:rPr>
              <a:t>International Balkan University, </a:t>
            </a:r>
            <a:r>
              <a:rPr b="1" dirty="0" smtClean="0">
                <a:solidFill>
                  <a:schemeClr val="tx1"/>
                </a:solidFill>
              </a:rPr>
              <a:t>Skopje</a:t>
            </a:r>
            <a:endParaRPr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Comparative and Normative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Continental systems emphasize ex ante certainty through statutory rules.</a:t>
            </a:r>
          </a:p>
          <a:p>
            <a:pPr lvl="1" algn="just"/>
            <a:r>
              <a:rPr dirty="0"/>
              <a:t>Anglo-American systems emphasize ex post fairness through judicial discretion.</a:t>
            </a:r>
          </a:p>
          <a:p>
            <a:pPr lvl="1" algn="just"/>
            <a:r>
              <a:rPr dirty="0"/>
              <a:t>Clear statutory limitations enhance protection of vulnerable heirs.</a:t>
            </a:r>
          </a:p>
          <a:p>
            <a:pPr lvl="1" algn="just"/>
            <a:r>
              <a:rPr dirty="0"/>
              <a:t>Institutional design directly affects practical effectiveness.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Policy-Oriented Reform Proposals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Procedural simplification of compulsory portion claims.</a:t>
            </a:r>
          </a:p>
          <a:p>
            <a:pPr lvl="1" algn="just"/>
            <a:r>
              <a:rPr dirty="0"/>
              <a:t>Introduction of monetary-claim elements inspired by German law.</a:t>
            </a:r>
          </a:p>
          <a:p>
            <a:pPr lvl="1" algn="just"/>
            <a:r>
              <a:rPr dirty="0"/>
              <a:t>Partial automatic protection mechanisms inspired by French law.</a:t>
            </a:r>
          </a:p>
          <a:p>
            <a:pPr lvl="1" algn="just"/>
            <a:r>
              <a:rPr dirty="0"/>
              <a:t>Enhanced public legal education on inheritance rights.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The compulsory portion remains a central institution in inheritance law.</a:t>
            </a:r>
          </a:p>
          <a:p>
            <a:pPr lvl="1" algn="just"/>
            <a:r>
              <a:rPr dirty="0"/>
              <a:t>In North Macedonia, its practical effectiveness is limited.</a:t>
            </a:r>
          </a:p>
          <a:p>
            <a:pPr lvl="1" algn="just"/>
            <a:r>
              <a:rPr dirty="0"/>
              <a:t>Empirical data reveal low enforcement and regional inequality.</a:t>
            </a:r>
          </a:p>
          <a:p>
            <a:pPr lvl="1" algn="just"/>
            <a:r>
              <a:rPr dirty="0"/>
              <a:t>Without reform, the institution risks remaining largely symbolic.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 err="1"/>
              <a:t>Bürgerliches</a:t>
            </a:r>
            <a:r>
              <a:rPr dirty="0"/>
              <a:t> </a:t>
            </a:r>
            <a:r>
              <a:rPr dirty="0" err="1"/>
              <a:t>Gesetzbuch</a:t>
            </a:r>
            <a:r>
              <a:rPr dirty="0"/>
              <a:t> (BGB).</a:t>
            </a:r>
          </a:p>
          <a:p>
            <a:pPr lvl="1" algn="just"/>
            <a:r>
              <a:rPr dirty="0"/>
              <a:t>Code civil (France).</a:t>
            </a:r>
          </a:p>
          <a:p>
            <a:pPr lvl="1" algn="just"/>
            <a:r>
              <a:rPr dirty="0" err="1"/>
              <a:t>Langbein</a:t>
            </a:r>
            <a:r>
              <a:rPr dirty="0"/>
              <a:t> (2004); Glover (2017).</a:t>
            </a:r>
          </a:p>
          <a:p>
            <a:pPr lvl="1" algn="just"/>
            <a:r>
              <a:rPr dirty="0"/>
              <a:t>Zimmermann (1996); </a:t>
            </a:r>
            <a:r>
              <a:rPr dirty="0" err="1"/>
              <a:t>Saliu</a:t>
            </a:r>
            <a:r>
              <a:rPr dirty="0"/>
              <a:t> (2025).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Research Context and Aim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The compulsory portion represents a key limitation on testamentary freedom in continental Europe.</a:t>
            </a:r>
          </a:p>
          <a:p>
            <a:pPr lvl="1" algn="just"/>
            <a:r>
              <a:rPr dirty="0"/>
              <a:t>Its function is to protect close family members from total disinheritance.</a:t>
            </a:r>
          </a:p>
          <a:p>
            <a:pPr lvl="1" algn="just"/>
            <a:r>
              <a:rPr dirty="0"/>
              <a:t>The paper examines how this institution functions in practice in North Macedonia.</a:t>
            </a:r>
          </a:p>
          <a:p>
            <a:pPr lvl="1" algn="just"/>
            <a:r>
              <a:rPr dirty="0"/>
              <a:t>Special focus is placed on judicial enforcement and regional disparities.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Methodological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The research combines doctrinal, empirical, and comparative legal methods.</a:t>
            </a:r>
          </a:p>
          <a:p>
            <a:pPr lvl="1" algn="just"/>
            <a:r>
              <a:rPr dirty="0"/>
              <a:t>Empirical data derive from final judgments of basic civil courts and courts of appeal.</a:t>
            </a:r>
          </a:p>
          <a:p>
            <a:pPr lvl="1" algn="just"/>
            <a:r>
              <a:rPr dirty="0"/>
              <a:t>The observed period covers more than three decades (1990–2021).</a:t>
            </a:r>
          </a:p>
          <a:p>
            <a:pPr lvl="1" algn="just"/>
            <a:r>
              <a:rPr dirty="0"/>
              <a:t>Judgments were collected from the official Judicial Portal of North Macedonia.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Comparative Foundations – Germany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German law regulates the compulsory portion (</a:t>
            </a:r>
            <a:r>
              <a:rPr dirty="0" err="1"/>
              <a:t>Pflichtteil</a:t>
            </a:r>
            <a:r>
              <a:rPr dirty="0"/>
              <a:t>) as a monetary claim.</a:t>
            </a:r>
          </a:p>
          <a:p>
            <a:pPr lvl="1" algn="just"/>
            <a:r>
              <a:rPr dirty="0"/>
              <a:t>Compulsory heirs receive one half of their statutory share in financial value.</a:t>
            </a:r>
          </a:p>
          <a:p>
            <a:pPr lvl="1" algn="just"/>
            <a:r>
              <a:rPr dirty="0"/>
              <a:t>This model avoids redistribution of estate assets.</a:t>
            </a:r>
          </a:p>
          <a:p>
            <a:pPr lvl="1" algn="just"/>
            <a:r>
              <a:rPr dirty="0"/>
              <a:t>Judicial disputes focus mainly on valuation, increasing efficiency and predictability.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Comparative Foundations – France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French inheritance law applies one of the strongest forced heirship regimes in Europe.</a:t>
            </a:r>
          </a:p>
          <a:p>
            <a:pPr lvl="1" algn="just"/>
            <a:r>
              <a:rPr dirty="0"/>
              <a:t>A substantial part of the estate is automatically reserved for descendants.</a:t>
            </a:r>
          </a:p>
          <a:p>
            <a:pPr lvl="1" algn="just"/>
            <a:r>
              <a:rPr dirty="0"/>
              <a:t>Judicial intervention is limited mainly to excessive gifts or complex estates.</a:t>
            </a:r>
          </a:p>
          <a:p>
            <a:pPr lvl="1" algn="just"/>
            <a:r>
              <a:rPr dirty="0"/>
              <a:t>The system prioritizes legal certainty and substantive equality.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Comparative Foundations – Anglo-American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Testamentary freedom is the dominant principle.</a:t>
            </a:r>
          </a:p>
          <a:p>
            <a:pPr lvl="1" algn="just"/>
            <a:r>
              <a:rPr dirty="0"/>
              <a:t>No fixed compulsory shares exist.</a:t>
            </a:r>
          </a:p>
          <a:p>
            <a:pPr lvl="1" algn="just"/>
            <a:r>
              <a:rPr dirty="0"/>
              <a:t>Courts may intervene through family provision statutes on equitable grounds.</a:t>
            </a:r>
          </a:p>
          <a:p>
            <a:pPr lvl="1" algn="just"/>
            <a:r>
              <a:rPr dirty="0"/>
              <a:t>This model offers flexibility but reduces predictability and legal certainty.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Empirical Findings – Basic Courts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Judicial enforcement of the compulsory portion is generally low.</a:t>
            </a:r>
          </a:p>
          <a:p>
            <a:pPr lvl="1" algn="just"/>
            <a:r>
              <a:rPr dirty="0"/>
              <a:t>Numerous basic courts recorded no cases at all during the observed period.</a:t>
            </a:r>
          </a:p>
          <a:p>
            <a:pPr lvl="1" algn="just"/>
            <a:r>
              <a:rPr dirty="0"/>
              <a:t>Litigation is concentrated in larger urban centers such as Skopje and Bitola.</a:t>
            </a:r>
          </a:p>
          <a:p>
            <a:pPr lvl="1" algn="just"/>
            <a:r>
              <a:rPr dirty="0"/>
              <a:t>This suggests higher legal awareness and better access to legal remedies.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Empirical Findings – Courts of Appeal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Appellate courts issued a very limited number of decisions.</a:t>
            </a:r>
          </a:p>
          <a:p>
            <a:pPr lvl="1" algn="just"/>
            <a:r>
              <a:rPr dirty="0"/>
              <a:t>Most first-instance judgments were not appealed.</a:t>
            </a:r>
          </a:p>
          <a:p>
            <a:pPr lvl="1" algn="just"/>
            <a:r>
              <a:rPr dirty="0"/>
              <a:t>This indicates acceptance of decisions but also high litigation costs.</a:t>
            </a:r>
          </a:p>
          <a:p>
            <a:pPr lvl="1" algn="just"/>
            <a:r>
              <a:rPr dirty="0"/>
              <a:t>Emotional and economic burdens discourage prolonged inheritance disputes.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Structural Implications of the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The compulsory portion is not protected automatically under Macedonian law.</a:t>
            </a:r>
          </a:p>
          <a:p>
            <a:pPr lvl="1" algn="just"/>
            <a:r>
              <a:rPr dirty="0"/>
              <a:t>Compulsory heirs must actively initiate civil proceedings.</a:t>
            </a:r>
          </a:p>
          <a:p>
            <a:pPr lvl="1" algn="just"/>
            <a:r>
              <a:rPr dirty="0"/>
              <a:t>Procedural complexity weakens the protective function of the institution.</a:t>
            </a:r>
          </a:p>
          <a:p>
            <a:pPr lvl="1" algn="just"/>
            <a:r>
              <a:rPr dirty="0"/>
              <a:t>Strong regional disparities highlight unequal access to justice.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</TotalTime>
  <Words>559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Empirical Findings on the Implementation of the Compulsory Portion in North Macedonian Inheritance Law</vt:lpstr>
      <vt:lpstr>Research Context and Aim</vt:lpstr>
      <vt:lpstr>Methodological Framework</vt:lpstr>
      <vt:lpstr>Comparative Foundations – Germany</vt:lpstr>
      <vt:lpstr>Comparative Foundations – France</vt:lpstr>
      <vt:lpstr>Comparative Foundations – Anglo-American Systems</vt:lpstr>
      <vt:lpstr>Empirical Findings – Basic Courts</vt:lpstr>
      <vt:lpstr>Empirical Findings – Courts of Appeal</vt:lpstr>
      <vt:lpstr>Structural Implications of the Findings</vt:lpstr>
      <vt:lpstr>Comparative and Normative Assessment</vt:lpstr>
      <vt:lpstr>Policy-Oriented Reform Proposals</vt:lpstr>
      <vt:lpstr>Conclusion</vt:lpstr>
      <vt:lpstr>Key References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Empirical Findings on the Implementation of the Compulsory Portion in North Macedonian Inheritance Law</dc:title>
  <dc:subject/>
  <dc:creator/>
  <cp:keywords/>
  <dc:description>generated using python-pptx</dc:description>
  <cp:lastModifiedBy>Dodi</cp:lastModifiedBy>
  <cp:revision>3</cp:revision>
  <dcterms:created xsi:type="dcterms:W3CDTF">2013-01-27T09:14:16Z</dcterms:created>
  <dcterms:modified xsi:type="dcterms:W3CDTF">2026-01-06T13:04:59Z</dcterms:modified>
  <cp:category/>
</cp:coreProperties>
</file>