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61" r:id="rId3"/>
    <p:sldId id="262" r:id="rId4"/>
    <p:sldId id="260" r:id="rId5"/>
    <p:sldId id="274" r:id="rId6"/>
    <p:sldId id="272" r:id="rId7"/>
    <p:sldId id="263" r:id="rId8"/>
    <p:sldId id="275" r:id="rId9"/>
    <p:sldId id="264" r:id="rId10"/>
    <p:sldId id="265" r:id="rId11"/>
    <p:sldId id="276" r:id="rId12"/>
    <p:sldId id="278" r:id="rId13"/>
    <p:sldId id="279" r:id="rId14"/>
    <p:sldId id="282" r:id="rId15"/>
    <p:sldId id="280" r:id="rId16"/>
    <p:sldId id="281" r:id="rId17"/>
    <p:sldId id="283" r:id="rId18"/>
    <p:sldId id="284" r:id="rId19"/>
    <p:sldId id="285" r:id="rId20"/>
    <p:sldId id="266" r:id="rId21"/>
    <p:sldId id="286" r:id="rId22"/>
    <p:sldId id="271" r:id="rId23"/>
    <p:sldId id="288" r:id="rId24"/>
    <p:sldId id="287"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95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8B178EE-3876-4909-A7C8-804374539FC8}" type="doc">
      <dgm:prSet loTypeId="urn:microsoft.com/office/officeart/2005/8/layout/chevron1" loCatId="process" qsTypeId="urn:microsoft.com/office/officeart/2005/8/quickstyle/simple1" qsCatId="simple" csTypeId="urn:microsoft.com/office/officeart/2005/8/colors/colorful1" csCatId="colorful" phldr="1"/>
      <dgm:spPr/>
      <dgm:t>
        <a:bodyPr/>
        <a:lstStyle/>
        <a:p>
          <a:endParaRPr lang="en-US"/>
        </a:p>
      </dgm:t>
    </dgm:pt>
    <dgm:pt modelId="{6668676B-6117-4D5A-9CFC-5CDB4AE5356A}">
      <dgm:prSet/>
      <dgm:spPr/>
      <dgm:t>
        <a:bodyPr/>
        <a:lstStyle/>
        <a:p>
          <a:r>
            <a:rPr lang="en-US" dirty="0"/>
            <a:t>Issues in the social field</a:t>
          </a:r>
        </a:p>
      </dgm:t>
    </dgm:pt>
    <dgm:pt modelId="{4A06BC51-6726-4841-9C08-27158AB0E881}" type="parTrans" cxnId="{676D45F4-FA55-43B2-8DB7-8CDCBA25CC76}">
      <dgm:prSet/>
      <dgm:spPr/>
      <dgm:t>
        <a:bodyPr/>
        <a:lstStyle/>
        <a:p>
          <a:endParaRPr lang="en-US"/>
        </a:p>
      </dgm:t>
    </dgm:pt>
    <dgm:pt modelId="{91C9C01A-C220-48CC-8C02-CFF137B7AFD5}" type="sibTrans" cxnId="{676D45F4-FA55-43B2-8DB7-8CDCBA25CC76}">
      <dgm:prSet/>
      <dgm:spPr/>
      <dgm:t>
        <a:bodyPr/>
        <a:lstStyle/>
        <a:p>
          <a:endParaRPr lang="en-US"/>
        </a:p>
      </dgm:t>
    </dgm:pt>
    <dgm:pt modelId="{49B1C470-7B5B-441E-916E-2809A0136655}">
      <dgm:prSet/>
      <dgm:spPr/>
      <dgm:t>
        <a:bodyPr/>
        <a:lstStyle/>
        <a:p>
          <a:r>
            <a:rPr lang="en-US"/>
            <a:t>Relationships with clients</a:t>
          </a:r>
        </a:p>
      </dgm:t>
    </dgm:pt>
    <dgm:pt modelId="{48193DEE-9593-4FEB-8FEB-14556043C242}" type="parTrans" cxnId="{F072A575-7E6D-4AF1-A0B9-F7582CEC0F70}">
      <dgm:prSet/>
      <dgm:spPr/>
      <dgm:t>
        <a:bodyPr/>
        <a:lstStyle/>
        <a:p>
          <a:endParaRPr lang="en-US"/>
        </a:p>
      </dgm:t>
    </dgm:pt>
    <dgm:pt modelId="{DB36C235-F1A9-4544-9BC8-D38AC703E27B}" type="sibTrans" cxnId="{F072A575-7E6D-4AF1-A0B9-F7582CEC0F70}">
      <dgm:prSet/>
      <dgm:spPr/>
      <dgm:t>
        <a:bodyPr/>
        <a:lstStyle/>
        <a:p>
          <a:endParaRPr lang="en-US"/>
        </a:p>
      </dgm:t>
    </dgm:pt>
    <dgm:pt modelId="{CD7E097A-9FFE-4FF3-A87B-6EB29F14694C}">
      <dgm:prSet/>
      <dgm:spPr/>
      <dgm:t>
        <a:bodyPr/>
        <a:lstStyle/>
        <a:p>
          <a:r>
            <a:rPr lang="en-US" dirty="0"/>
            <a:t>Gender Roles in Social Work</a:t>
          </a:r>
        </a:p>
      </dgm:t>
    </dgm:pt>
    <dgm:pt modelId="{5F0589A3-4D79-4E94-B4AC-33B56069DF40}" type="parTrans" cxnId="{7FFBA990-CA11-4B0F-8DC0-3C66428D7F81}">
      <dgm:prSet/>
      <dgm:spPr/>
      <dgm:t>
        <a:bodyPr/>
        <a:lstStyle/>
        <a:p>
          <a:endParaRPr lang="en-US"/>
        </a:p>
      </dgm:t>
    </dgm:pt>
    <dgm:pt modelId="{8A268EC0-0595-47D7-9DE9-2EF8F74EE9FB}" type="sibTrans" cxnId="{7FFBA990-CA11-4B0F-8DC0-3C66428D7F81}">
      <dgm:prSet/>
      <dgm:spPr/>
      <dgm:t>
        <a:bodyPr/>
        <a:lstStyle/>
        <a:p>
          <a:endParaRPr lang="en-US"/>
        </a:p>
      </dgm:t>
    </dgm:pt>
    <dgm:pt modelId="{E773282F-4D6B-4CAC-B117-51D30E8B17F3}" type="pres">
      <dgm:prSet presAssocID="{C8B178EE-3876-4909-A7C8-804374539FC8}" presName="Name0" presStyleCnt="0">
        <dgm:presLayoutVars>
          <dgm:dir/>
          <dgm:animLvl val="lvl"/>
          <dgm:resizeHandles val="exact"/>
        </dgm:presLayoutVars>
      </dgm:prSet>
      <dgm:spPr/>
    </dgm:pt>
    <dgm:pt modelId="{43F66B7A-6A97-4E7E-A51A-A7987FA5DDC0}" type="pres">
      <dgm:prSet presAssocID="{6668676B-6117-4D5A-9CFC-5CDB4AE5356A}" presName="parTxOnly" presStyleLbl="node1" presStyleIdx="0" presStyleCnt="3">
        <dgm:presLayoutVars>
          <dgm:chMax val="0"/>
          <dgm:chPref val="0"/>
          <dgm:bulletEnabled val="1"/>
        </dgm:presLayoutVars>
      </dgm:prSet>
      <dgm:spPr/>
    </dgm:pt>
    <dgm:pt modelId="{99D8152A-AEA3-49AC-89BA-C49477A0A809}" type="pres">
      <dgm:prSet presAssocID="{91C9C01A-C220-48CC-8C02-CFF137B7AFD5}" presName="parTxOnlySpace" presStyleCnt="0"/>
      <dgm:spPr/>
    </dgm:pt>
    <dgm:pt modelId="{EF10E272-9241-43C3-9FD9-BABEF2C4F8C3}" type="pres">
      <dgm:prSet presAssocID="{49B1C470-7B5B-441E-916E-2809A0136655}" presName="parTxOnly" presStyleLbl="node1" presStyleIdx="1" presStyleCnt="3">
        <dgm:presLayoutVars>
          <dgm:chMax val="0"/>
          <dgm:chPref val="0"/>
          <dgm:bulletEnabled val="1"/>
        </dgm:presLayoutVars>
      </dgm:prSet>
      <dgm:spPr/>
    </dgm:pt>
    <dgm:pt modelId="{221E00EA-599C-4E08-A1AC-93A9CC15DA83}" type="pres">
      <dgm:prSet presAssocID="{DB36C235-F1A9-4544-9BC8-D38AC703E27B}" presName="parTxOnlySpace" presStyleCnt="0"/>
      <dgm:spPr/>
    </dgm:pt>
    <dgm:pt modelId="{589F1BF2-20B3-48FD-AAEF-B216EDB186FD}" type="pres">
      <dgm:prSet presAssocID="{CD7E097A-9FFE-4FF3-A87B-6EB29F14694C}" presName="parTxOnly" presStyleLbl="node1" presStyleIdx="2" presStyleCnt="3">
        <dgm:presLayoutVars>
          <dgm:chMax val="0"/>
          <dgm:chPref val="0"/>
          <dgm:bulletEnabled val="1"/>
        </dgm:presLayoutVars>
      </dgm:prSet>
      <dgm:spPr/>
    </dgm:pt>
  </dgm:ptLst>
  <dgm:cxnLst>
    <dgm:cxn modelId="{ECE86D0B-92F9-4D59-AE30-812DC9C49C68}" type="presOf" srcId="{49B1C470-7B5B-441E-916E-2809A0136655}" destId="{EF10E272-9241-43C3-9FD9-BABEF2C4F8C3}" srcOrd="0" destOrd="0" presId="urn:microsoft.com/office/officeart/2005/8/layout/chevron1"/>
    <dgm:cxn modelId="{FD54FC23-242A-4CF5-9675-0042F954EF28}" type="presOf" srcId="{CD7E097A-9FFE-4FF3-A87B-6EB29F14694C}" destId="{589F1BF2-20B3-48FD-AAEF-B216EDB186FD}" srcOrd="0" destOrd="0" presId="urn:microsoft.com/office/officeart/2005/8/layout/chevron1"/>
    <dgm:cxn modelId="{F072A575-7E6D-4AF1-A0B9-F7582CEC0F70}" srcId="{C8B178EE-3876-4909-A7C8-804374539FC8}" destId="{49B1C470-7B5B-441E-916E-2809A0136655}" srcOrd="1" destOrd="0" parTransId="{48193DEE-9593-4FEB-8FEB-14556043C242}" sibTransId="{DB36C235-F1A9-4544-9BC8-D38AC703E27B}"/>
    <dgm:cxn modelId="{7FFBA990-CA11-4B0F-8DC0-3C66428D7F81}" srcId="{C8B178EE-3876-4909-A7C8-804374539FC8}" destId="{CD7E097A-9FFE-4FF3-A87B-6EB29F14694C}" srcOrd="2" destOrd="0" parTransId="{5F0589A3-4D79-4E94-B4AC-33B56069DF40}" sibTransId="{8A268EC0-0595-47D7-9DE9-2EF8F74EE9FB}"/>
    <dgm:cxn modelId="{7AF21D93-0A4D-4A36-A297-1A319C40280D}" type="presOf" srcId="{6668676B-6117-4D5A-9CFC-5CDB4AE5356A}" destId="{43F66B7A-6A97-4E7E-A51A-A7987FA5DDC0}" srcOrd="0" destOrd="0" presId="urn:microsoft.com/office/officeart/2005/8/layout/chevron1"/>
    <dgm:cxn modelId="{07BF84EE-A9CC-4E90-8B36-BE7A43B03B69}" type="presOf" srcId="{C8B178EE-3876-4909-A7C8-804374539FC8}" destId="{E773282F-4D6B-4CAC-B117-51D30E8B17F3}" srcOrd="0" destOrd="0" presId="urn:microsoft.com/office/officeart/2005/8/layout/chevron1"/>
    <dgm:cxn modelId="{676D45F4-FA55-43B2-8DB7-8CDCBA25CC76}" srcId="{C8B178EE-3876-4909-A7C8-804374539FC8}" destId="{6668676B-6117-4D5A-9CFC-5CDB4AE5356A}" srcOrd="0" destOrd="0" parTransId="{4A06BC51-6726-4841-9C08-27158AB0E881}" sibTransId="{91C9C01A-C220-48CC-8C02-CFF137B7AFD5}"/>
    <dgm:cxn modelId="{B833032F-5434-4325-8EB3-996E7442C043}" type="presParOf" srcId="{E773282F-4D6B-4CAC-B117-51D30E8B17F3}" destId="{43F66B7A-6A97-4E7E-A51A-A7987FA5DDC0}" srcOrd="0" destOrd="0" presId="urn:microsoft.com/office/officeart/2005/8/layout/chevron1"/>
    <dgm:cxn modelId="{5344CC94-7077-4F2B-AC8C-A1836A6462B2}" type="presParOf" srcId="{E773282F-4D6B-4CAC-B117-51D30E8B17F3}" destId="{99D8152A-AEA3-49AC-89BA-C49477A0A809}" srcOrd="1" destOrd="0" presId="urn:microsoft.com/office/officeart/2005/8/layout/chevron1"/>
    <dgm:cxn modelId="{47040C55-E4E3-40DD-858B-578C88CAB735}" type="presParOf" srcId="{E773282F-4D6B-4CAC-B117-51D30E8B17F3}" destId="{EF10E272-9241-43C3-9FD9-BABEF2C4F8C3}" srcOrd="2" destOrd="0" presId="urn:microsoft.com/office/officeart/2005/8/layout/chevron1"/>
    <dgm:cxn modelId="{8743B89E-EDFB-4BC9-9C80-A2B241FB66AC}" type="presParOf" srcId="{E773282F-4D6B-4CAC-B117-51D30E8B17F3}" destId="{221E00EA-599C-4E08-A1AC-93A9CC15DA83}" srcOrd="3" destOrd="0" presId="urn:microsoft.com/office/officeart/2005/8/layout/chevron1"/>
    <dgm:cxn modelId="{5DE14F7F-28E4-4C89-A354-6C0F9E154D69}" type="presParOf" srcId="{E773282F-4D6B-4CAC-B117-51D30E8B17F3}" destId="{589F1BF2-20B3-48FD-AAEF-B216EDB186FD}" srcOrd="4"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F66B7A-6A97-4E7E-A51A-A7987FA5DDC0}">
      <dsp:nvSpPr>
        <dsp:cNvPr id="0" name=""/>
        <dsp:cNvSpPr/>
      </dsp:nvSpPr>
      <dsp:spPr>
        <a:xfrm>
          <a:off x="3185" y="1592267"/>
          <a:ext cx="3880891" cy="1552356"/>
        </a:xfrm>
        <a:prstGeom prst="chevron">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2014" tIns="37338" rIns="37338" bIns="37338" numCol="1" spcCol="1270" anchor="ctr" anchorCtr="0">
          <a:noAutofit/>
        </a:bodyPr>
        <a:lstStyle/>
        <a:p>
          <a:pPr marL="0" lvl="0" indent="0" algn="ctr" defTabSz="1244600">
            <a:lnSpc>
              <a:spcPct val="90000"/>
            </a:lnSpc>
            <a:spcBef>
              <a:spcPct val="0"/>
            </a:spcBef>
            <a:spcAft>
              <a:spcPct val="35000"/>
            </a:spcAft>
            <a:buNone/>
          </a:pPr>
          <a:r>
            <a:rPr lang="en-US" sz="2800" kern="1200" dirty="0"/>
            <a:t>Issues in the social field</a:t>
          </a:r>
        </a:p>
      </dsp:txBody>
      <dsp:txXfrm>
        <a:off x="779363" y="1592267"/>
        <a:ext cx="2328535" cy="1552356"/>
      </dsp:txXfrm>
    </dsp:sp>
    <dsp:sp modelId="{EF10E272-9241-43C3-9FD9-BABEF2C4F8C3}">
      <dsp:nvSpPr>
        <dsp:cNvPr id="0" name=""/>
        <dsp:cNvSpPr/>
      </dsp:nvSpPr>
      <dsp:spPr>
        <a:xfrm>
          <a:off x="3495987" y="1592267"/>
          <a:ext cx="3880891" cy="1552356"/>
        </a:xfrm>
        <a:prstGeom prst="chevron">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2014" tIns="37338" rIns="37338" bIns="37338" numCol="1" spcCol="1270" anchor="ctr" anchorCtr="0">
          <a:noAutofit/>
        </a:bodyPr>
        <a:lstStyle/>
        <a:p>
          <a:pPr marL="0" lvl="0" indent="0" algn="ctr" defTabSz="1244600">
            <a:lnSpc>
              <a:spcPct val="90000"/>
            </a:lnSpc>
            <a:spcBef>
              <a:spcPct val="0"/>
            </a:spcBef>
            <a:spcAft>
              <a:spcPct val="35000"/>
            </a:spcAft>
            <a:buNone/>
          </a:pPr>
          <a:r>
            <a:rPr lang="en-US" sz="2800" kern="1200"/>
            <a:t>Relationships with clients</a:t>
          </a:r>
        </a:p>
      </dsp:txBody>
      <dsp:txXfrm>
        <a:off x="4272165" y="1592267"/>
        <a:ext cx="2328535" cy="1552356"/>
      </dsp:txXfrm>
    </dsp:sp>
    <dsp:sp modelId="{589F1BF2-20B3-48FD-AAEF-B216EDB186FD}">
      <dsp:nvSpPr>
        <dsp:cNvPr id="0" name=""/>
        <dsp:cNvSpPr/>
      </dsp:nvSpPr>
      <dsp:spPr>
        <a:xfrm>
          <a:off x="6988789" y="1592267"/>
          <a:ext cx="3880891" cy="1552356"/>
        </a:xfrm>
        <a:prstGeom prst="chevron">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2014" tIns="37338" rIns="37338" bIns="37338" numCol="1" spcCol="1270" anchor="ctr" anchorCtr="0">
          <a:noAutofit/>
        </a:bodyPr>
        <a:lstStyle/>
        <a:p>
          <a:pPr marL="0" lvl="0" indent="0" algn="ctr" defTabSz="1244600">
            <a:lnSpc>
              <a:spcPct val="90000"/>
            </a:lnSpc>
            <a:spcBef>
              <a:spcPct val="0"/>
            </a:spcBef>
            <a:spcAft>
              <a:spcPct val="35000"/>
            </a:spcAft>
            <a:buNone/>
          </a:pPr>
          <a:r>
            <a:rPr lang="en-US" sz="2800" kern="1200" dirty="0"/>
            <a:t>Gender Roles in Social Work</a:t>
          </a:r>
        </a:p>
      </dsp:txBody>
      <dsp:txXfrm>
        <a:off x="7764967" y="1592267"/>
        <a:ext cx="2328535" cy="1552356"/>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9166AF-923D-7894-9C8A-FB209A21793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81FEFD1-8CE7-BC52-400B-8F235123DDE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478B731-8FC3-FFAA-654C-7EB5E8F557D2}"/>
              </a:ext>
            </a:extLst>
          </p:cNvPr>
          <p:cNvSpPr>
            <a:spLocks noGrp="1"/>
          </p:cNvSpPr>
          <p:nvPr>
            <p:ph type="dt" sz="half" idx="10"/>
          </p:nvPr>
        </p:nvSpPr>
        <p:spPr/>
        <p:txBody>
          <a:bodyPr/>
          <a:lstStyle/>
          <a:p>
            <a:fld id="{55176DA9-3992-4E38-9C41-304C23C18145}" type="datetimeFigureOut">
              <a:rPr lang="en-US" smtClean="0"/>
              <a:t>3/17/2026</a:t>
            </a:fld>
            <a:endParaRPr lang="en-US"/>
          </a:p>
        </p:txBody>
      </p:sp>
      <p:sp>
        <p:nvSpPr>
          <p:cNvPr id="5" name="Footer Placeholder 4">
            <a:extLst>
              <a:ext uri="{FF2B5EF4-FFF2-40B4-BE49-F238E27FC236}">
                <a16:creationId xmlns:a16="http://schemas.microsoft.com/office/drawing/2014/main" id="{3F2756DE-28AB-AEEB-4E77-E103AE4A845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8535A0B-94E0-BC7D-9064-FDE7B29E178B}"/>
              </a:ext>
            </a:extLst>
          </p:cNvPr>
          <p:cNvSpPr>
            <a:spLocks noGrp="1"/>
          </p:cNvSpPr>
          <p:nvPr>
            <p:ph type="sldNum" sz="quarter" idx="12"/>
          </p:nvPr>
        </p:nvSpPr>
        <p:spPr/>
        <p:txBody>
          <a:bodyPr/>
          <a:lstStyle/>
          <a:p>
            <a:fld id="{ADDB9DEB-58C1-48BD-A808-FB7781CC70BC}" type="slidenum">
              <a:rPr lang="en-US" smtClean="0"/>
              <a:t>‹#›</a:t>
            </a:fld>
            <a:endParaRPr lang="en-US"/>
          </a:p>
        </p:txBody>
      </p:sp>
    </p:spTree>
    <p:extLst>
      <p:ext uri="{BB962C8B-B14F-4D97-AF65-F5344CB8AC3E}">
        <p14:creationId xmlns:p14="http://schemas.microsoft.com/office/powerpoint/2010/main" val="34687489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1636CD-03D6-AFDA-DF3C-57E75FDD7D7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B92AD1F-2EBA-5D0C-76EC-9E49AD2B52A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607EB5-0098-2306-A2A2-6BA46ECF6AC1}"/>
              </a:ext>
            </a:extLst>
          </p:cNvPr>
          <p:cNvSpPr>
            <a:spLocks noGrp="1"/>
          </p:cNvSpPr>
          <p:nvPr>
            <p:ph type="dt" sz="half" idx="10"/>
          </p:nvPr>
        </p:nvSpPr>
        <p:spPr/>
        <p:txBody>
          <a:bodyPr/>
          <a:lstStyle/>
          <a:p>
            <a:fld id="{55176DA9-3992-4E38-9C41-304C23C18145}" type="datetimeFigureOut">
              <a:rPr lang="en-US" smtClean="0"/>
              <a:t>3/17/2026</a:t>
            </a:fld>
            <a:endParaRPr lang="en-US"/>
          </a:p>
        </p:txBody>
      </p:sp>
      <p:sp>
        <p:nvSpPr>
          <p:cNvPr id="5" name="Footer Placeholder 4">
            <a:extLst>
              <a:ext uri="{FF2B5EF4-FFF2-40B4-BE49-F238E27FC236}">
                <a16:creationId xmlns:a16="http://schemas.microsoft.com/office/drawing/2014/main" id="{917CCFA1-B039-4768-B9A9-41B704A0991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677781B-32D4-028E-BF12-C638925C924F}"/>
              </a:ext>
            </a:extLst>
          </p:cNvPr>
          <p:cNvSpPr>
            <a:spLocks noGrp="1"/>
          </p:cNvSpPr>
          <p:nvPr>
            <p:ph type="sldNum" sz="quarter" idx="12"/>
          </p:nvPr>
        </p:nvSpPr>
        <p:spPr/>
        <p:txBody>
          <a:bodyPr/>
          <a:lstStyle/>
          <a:p>
            <a:fld id="{ADDB9DEB-58C1-48BD-A808-FB7781CC70BC}" type="slidenum">
              <a:rPr lang="en-US" smtClean="0"/>
              <a:t>‹#›</a:t>
            </a:fld>
            <a:endParaRPr lang="en-US"/>
          </a:p>
        </p:txBody>
      </p:sp>
    </p:spTree>
    <p:extLst>
      <p:ext uri="{BB962C8B-B14F-4D97-AF65-F5344CB8AC3E}">
        <p14:creationId xmlns:p14="http://schemas.microsoft.com/office/powerpoint/2010/main" val="24595232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AF84A47-2F1E-102F-34E0-1CAB8D871D1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3C1EB8E-AB2E-31B3-E2F8-E7C10F9DB32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FF192A-8B2B-FC1A-7E30-2CD6114944FF}"/>
              </a:ext>
            </a:extLst>
          </p:cNvPr>
          <p:cNvSpPr>
            <a:spLocks noGrp="1"/>
          </p:cNvSpPr>
          <p:nvPr>
            <p:ph type="dt" sz="half" idx="10"/>
          </p:nvPr>
        </p:nvSpPr>
        <p:spPr/>
        <p:txBody>
          <a:bodyPr/>
          <a:lstStyle/>
          <a:p>
            <a:fld id="{55176DA9-3992-4E38-9C41-304C23C18145}" type="datetimeFigureOut">
              <a:rPr lang="en-US" smtClean="0"/>
              <a:t>3/17/2026</a:t>
            </a:fld>
            <a:endParaRPr lang="en-US"/>
          </a:p>
        </p:txBody>
      </p:sp>
      <p:sp>
        <p:nvSpPr>
          <p:cNvPr id="5" name="Footer Placeholder 4">
            <a:extLst>
              <a:ext uri="{FF2B5EF4-FFF2-40B4-BE49-F238E27FC236}">
                <a16:creationId xmlns:a16="http://schemas.microsoft.com/office/drawing/2014/main" id="{174E88B0-D7A1-4483-AEBA-CD31241CB89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8CB8BE-CD81-723D-6805-F9715038C384}"/>
              </a:ext>
            </a:extLst>
          </p:cNvPr>
          <p:cNvSpPr>
            <a:spLocks noGrp="1"/>
          </p:cNvSpPr>
          <p:nvPr>
            <p:ph type="sldNum" sz="quarter" idx="12"/>
          </p:nvPr>
        </p:nvSpPr>
        <p:spPr/>
        <p:txBody>
          <a:bodyPr/>
          <a:lstStyle/>
          <a:p>
            <a:fld id="{ADDB9DEB-58C1-48BD-A808-FB7781CC70BC}" type="slidenum">
              <a:rPr lang="en-US" smtClean="0"/>
              <a:t>‹#›</a:t>
            </a:fld>
            <a:endParaRPr lang="en-US"/>
          </a:p>
        </p:txBody>
      </p:sp>
    </p:spTree>
    <p:extLst>
      <p:ext uri="{BB962C8B-B14F-4D97-AF65-F5344CB8AC3E}">
        <p14:creationId xmlns:p14="http://schemas.microsoft.com/office/powerpoint/2010/main" val="17928069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2DD117-1C83-B41A-3564-7EFDE4D8A78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2A99F4D-BD55-445E-9B18-C34258DF14E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0086D62-5FF7-98DE-AF50-E759F5AEFF7A}"/>
              </a:ext>
            </a:extLst>
          </p:cNvPr>
          <p:cNvSpPr>
            <a:spLocks noGrp="1"/>
          </p:cNvSpPr>
          <p:nvPr>
            <p:ph type="dt" sz="half" idx="10"/>
          </p:nvPr>
        </p:nvSpPr>
        <p:spPr/>
        <p:txBody>
          <a:bodyPr/>
          <a:lstStyle/>
          <a:p>
            <a:fld id="{55176DA9-3992-4E38-9C41-304C23C18145}" type="datetimeFigureOut">
              <a:rPr lang="en-US" smtClean="0"/>
              <a:t>3/17/2026</a:t>
            </a:fld>
            <a:endParaRPr lang="en-US"/>
          </a:p>
        </p:txBody>
      </p:sp>
      <p:sp>
        <p:nvSpPr>
          <p:cNvPr id="5" name="Footer Placeholder 4">
            <a:extLst>
              <a:ext uri="{FF2B5EF4-FFF2-40B4-BE49-F238E27FC236}">
                <a16:creationId xmlns:a16="http://schemas.microsoft.com/office/drawing/2014/main" id="{638D9C56-2CDB-19C3-F847-D1747CED2D7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47C8E02-0667-4C9A-3AE0-8EE334C5CF2F}"/>
              </a:ext>
            </a:extLst>
          </p:cNvPr>
          <p:cNvSpPr>
            <a:spLocks noGrp="1"/>
          </p:cNvSpPr>
          <p:nvPr>
            <p:ph type="sldNum" sz="quarter" idx="12"/>
          </p:nvPr>
        </p:nvSpPr>
        <p:spPr/>
        <p:txBody>
          <a:bodyPr/>
          <a:lstStyle/>
          <a:p>
            <a:fld id="{ADDB9DEB-58C1-48BD-A808-FB7781CC70BC}" type="slidenum">
              <a:rPr lang="en-US" smtClean="0"/>
              <a:t>‹#›</a:t>
            </a:fld>
            <a:endParaRPr lang="en-US"/>
          </a:p>
        </p:txBody>
      </p:sp>
    </p:spTree>
    <p:extLst>
      <p:ext uri="{BB962C8B-B14F-4D97-AF65-F5344CB8AC3E}">
        <p14:creationId xmlns:p14="http://schemas.microsoft.com/office/powerpoint/2010/main" val="1523991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82A348-9DDB-A5B1-DD6E-272AF9120D6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432D7F6-D618-79FC-67BC-19B5BFC7C34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726689F-E3C7-9C8D-34E4-AA3BFB815D09}"/>
              </a:ext>
            </a:extLst>
          </p:cNvPr>
          <p:cNvSpPr>
            <a:spLocks noGrp="1"/>
          </p:cNvSpPr>
          <p:nvPr>
            <p:ph type="dt" sz="half" idx="10"/>
          </p:nvPr>
        </p:nvSpPr>
        <p:spPr/>
        <p:txBody>
          <a:bodyPr/>
          <a:lstStyle/>
          <a:p>
            <a:fld id="{55176DA9-3992-4E38-9C41-304C23C18145}" type="datetimeFigureOut">
              <a:rPr lang="en-US" smtClean="0"/>
              <a:t>3/17/2026</a:t>
            </a:fld>
            <a:endParaRPr lang="en-US"/>
          </a:p>
        </p:txBody>
      </p:sp>
      <p:sp>
        <p:nvSpPr>
          <p:cNvPr id="5" name="Footer Placeholder 4">
            <a:extLst>
              <a:ext uri="{FF2B5EF4-FFF2-40B4-BE49-F238E27FC236}">
                <a16:creationId xmlns:a16="http://schemas.microsoft.com/office/drawing/2014/main" id="{3451B06A-A7B6-EA7A-81DC-89E929292F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F7BAFB-8301-480F-0585-DB1EF9C2D8CD}"/>
              </a:ext>
            </a:extLst>
          </p:cNvPr>
          <p:cNvSpPr>
            <a:spLocks noGrp="1"/>
          </p:cNvSpPr>
          <p:nvPr>
            <p:ph type="sldNum" sz="quarter" idx="12"/>
          </p:nvPr>
        </p:nvSpPr>
        <p:spPr/>
        <p:txBody>
          <a:bodyPr/>
          <a:lstStyle/>
          <a:p>
            <a:fld id="{ADDB9DEB-58C1-48BD-A808-FB7781CC70BC}" type="slidenum">
              <a:rPr lang="en-US" smtClean="0"/>
              <a:t>‹#›</a:t>
            </a:fld>
            <a:endParaRPr lang="en-US"/>
          </a:p>
        </p:txBody>
      </p:sp>
    </p:spTree>
    <p:extLst>
      <p:ext uri="{BB962C8B-B14F-4D97-AF65-F5344CB8AC3E}">
        <p14:creationId xmlns:p14="http://schemas.microsoft.com/office/powerpoint/2010/main" val="29971044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B933B3-47EE-6A13-F240-D8C997BC46F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2D8465A-48DB-0E6E-6C1F-97C6B4C6504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2286D7C-B4BD-44A1-2320-544637A4848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DD17D1D-FE98-E71D-B0EE-AEF541FE4166}"/>
              </a:ext>
            </a:extLst>
          </p:cNvPr>
          <p:cNvSpPr>
            <a:spLocks noGrp="1"/>
          </p:cNvSpPr>
          <p:nvPr>
            <p:ph type="dt" sz="half" idx="10"/>
          </p:nvPr>
        </p:nvSpPr>
        <p:spPr/>
        <p:txBody>
          <a:bodyPr/>
          <a:lstStyle/>
          <a:p>
            <a:fld id="{55176DA9-3992-4E38-9C41-304C23C18145}" type="datetimeFigureOut">
              <a:rPr lang="en-US" smtClean="0"/>
              <a:t>3/17/2026</a:t>
            </a:fld>
            <a:endParaRPr lang="en-US"/>
          </a:p>
        </p:txBody>
      </p:sp>
      <p:sp>
        <p:nvSpPr>
          <p:cNvPr id="6" name="Footer Placeholder 5">
            <a:extLst>
              <a:ext uri="{FF2B5EF4-FFF2-40B4-BE49-F238E27FC236}">
                <a16:creationId xmlns:a16="http://schemas.microsoft.com/office/drawing/2014/main" id="{4C05BD73-E7BF-A2B2-3569-2BB0AC1123F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B617D0-3F18-0026-6FB7-72452AE5FAE6}"/>
              </a:ext>
            </a:extLst>
          </p:cNvPr>
          <p:cNvSpPr>
            <a:spLocks noGrp="1"/>
          </p:cNvSpPr>
          <p:nvPr>
            <p:ph type="sldNum" sz="quarter" idx="12"/>
          </p:nvPr>
        </p:nvSpPr>
        <p:spPr/>
        <p:txBody>
          <a:bodyPr/>
          <a:lstStyle/>
          <a:p>
            <a:fld id="{ADDB9DEB-58C1-48BD-A808-FB7781CC70BC}" type="slidenum">
              <a:rPr lang="en-US" smtClean="0"/>
              <a:t>‹#›</a:t>
            </a:fld>
            <a:endParaRPr lang="en-US"/>
          </a:p>
        </p:txBody>
      </p:sp>
    </p:spTree>
    <p:extLst>
      <p:ext uri="{BB962C8B-B14F-4D97-AF65-F5344CB8AC3E}">
        <p14:creationId xmlns:p14="http://schemas.microsoft.com/office/powerpoint/2010/main" val="17637012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33B2A2-47D1-9CE8-41CB-4499FC4CE0C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C4FA4BB-9E8B-4E50-5F98-17CDE70DC49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E60C82F-4A41-5AE4-3E13-2D9DCB3028E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5A9AB2B-3495-B29E-CF6D-55BF898D421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D89AC7A-B3F9-2769-1035-30FB9512C98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3AE85B6-C73C-8090-070A-C4BFFA16CF00}"/>
              </a:ext>
            </a:extLst>
          </p:cNvPr>
          <p:cNvSpPr>
            <a:spLocks noGrp="1"/>
          </p:cNvSpPr>
          <p:nvPr>
            <p:ph type="dt" sz="half" idx="10"/>
          </p:nvPr>
        </p:nvSpPr>
        <p:spPr/>
        <p:txBody>
          <a:bodyPr/>
          <a:lstStyle/>
          <a:p>
            <a:fld id="{55176DA9-3992-4E38-9C41-304C23C18145}" type="datetimeFigureOut">
              <a:rPr lang="en-US" smtClean="0"/>
              <a:t>3/17/2026</a:t>
            </a:fld>
            <a:endParaRPr lang="en-US"/>
          </a:p>
        </p:txBody>
      </p:sp>
      <p:sp>
        <p:nvSpPr>
          <p:cNvPr id="8" name="Footer Placeholder 7">
            <a:extLst>
              <a:ext uri="{FF2B5EF4-FFF2-40B4-BE49-F238E27FC236}">
                <a16:creationId xmlns:a16="http://schemas.microsoft.com/office/drawing/2014/main" id="{BFE8DA49-501B-49E0-D064-E49692DC659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357756C-B7B0-985A-91F4-D49154DE8D91}"/>
              </a:ext>
            </a:extLst>
          </p:cNvPr>
          <p:cNvSpPr>
            <a:spLocks noGrp="1"/>
          </p:cNvSpPr>
          <p:nvPr>
            <p:ph type="sldNum" sz="quarter" idx="12"/>
          </p:nvPr>
        </p:nvSpPr>
        <p:spPr/>
        <p:txBody>
          <a:bodyPr/>
          <a:lstStyle/>
          <a:p>
            <a:fld id="{ADDB9DEB-58C1-48BD-A808-FB7781CC70BC}" type="slidenum">
              <a:rPr lang="en-US" smtClean="0"/>
              <a:t>‹#›</a:t>
            </a:fld>
            <a:endParaRPr lang="en-US"/>
          </a:p>
        </p:txBody>
      </p:sp>
    </p:spTree>
    <p:extLst>
      <p:ext uri="{BB962C8B-B14F-4D97-AF65-F5344CB8AC3E}">
        <p14:creationId xmlns:p14="http://schemas.microsoft.com/office/powerpoint/2010/main" val="3096638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0EB0D-DF40-94F2-E213-6E47945F5A2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378EF3B-CD0C-8362-0B0A-4A203FF74EEF}"/>
              </a:ext>
            </a:extLst>
          </p:cNvPr>
          <p:cNvSpPr>
            <a:spLocks noGrp="1"/>
          </p:cNvSpPr>
          <p:nvPr>
            <p:ph type="dt" sz="half" idx="10"/>
          </p:nvPr>
        </p:nvSpPr>
        <p:spPr/>
        <p:txBody>
          <a:bodyPr/>
          <a:lstStyle/>
          <a:p>
            <a:fld id="{55176DA9-3992-4E38-9C41-304C23C18145}" type="datetimeFigureOut">
              <a:rPr lang="en-US" smtClean="0"/>
              <a:t>3/17/2026</a:t>
            </a:fld>
            <a:endParaRPr lang="en-US"/>
          </a:p>
        </p:txBody>
      </p:sp>
      <p:sp>
        <p:nvSpPr>
          <p:cNvPr id="4" name="Footer Placeholder 3">
            <a:extLst>
              <a:ext uri="{FF2B5EF4-FFF2-40B4-BE49-F238E27FC236}">
                <a16:creationId xmlns:a16="http://schemas.microsoft.com/office/drawing/2014/main" id="{CF18A3CD-EBCD-287E-27D6-A2D61A4DCAD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8AE43FE-49B5-6E0B-CBA5-75376573EE55}"/>
              </a:ext>
            </a:extLst>
          </p:cNvPr>
          <p:cNvSpPr>
            <a:spLocks noGrp="1"/>
          </p:cNvSpPr>
          <p:nvPr>
            <p:ph type="sldNum" sz="quarter" idx="12"/>
          </p:nvPr>
        </p:nvSpPr>
        <p:spPr/>
        <p:txBody>
          <a:bodyPr/>
          <a:lstStyle/>
          <a:p>
            <a:fld id="{ADDB9DEB-58C1-48BD-A808-FB7781CC70BC}" type="slidenum">
              <a:rPr lang="en-US" smtClean="0"/>
              <a:t>‹#›</a:t>
            </a:fld>
            <a:endParaRPr lang="en-US"/>
          </a:p>
        </p:txBody>
      </p:sp>
    </p:spTree>
    <p:extLst>
      <p:ext uri="{BB962C8B-B14F-4D97-AF65-F5344CB8AC3E}">
        <p14:creationId xmlns:p14="http://schemas.microsoft.com/office/powerpoint/2010/main" val="11390642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38253F0-7E3D-84EF-2031-DA3EAF7A72AE}"/>
              </a:ext>
            </a:extLst>
          </p:cNvPr>
          <p:cNvSpPr>
            <a:spLocks noGrp="1"/>
          </p:cNvSpPr>
          <p:nvPr>
            <p:ph type="dt" sz="half" idx="10"/>
          </p:nvPr>
        </p:nvSpPr>
        <p:spPr/>
        <p:txBody>
          <a:bodyPr/>
          <a:lstStyle/>
          <a:p>
            <a:fld id="{55176DA9-3992-4E38-9C41-304C23C18145}" type="datetimeFigureOut">
              <a:rPr lang="en-US" smtClean="0"/>
              <a:t>3/17/2026</a:t>
            </a:fld>
            <a:endParaRPr lang="en-US"/>
          </a:p>
        </p:txBody>
      </p:sp>
      <p:sp>
        <p:nvSpPr>
          <p:cNvPr id="3" name="Footer Placeholder 2">
            <a:extLst>
              <a:ext uri="{FF2B5EF4-FFF2-40B4-BE49-F238E27FC236}">
                <a16:creationId xmlns:a16="http://schemas.microsoft.com/office/drawing/2014/main" id="{EDA456B7-365C-C5AE-90F3-F4D20697457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A50DC36-480A-21F7-FD34-072D4DC0F630}"/>
              </a:ext>
            </a:extLst>
          </p:cNvPr>
          <p:cNvSpPr>
            <a:spLocks noGrp="1"/>
          </p:cNvSpPr>
          <p:nvPr>
            <p:ph type="sldNum" sz="quarter" idx="12"/>
          </p:nvPr>
        </p:nvSpPr>
        <p:spPr/>
        <p:txBody>
          <a:bodyPr/>
          <a:lstStyle/>
          <a:p>
            <a:fld id="{ADDB9DEB-58C1-48BD-A808-FB7781CC70BC}" type="slidenum">
              <a:rPr lang="en-US" smtClean="0"/>
              <a:t>‹#›</a:t>
            </a:fld>
            <a:endParaRPr lang="en-US"/>
          </a:p>
        </p:txBody>
      </p:sp>
    </p:spTree>
    <p:extLst>
      <p:ext uri="{BB962C8B-B14F-4D97-AF65-F5344CB8AC3E}">
        <p14:creationId xmlns:p14="http://schemas.microsoft.com/office/powerpoint/2010/main" val="40082009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353AC6-3672-0003-0924-21B20575E3C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1F1B35D-36BC-1C7D-CBBC-AF7BDD6C160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74BA5AE-4473-C56C-CD72-13E8B0C2C2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88AF68E-DFE4-4A9D-559A-6BE261CE919E}"/>
              </a:ext>
            </a:extLst>
          </p:cNvPr>
          <p:cNvSpPr>
            <a:spLocks noGrp="1"/>
          </p:cNvSpPr>
          <p:nvPr>
            <p:ph type="dt" sz="half" idx="10"/>
          </p:nvPr>
        </p:nvSpPr>
        <p:spPr/>
        <p:txBody>
          <a:bodyPr/>
          <a:lstStyle/>
          <a:p>
            <a:fld id="{55176DA9-3992-4E38-9C41-304C23C18145}" type="datetimeFigureOut">
              <a:rPr lang="en-US" smtClean="0"/>
              <a:t>3/17/2026</a:t>
            </a:fld>
            <a:endParaRPr lang="en-US"/>
          </a:p>
        </p:txBody>
      </p:sp>
      <p:sp>
        <p:nvSpPr>
          <p:cNvPr id="6" name="Footer Placeholder 5">
            <a:extLst>
              <a:ext uri="{FF2B5EF4-FFF2-40B4-BE49-F238E27FC236}">
                <a16:creationId xmlns:a16="http://schemas.microsoft.com/office/drawing/2014/main" id="{6A0C1265-B5D2-9910-3153-BB5DAB21EA8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2ED8B28-2DE6-07B5-2ED9-F4B3423C65DF}"/>
              </a:ext>
            </a:extLst>
          </p:cNvPr>
          <p:cNvSpPr>
            <a:spLocks noGrp="1"/>
          </p:cNvSpPr>
          <p:nvPr>
            <p:ph type="sldNum" sz="quarter" idx="12"/>
          </p:nvPr>
        </p:nvSpPr>
        <p:spPr/>
        <p:txBody>
          <a:bodyPr/>
          <a:lstStyle/>
          <a:p>
            <a:fld id="{ADDB9DEB-58C1-48BD-A808-FB7781CC70BC}" type="slidenum">
              <a:rPr lang="en-US" smtClean="0"/>
              <a:t>‹#›</a:t>
            </a:fld>
            <a:endParaRPr lang="en-US"/>
          </a:p>
        </p:txBody>
      </p:sp>
    </p:spTree>
    <p:extLst>
      <p:ext uri="{BB962C8B-B14F-4D97-AF65-F5344CB8AC3E}">
        <p14:creationId xmlns:p14="http://schemas.microsoft.com/office/powerpoint/2010/main" val="6733691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F64BB8-BA6C-6A8F-3E3B-4CC8A8C99CE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84DC495-0892-CEA0-7814-530CB1583DA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EF2AE75-19F8-A639-0929-21FAAB8103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2786737-7814-89E0-2C34-867CB504C1D4}"/>
              </a:ext>
            </a:extLst>
          </p:cNvPr>
          <p:cNvSpPr>
            <a:spLocks noGrp="1"/>
          </p:cNvSpPr>
          <p:nvPr>
            <p:ph type="dt" sz="half" idx="10"/>
          </p:nvPr>
        </p:nvSpPr>
        <p:spPr/>
        <p:txBody>
          <a:bodyPr/>
          <a:lstStyle/>
          <a:p>
            <a:fld id="{55176DA9-3992-4E38-9C41-304C23C18145}" type="datetimeFigureOut">
              <a:rPr lang="en-US" smtClean="0"/>
              <a:t>3/17/2026</a:t>
            </a:fld>
            <a:endParaRPr lang="en-US"/>
          </a:p>
        </p:txBody>
      </p:sp>
      <p:sp>
        <p:nvSpPr>
          <p:cNvPr id="6" name="Footer Placeholder 5">
            <a:extLst>
              <a:ext uri="{FF2B5EF4-FFF2-40B4-BE49-F238E27FC236}">
                <a16:creationId xmlns:a16="http://schemas.microsoft.com/office/drawing/2014/main" id="{B462F346-4F27-798E-4987-C8389DDE105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1679DFD-32F2-F9E4-244E-F755F0F48960}"/>
              </a:ext>
            </a:extLst>
          </p:cNvPr>
          <p:cNvSpPr>
            <a:spLocks noGrp="1"/>
          </p:cNvSpPr>
          <p:nvPr>
            <p:ph type="sldNum" sz="quarter" idx="12"/>
          </p:nvPr>
        </p:nvSpPr>
        <p:spPr/>
        <p:txBody>
          <a:bodyPr/>
          <a:lstStyle/>
          <a:p>
            <a:fld id="{ADDB9DEB-58C1-48BD-A808-FB7781CC70BC}" type="slidenum">
              <a:rPr lang="en-US" smtClean="0"/>
              <a:t>‹#›</a:t>
            </a:fld>
            <a:endParaRPr lang="en-US"/>
          </a:p>
        </p:txBody>
      </p:sp>
    </p:spTree>
    <p:extLst>
      <p:ext uri="{BB962C8B-B14F-4D97-AF65-F5344CB8AC3E}">
        <p14:creationId xmlns:p14="http://schemas.microsoft.com/office/powerpoint/2010/main" val="26286743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D2C103E-B222-450C-792F-CAA77539967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4A0522C-D2D1-CF08-E2C0-6600599C4E7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CFDDB73-B936-A70D-EB3B-99827FA64C2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5176DA9-3992-4E38-9C41-304C23C18145}" type="datetimeFigureOut">
              <a:rPr lang="en-US" smtClean="0"/>
              <a:t>3/17/2026</a:t>
            </a:fld>
            <a:endParaRPr lang="en-US"/>
          </a:p>
        </p:txBody>
      </p:sp>
      <p:sp>
        <p:nvSpPr>
          <p:cNvPr id="5" name="Footer Placeholder 4">
            <a:extLst>
              <a:ext uri="{FF2B5EF4-FFF2-40B4-BE49-F238E27FC236}">
                <a16:creationId xmlns:a16="http://schemas.microsoft.com/office/drawing/2014/main" id="{6AFF6396-E0F1-DA40-5DF3-0D6D3D5ACB4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5C6B4B0F-BBB2-6967-7452-248EA606BC7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DDB9DEB-58C1-48BD-A808-FB7781CC70BC}" type="slidenum">
              <a:rPr lang="en-US" smtClean="0"/>
              <a:t>‹#›</a:t>
            </a:fld>
            <a:endParaRPr lang="en-US"/>
          </a:p>
        </p:txBody>
      </p:sp>
    </p:spTree>
    <p:extLst>
      <p:ext uri="{BB962C8B-B14F-4D97-AF65-F5344CB8AC3E}">
        <p14:creationId xmlns:p14="http://schemas.microsoft.com/office/powerpoint/2010/main" val="38823742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6B460BD-ABB3-2CF4-FAB8-4022EBC48624}"/>
              </a:ext>
            </a:extLst>
          </p:cNvPr>
          <p:cNvSpPr>
            <a:spLocks noGrp="1"/>
          </p:cNvSpPr>
          <p:nvPr>
            <p:ph sz="half" idx="1"/>
          </p:nvPr>
        </p:nvSpPr>
        <p:spPr>
          <a:xfrm>
            <a:off x="0" y="3429000"/>
            <a:ext cx="5066675" cy="3429000"/>
          </a:xfrm>
          <a:solidFill>
            <a:schemeClr val="tx2">
              <a:lumMod val="10000"/>
              <a:lumOff val="90000"/>
            </a:schemeClr>
          </a:solidFill>
        </p:spPr>
        <p:txBody>
          <a:bodyPr>
            <a:normAutofit fontScale="92500" lnSpcReduction="10000"/>
          </a:bodyPr>
          <a:lstStyle/>
          <a:p>
            <a:pPr marL="0" indent="0" algn="ctr">
              <a:buNone/>
            </a:pPr>
            <a:endParaRPr lang="en-US" b="1" dirty="0">
              <a:latin typeface="+mj-lt"/>
            </a:endParaRPr>
          </a:p>
          <a:p>
            <a:pPr marL="0" indent="0" algn="ctr">
              <a:buNone/>
            </a:pPr>
            <a:endParaRPr lang="en-US" sz="2400" b="1" dirty="0">
              <a:latin typeface="+mj-lt"/>
            </a:endParaRPr>
          </a:p>
          <a:p>
            <a:pPr marL="0" indent="0" algn="ctr">
              <a:buNone/>
            </a:pPr>
            <a:endParaRPr lang="en-US" sz="2400" b="1" dirty="0">
              <a:latin typeface="+mj-lt"/>
            </a:endParaRPr>
          </a:p>
          <a:p>
            <a:pPr marL="0" indent="0" algn="ctr">
              <a:buNone/>
            </a:pPr>
            <a:r>
              <a:rPr lang="en-US" sz="2400" b="1" dirty="0">
                <a:latin typeface="+mj-lt"/>
              </a:rPr>
              <a:t>“Gender, Power, Belonging, and Justice.”</a:t>
            </a:r>
          </a:p>
          <a:p>
            <a:pPr marL="0" indent="0" algn="ctr">
              <a:buNone/>
            </a:pPr>
            <a:endParaRPr lang="en-US" sz="3600" b="1" dirty="0">
              <a:latin typeface="+mj-lt"/>
            </a:endParaRPr>
          </a:p>
          <a:p>
            <a:pPr marL="0" indent="0" algn="ctr">
              <a:buNone/>
            </a:pPr>
            <a:r>
              <a:rPr lang="en-US" sz="1800" b="1" dirty="0">
                <a:latin typeface="+mj-lt"/>
              </a:rPr>
              <a:t>26–27 March 2026</a:t>
            </a:r>
          </a:p>
        </p:txBody>
      </p:sp>
      <p:sp>
        <p:nvSpPr>
          <p:cNvPr id="4" name="Content Placeholder 3">
            <a:extLst>
              <a:ext uri="{FF2B5EF4-FFF2-40B4-BE49-F238E27FC236}">
                <a16:creationId xmlns:a16="http://schemas.microsoft.com/office/drawing/2014/main" id="{204DD235-D616-2372-9936-35EB1C34A2E7}"/>
              </a:ext>
            </a:extLst>
          </p:cNvPr>
          <p:cNvSpPr>
            <a:spLocks noGrp="1"/>
          </p:cNvSpPr>
          <p:nvPr>
            <p:ph sz="half" idx="2"/>
          </p:nvPr>
        </p:nvSpPr>
        <p:spPr>
          <a:xfrm>
            <a:off x="5066674" y="3428999"/>
            <a:ext cx="7125325" cy="3429001"/>
          </a:xfrm>
        </p:spPr>
        <p:txBody>
          <a:bodyPr>
            <a:normAutofit fontScale="92500" lnSpcReduction="10000"/>
          </a:bodyPr>
          <a:lstStyle/>
          <a:p>
            <a:pPr marL="0" marR="0" algn="ctr">
              <a:lnSpc>
                <a:spcPct val="150000"/>
              </a:lnSpc>
              <a:spcAft>
                <a:spcPts val="1000"/>
              </a:spcAft>
              <a:buNone/>
            </a:pPr>
            <a:endParaRPr lang="en-US" sz="2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ctr">
              <a:buNone/>
            </a:pPr>
            <a:r>
              <a:rPr lang="en-US" b="1" dirty="0"/>
              <a:t>"A PROFESSION WITHOUT GENDER": EXPERIENCES OF MALE SOCIAL WORKERS IN THE MUNICIPALITY OF SHKODËR</a:t>
            </a:r>
            <a:endParaRPr lang="en-US" dirty="0"/>
          </a:p>
          <a:p>
            <a:pPr algn="ctr"/>
            <a:endParaRPr lang="en-US" sz="1800" dirty="0"/>
          </a:p>
          <a:p>
            <a:pPr marL="0" indent="0" algn="ctr">
              <a:buNone/>
            </a:pPr>
            <a:endParaRPr lang="en-US" sz="1800" dirty="0"/>
          </a:p>
          <a:p>
            <a:pPr marL="0" indent="0" algn="ctr">
              <a:buNone/>
            </a:pPr>
            <a:r>
              <a:rPr lang="en-US" sz="1800" dirty="0"/>
              <a:t>Bujanë Topalli</a:t>
            </a:r>
            <a:r>
              <a:rPr lang="en-US" sz="1800" baseline="30000" dirty="0"/>
              <a:t>1</a:t>
            </a:r>
            <a:r>
              <a:rPr lang="en-US" sz="1800" dirty="0"/>
              <a:t>, Arnisa Bushati</a:t>
            </a:r>
            <a:r>
              <a:rPr lang="en-US" sz="1800" baseline="30000" dirty="0"/>
              <a:t>2, </a:t>
            </a:r>
            <a:endParaRPr lang="en-US" sz="1800" dirty="0"/>
          </a:p>
          <a:p>
            <a:pPr marL="0" indent="0" algn="ctr">
              <a:buNone/>
            </a:pPr>
            <a:r>
              <a:rPr lang="en-US" sz="1800" i="1" baseline="30000" dirty="0"/>
              <a:t>1,2</a:t>
            </a:r>
            <a:r>
              <a:rPr lang="en-US" sz="1800" i="1" dirty="0"/>
              <a:t> Department of Psychology – Social Work, </a:t>
            </a:r>
          </a:p>
          <a:p>
            <a:pPr marL="0" indent="0" algn="ctr">
              <a:buNone/>
            </a:pPr>
            <a:r>
              <a:rPr lang="en-US" sz="1800" i="1" dirty="0"/>
              <a:t>University of </a:t>
            </a:r>
            <a:r>
              <a:rPr lang="en-US" sz="1800" i="1" dirty="0" err="1"/>
              <a:t>Shkodër</a:t>
            </a:r>
            <a:r>
              <a:rPr lang="en-US" sz="1800" i="1" dirty="0"/>
              <a:t> "</a:t>
            </a:r>
            <a:r>
              <a:rPr lang="en-US" sz="1800" i="1" dirty="0" err="1"/>
              <a:t>Luigj</a:t>
            </a:r>
            <a:r>
              <a:rPr lang="en-US" sz="1800" i="1" dirty="0"/>
              <a:t> Gurakuqi"</a:t>
            </a:r>
            <a:endParaRPr lang="en-US" sz="1800" dirty="0"/>
          </a:p>
          <a:p>
            <a:endParaRPr lang="en-US" dirty="0"/>
          </a:p>
        </p:txBody>
      </p:sp>
      <p:pic>
        <p:nvPicPr>
          <p:cNvPr id="5" name="Picture 4">
            <a:extLst>
              <a:ext uri="{FF2B5EF4-FFF2-40B4-BE49-F238E27FC236}">
                <a16:creationId xmlns:a16="http://schemas.microsoft.com/office/drawing/2014/main" id="{F5BFBBF0-62DE-7C10-C096-B122AC674C2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12192000" cy="3429001"/>
          </a:xfrm>
          <a:prstGeom prst="rect">
            <a:avLst/>
          </a:prstGeom>
        </p:spPr>
      </p:pic>
    </p:spTree>
    <p:extLst>
      <p:ext uri="{BB962C8B-B14F-4D97-AF65-F5344CB8AC3E}">
        <p14:creationId xmlns:p14="http://schemas.microsoft.com/office/powerpoint/2010/main" val="39191827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8327E9-1E1D-1B9E-B23A-57A087124A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8C4407-E8FB-E8A9-EE0B-DA17450E640E}"/>
              </a:ext>
            </a:extLst>
          </p:cNvPr>
          <p:cNvSpPr>
            <a:spLocks noGrp="1"/>
          </p:cNvSpPr>
          <p:nvPr>
            <p:ph type="title"/>
          </p:nvPr>
        </p:nvSpPr>
        <p:spPr/>
        <p:txBody>
          <a:bodyPr/>
          <a:lstStyle/>
          <a:p>
            <a:r>
              <a:rPr lang="en-US" dirty="0"/>
              <a:t>Analyze of the first topic</a:t>
            </a:r>
          </a:p>
        </p:txBody>
      </p:sp>
      <p:sp>
        <p:nvSpPr>
          <p:cNvPr id="3" name="Content Placeholder 2">
            <a:extLst>
              <a:ext uri="{FF2B5EF4-FFF2-40B4-BE49-F238E27FC236}">
                <a16:creationId xmlns:a16="http://schemas.microsoft.com/office/drawing/2014/main" id="{92FCA3A9-D164-28A3-7801-B131F685B03B}"/>
              </a:ext>
            </a:extLst>
          </p:cNvPr>
          <p:cNvSpPr>
            <a:spLocks noGrp="1"/>
          </p:cNvSpPr>
          <p:nvPr>
            <p:ph idx="1"/>
          </p:nvPr>
        </p:nvSpPr>
        <p:spPr>
          <a:xfrm>
            <a:off x="838200" y="1690688"/>
            <a:ext cx="10515600" cy="4802187"/>
          </a:xfrm>
        </p:spPr>
        <p:txBody>
          <a:bodyPr>
            <a:normAutofit fontScale="92500" lnSpcReduction="20000"/>
          </a:bodyPr>
          <a:lstStyle/>
          <a:p>
            <a:pPr marL="0" indent="0" algn="just">
              <a:buNone/>
            </a:pPr>
            <a:r>
              <a:rPr lang="en-US" dirty="0">
                <a:latin typeface="Times New Roman" panose="02020603050405020304" pitchFamily="18" charset="0"/>
              </a:rPr>
              <a:t>The interview data reveal that social workers encounter a diverse range of social problems, the resolution of which requires an integrated approach and a high degree of inter-professional collaboration.</a:t>
            </a:r>
          </a:p>
          <a:p>
            <a:pPr marL="0" indent="0" algn="just">
              <a:buNone/>
            </a:pPr>
            <a:endParaRPr lang="en-US" sz="4800" dirty="0"/>
          </a:p>
          <a:p>
            <a:pPr marL="0" indent="0" algn="just">
              <a:buNone/>
            </a:pPr>
            <a:r>
              <a:rPr lang="en-US" sz="2400" i="1" dirty="0">
                <a:solidFill>
                  <a:srgbClr val="C00000"/>
                </a:solidFill>
                <a:latin typeface="Times New Roman" panose="02020603050405020304" pitchFamily="18" charset="0"/>
              </a:rPr>
              <a:t>“This experience has taught me to be more empathetic, to listen to others without prejudice, to offer practical help, and to collaborate with other professionals in order to contribute to improving well-being.” Social Worker 6</a:t>
            </a:r>
          </a:p>
          <a:p>
            <a:pPr marL="0" indent="0" algn="just">
              <a:buNone/>
            </a:pPr>
            <a:endParaRPr lang="en-US" sz="4800" dirty="0"/>
          </a:p>
          <a:p>
            <a:pPr marL="0" indent="0" algn="just">
              <a:buNone/>
            </a:pPr>
            <a:r>
              <a:rPr lang="en-US" dirty="0">
                <a:latin typeface="Times New Roman" panose="02020603050405020304" pitchFamily="18" charset="0"/>
              </a:rPr>
              <a:t>The contribution of social workers towards achieving desired social change is identified by participants as one of the most significant sources of professional motivation, even though attaining positive outcomes is far from straightforward, owing to institutional barriers such as the shortage of human resources and personal challenges.</a:t>
            </a:r>
          </a:p>
          <a:p>
            <a:endParaRPr lang="en-US" dirty="0"/>
          </a:p>
        </p:txBody>
      </p:sp>
    </p:spTree>
    <p:extLst>
      <p:ext uri="{BB962C8B-B14F-4D97-AF65-F5344CB8AC3E}">
        <p14:creationId xmlns:p14="http://schemas.microsoft.com/office/powerpoint/2010/main" val="2149782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8E340C-3CE2-E155-B492-6826D715F1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16D6FD-56EE-E6CA-6151-5820F2C53747}"/>
              </a:ext>
            </a:extLst>
          </p:cNvPr>
          <p:cNvSpPr>
            <a:spLocks noGrp="1"/>
          </p:cNvSpPr>
          <p:nvPr>
            <p:ph type="title"/>
          </p:nvPr>
        </p:nvSpPr>
        <p:spPr/>
        <p:txBody>
          <a:bodyPr/>
          <a:lstStyle/>
          <a:p>
            <a:r>
              <a:rPr lang="en-US" dirty="0"/>
              <a:t>Analyze of the first topic</a:t>
            </a:r>
          </a:p>
        </p:txBody>
      </p:sp>
      <p:sp>
        <p:nvSpPr>
          <p:cNvPr id="3" name="Content Placeholder 2">
            <a:extLst>
              <a:ext uri="{FF2B5EF4-FFF2-40B4-BE49-F238E27FC236}">
                <a16:creationId xmlns:a16="http://schemas.microsoft.com/office/drawing/2014/main" id="{FD71A89F-8270-E8CF-C209-C86400830B38}"/>
              </a:ext>
            </a:extLst>
          </p:cNvPr>
          <p:cNvSpPr>
            <a:spLocks noGrp="1"/>
          </p:cNvSpPr>
          <p:nvPr>
            <p:ph idx="1"/>
          </p:nvPr>
        </p:nvSpPr>
        <p:spPr>
          <a:xfrm>
            <a:off x="359764" y="1825625"/>
            <a:ext cx="10994036" cy="4667250"/>
          </a:xfrm>
        </p:spPr>
        <p:txBody>
          <a:bodyPr>
            <a:normAutofit fontScale="77500" lnSpcReduction="20000"/>
          </a:bodyPr>
          <a:lstStyle/>
          <a:p>
            <a:pPr marL="0" indent="0" algn="just">
              <a:buNone/>
            </a:pPr>
            <a:r>
              <a:rPr lang="en-US" i="1" dirty="0">
                <a:solidFill>
                  <a:srgbClr val="C00000"/>
                </a:solidFill>
                <a:latin typeface="Times New Roman" panose="02020603050405020304" pitchFamily="18" charset="0"/>
              </a:rPr>
              <a:t>“I have encountered numerous challenges, ranging from professional dilemmas to the bureaucratic obstacles of various institutions, frustration whenever I could not find the right solution, and distress whenever I assisted with a traumatic case. Yet all of these are part of self-knowledge, professional growth, and an opportunity to move forward.” Social Worker 1</a:t>
            </a:r>
          </a:p>
          <a:p>
            <a:pPr marL="0" indent="0" algn="just">
              <a:buNone/>
            </a:pPr>
            <a:endParaRPr lang="en-US" sz="5400" dirty="0"/>
          </a:p>
          <a:p>
            <a:pPr marL="0" indent="0" algn="just">
              <a:buNone/>
            </a:pPr>
            <a:r>
              <a:rPr lang="en-US" i="1" dirty="0">
                <a:solidFill>
                  <a:srgbClr val="C00000"/>
                </a:solidFill>
                <a:latin typeface="Times New Roman" panose="02020603050405020304" pitchFamily="18" charset="0"/>
              </a:rPr>
              <a:t>“When frequently confronted with stories of pain and injustice that demand great sensitivity and sustained commitment, this can lead to emotional exhaustion and burnout, particularly when institutional support is lacking or when cases are numerous and complex. Managing emotions and maintaining a balance between professional and personal life becomes essential to preserving both the quality of work and personal well-being.” Social Worker 9</a:t>
            </a:r>
          </a:p>
          <a:p>
            <a:pPr marL="0" indent="0" algn="just">
              <a:buNone/>
            </a:pPr>
            <a:endParaRPr lang="en-US" sz="5400" dirty="0"/>
          </a:p>
          <a:p>
            <a:pPr marL="0" indent="0" algn="just">
              <a:buNone/>
            </a:pPr>
            <a:r>
              <a:rPr lang="en-US" dirty="0">
                <a:latin typeface="Times New Roman" panose="02020603050405020304" pitchFamily="18" charset="0"/>
              </a:rPr>
              <a:t>Nevertheless, despite these challenges, the primary goal of every Social Worker remains the ongoing contribution to enhancing social well-being through the support of individuals.</a:t>
            </a:r>
          </a:p>
        </p:txBody>
      </p:sp>
    </p:spTree>
    <p:extLst>
      <p:ext uri="{BB962C8B-B14F-4D97-AF65-F5344CB8AC3E}">
        <p14:creationId xmlns:p14="http://schemas.microsoft.com/office/powerpoint/2010/main" val="35464633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B59BB6-1A43-C8FF-2780-BB4658112A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B20A00-D07B-635A-03A0-9A8B98A5E5CB}"/>
              </a:ext>
            </a:extLst>
          </p:cNvPr>
          <p:cNvSpPr>
            <a:spLocks noGrp="1"/>
          </p:cNvSpPr>
          <p:nvPr>
            <p:ph type="title"/>
          </p:nvPr>
        </p:nvSpPr>
        <p:spPr/>
        <p:txBody>
          <a:bodyPr/>
          <a:lstStyle/>
          <a:p>
            <a:r>
              <a:rPr lang="en-US" dirty="0"/>
              <a:t>Analyze of the second topic</a:t>
            </a:r>
          </a:p>
        </p:txBody>
      </p:sp>
      <p:graphicFrame>
        <p:nvGraphicFramePr>
          <p:cNvPr id="4" name="Content Placeholder 4">
            <a:extLst>
              <a:ext uri="{FF2B5EF4-FFF2-40B4-BE49-F238E27FC236}">
                <a16:creationId xmlns:a16="http://schemas.microsoft.com/office/drawing/2014/main" id="{DF328682-4C40-B4D1-C890-C296222B758D}"/>
              </a:ext>
            </a:extLst>
          </p:cNvPr>
          <p:cNvGraphicFramePr>
            <a:graphicFrameLocks noGrp="1"/>
          </p:cNvGraphicFramePr>
          <p:nvPr>
            <p:ph idx="1"/>
            <p:extLst>
              <p:ext uri="{D42A27DB-BD31-4B8C-83A1-F6EECF244321}">
                <p14:modId xmlns:p14="http://schemas.microsoft.com/office/powerpoint/2010/main" val="3675920246"/>
              </p:ext>
            </p:extLst>
          </p:nvPr>
        </p:nvGraphicFramePr>
        <p:xfrm>
          <a:off x="726398" y="2560144"/>
          <a:ext cx="10739203" cy="2849563"/>
        </p:xfrm>
        <a:graphic>
          <a:graphicData uri="http://schemas.openxmlformats.org/drawingml/2006/table">
            <a:tbl>
              <a:tblPr firstRow="1" firstCol="1" bandRow="1"/>
              <a:tblGrid>
                <a:gridCol w="3763780">
                  <a:extLst>
                    <a:ext uri="{9D8B030D-6E8A-4147-A177-3AD203B41FA5}">
                      <a16:colId xmlns:a16="http://schemas.microsoft.com/office/drawing/2014/main" val="1692458778"/>
                    </a:ext>
                  </a:extLst>
                </a:gridCol>
                <a:gridCol w="6975423">
                  <a:extLst>
                    <a:ext uri="{9D8B030D-6E8A-4147-A177-3AD203B41FA5}">
                      <a16:colId xmlns:a16="http://schemas.microsoft.com/office/drawing/2014/main" val="1241825"/>
                    </a:ext>
                  </a:extLst>
                </a:gridCol>
              </a:tblGrid>
              <a:tr h="2803160">
                <a:tc>
                  <a:txBody>
                    <a:bodyPr/>
                    <a:lstStyle/>
                    <a:p>
                      <a:pPr marL="0" marR="0" algn="just">
                        <a:lnSpc>
                          <a:spcPct val="115000"/>
                        </a:lnSpc>
                        <a:spcAft>
                          <a:spcPts val="1000"/>
                        </a:spcAft>
                        <a:buNone/>
                      </a:pPr>
                      <a:r>
                        <a:rPr lang="en-US" sz="2800" b="1" kern="1200" dirty="0">
                          <a:solidFill>
                            <a:schemeClr val="tx1"/>
                          </a:solidFill>
                          <a:effectLst/>
                          <a:latin typeface="+mn-lt"/>
                          <a:ea typeface="+mn-ea"/>
                          <a:cs typeface="+mn-cs"/>
                        </a:rPr>
                        <a:t>Client Relationships</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noFill/>
                  </a:tcPr>
                </a:tc>
                <a:tc>
                  <a:txBody>
                    <a:bodyPr/>
                    <a:lstStyle/>
                    <a:p>
                      <a:pPr marL="457200" marR="0" lvl="1" indent="0" algn="just">
                        <a:lnSpc>
                          <a:spcPct val="115000"/>
                        </a:lnSpc>
                        <a:buFont typeface="+mj-lt"/>
                        <a:buNone/>
                      </a:pPr>
                      <a:r>
                        <a:rPr lang="en-US" sz="2800" dirty="0">
                          <a:effectLst/>
                          <a:latin typeface="Calibri" panose="020F0502020204030204" pitchFamily="34" charset="0"/>
                          <a:ea typeface="Calibri" panose="020F0502020204030204" pitchFamily="34" charset="0"/>
                          <a:cs typeface="Times New Roman" panose="02020603050405020304" pitchFamily="18" charset="0"/>
                        </a:rPr>
                        <a:t>h. Sensitivity to injustice</a:t>
                      </a:r>
                    </a:p>
                    <a:p>
                      <a:pPr marL="457200" marR="0" lvl="1" indent="0" algn="just">
                        <a:lnSpc>
                          <a:spcPct val="115000"/>
                        </a:lnSpc>
                        <a:buFont typeface="+mj-lt"/>
                        <a:buNone/>
                      </a:pPr>
                      <a:r>
                        <a:rPr lang="en-US" sz="2800" dirty="0" err="1">
                          <a:effectLst/>
                          <a:latin typeface="Calibri" panose="020F0502020204030204" pitchFamily="34" charset="0"/>
                          <a:ea typeface="Calibri" panose="020F0502020204030204" pitchFamily="34" charset="0"/>
                          <a:cs typeface="Times New Roman" panose="02020603050405020304" pitchFamily="18" charset="0"/>
                        </a:rPr>
                        <a:t>i</a:t>
                      </a:r>
                      <a:r>
                        <a:rPr lang="en-US" sz="2800" dirty="0">
                          <a:effectLst/>
                          <a:latin typeface="Calibri" panose="020F0502020204030204" pitchFamily="34" charset="0"/>
                          <a:ea typeface="Calibri" panose="020F0502020204030204" pitchFamily="34" charset="0"/>
                          <a:cs typeface="Times New Roman" panose="02020603050405020304" pitchFamily="18" charset="0"/>
                        </a:rPr>
                        <a:t>. Empathy</a:t>
                      </a:r>
                    </a:p>
                    <a:p>
                      <a:pPr marL="457200" marR="0" lvl="1" indent="0" algn="just">
                        <a:lnSpc>
                          <a:spcPct val="115000"/>
                        </a:lnSpc>
                        <a:buFont typeface="+mj-lt"/>
                        <a:buNone/>
                      </a:pPr>
                      <a:r>
                        <a:rPr lang="en-US" sz="2800" dirty="0">
                          <a:effectLst/>
                          <a:latin typeface="Calibri" panose="020F0502020204030204" pitchFamily="34" charset="0"/>
                          <a:ea typeface="Calibri" panose="020F0502020204030204" pitchFamily="34" charset="0"/>
                          <a:cs typeface="Times New Roman" panose="02020603050405020304" pitchFamily="18" charset="0"/>
                        </a:rPr>
                        <a:t>j. Positive impact on the lives of others</a:t>
                      </a:r>
                    </a:p>
                    <a:p>
                      <a:pPr marL="457200" marR="0" lvl="1" indent="0" algn="just">
                        <a:lnSpc>
                          <a:spcPct val="115000"/>
                        </a:lnSpc>
                        <a:buFont typeface="+mj-lt"/>
                        <a:buNone/>
                      </a:pPr>
                      <a:r>
                        <a:rPr lang="en-US" sz="2800" dirty="0">
                          <a:effectLst/>
                          <a:latin typeface="Calibri" panose="020F0502020204030204" pitchFamily="34" charset="0"/>
                          <a:ea typeface="Calibri" panose="020F0502020204030204" pitchFamily="34" charset="0"/>
                          <a:cs typeface="Times New Roman" panose="02020603050405020304" pitchFamily="18" charset="0"/>
                        </a:rPr>
                        <a:t>k. Integration of families in need</a:t>
                      </a:r>
                    </a:p>
                    <a:p>
                      <a:pPr marL="457200" marR="0" lvl="1" indent="0" algn="just">
                        <a:lnSpc>
                          <a:spcPct val="115000"/>
                        </a:lnSpc>
                        <a:buFont typeface="+mj-lt"/>
                        <a:buNone/>
                      </a:pPr>
                      <a:r>
                        <a:rPr lang="en-US" sz="2800" dirty="0">
                          <a:effectLst/>
                          <a:latin typeface="Calibri" panose="020F0502020204030204" pitchFamily="34" charset="0"/>
                          <a:ea typeface="Calibri" panose="020F0502020204030204" pitchFamily="34" charset="0"/>
                          <a:cs typeface="Times New Roman" panose="02020603050405020304" pitchFamily="18" charset="0"/>
                        </a:rPr>
                        <a:t>l. Building relationships with the community</a:t>
                      </a:r>
                    </a:p>
                    <a:p>
                      <a:pPr marL="457200" marR="0" lvl="1" indent="0" algn="just">
                        <a:lnSpc>
                          <a:spcPct val="115000"/>
                        </a:lnSpc>
                        <a:buFont typeface="+mj-lt"/>
                        <a:buNone/>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noFill/>
                  </a:tcPr>
                </a:tc>
                <a:extLst>
                  <a:ext uri="{0D108BD9-81ED-4DB2-BD59-A6C34878D82A}">
                    <a16:rowId xmlns:a16="http://schemas.microsoft.com/office/drawing/2014/main" val="1778512892"/>
                  </a:ext>
                </a:extLst>
              </a:tr>
            </a:tbl>
          </a:graphicData>
        </a:graphic>
      </p:graphicFrame>
    </p:spTree>
    <p:extLst>
      <p:ext uri="{BB962C8B-B14F-4D97-AF65-F5344CB8AC3E}">
        <p14:creationId xmlns:p14="http://schemas.microsoft.com/office/powerpoint/2010/main" val="24156921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7310D7-9FBB-D826-A30F-374501172F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F40D3F-8BAE-7C29-EBC0-6E99A70B2700}"/>
              </a:ext>
            </a:extLst>
          </p:cNvPr>
          <p:cNvSpPr>
            <a:spLocks noGrp="1"/>
          </p:cNvSpPr>
          <p:nvPr>
            <p:ph type="title"/>
          </p:nvPr>
        </p:nvSpPr>
        <p:spPr/>
        <p:txBody>
          <a:bodyPr/>
          <a:lstStyle/>
          <a:p>
            <a:r>
              <a:rPr lang="en-US" dirty="0"/>
              <a:t>Analyze of the second topic</a:t>
            </a:r>
          </a:p>
        </p:txBody>
      </p:sp>
      <p:sp>
        <p:nvSpPr>
          <p:cNvPr id="3" name="Content Placeholder 2">
            <a:extLst>
              <a:ext uri="{FF2B5EF4-FFF2-40B4-BE49-F238E27FC236}">
                <a16:creationId xmlns:a16="http://schemas.microsoft.com/office/drawing/2014/main" id="{4433F7D4-ACDD-0EA6-4BB7-37735A9B7C07}"/>
              </a:ext>
            </a:extLst>
          </p:cNvPr>
          <p:cNvSpPr>
            <a:spLocks noGrp="1"/>
          </p:cNvSpPr>
          <p:nvPr>
            <p:ph idx="1"/>
          </p:nvPr>
        </p:nvSpPr>
        <p:spPr/>
        <p:txBody>
          <a:bodyPr>
            <a:normAutofit fontScale="92500" lnSpcReduction="10000"/>
          </a:bodyPr>
          <a:lstStyle/>
          <a:p>
            <a:pPr marL="0" indent="0" algn="just">
              <a:buNone/>
            </a:pPr>
            <a:r>
              <a:rPr lang="en-US" sz="3200" dirty="0">
                <a:latin typeface="Times New Roman" panose="02020603050405020304" pitchFamily="18" charset="0"/>
              </a:rPr>
              <a:t>Establishing a positive working relationship with the client is considered one of the most significant achievements in this profession. However, this requires the mastery of certain core competencies that every Social Worker must develop, such as empathy and active listening — these are foundational to understanding and providing appropriate assistance to a client or community facing difficulties.</a:t>
            </a:r>
          </a:p>
          <a:p>
            <a:pPr algn="just"/>
            <a:endParaRPr lang="en-US" sz="5400" dirty="0"/>
          </a:p>
          <a:p>
            <a:pPr marL="0" indent="0" algn="just">
              <a:buNone/>
            </a:pPr>
            <a:r>
              <a:rPr lang="en-US" i="1" dirty="0">
                <a:solidFill>
                  <a:srgbClr val="C00000"/>
                </a:solidFill>
                <a:latin typeface="Times New Roman" panose="02020603050405020304" pitchFamily="18" charset="0"/>
              </a:rPr>
              <a:t>“The desire to help others, an interest in social justice, sensitivity, and the ability to listen guide me in this profession.” Social Worker 8</a:t>
            </a:r>
          </a:p>
        </p:txBody>
      </p:sp>
    </p:spTree>
    <p:extLst>
      <p:ext uri="{BB962C8B-B14F-4D97-AF65-F5344CB8AC3E}">
        <p14:creationId xmlns:p14="http://schemas.microsoft.com/office/powerpoint/2010/main" val="39713719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2C377B-70F4-512B-C1F8-0445DD6D47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8B8BF3-3BEA-580F-03F4-AA773FFD98A7}"/>
              </a:ext>
            </a:extLst>
          </p:cNvPr>
          <p:cNvSpPr>
            <a:spLocks noGrp="1"/>
          </p:cNvSpPr>
          <p:nvPr>
            <p:ph type="title"/>
          </p:nvPr>
        </p:nvSpPr>
        <p:spPr/>
        <p:txBody>
          <a:bodyPr/>
          <a:lstStyle/>
          <a:p>
            <a:r>
              <a:rPr lang="en-US" dirty="0"/>
              <a:t>Analyze of the second topic</a:t>
            </a:r>
          </a:p>
        </p:txBody>
      </p:sp>
      <p:sp>
        <p:nvSpPr>
          <p:cNvPr id="3" name="Content Placeholder 2">
            <a:extLst>
              <a:ext uri="{FF2B5EF4-FFF2-40B4-BE49-F238E27FC236}">
                <a16:creationId xmlns:a16="http://schemas.microsoft.com/office/drawing/2014/main" id="{95311933-0F84-32B2-E137-A926F7A21B9C}"/>
              </a:ext>
            </a:extLst>
          </p:cNvPr>
          <p:cNvSpPr>
            <a:spLocks noGrp="1"/>
          </p:cNvSpPr>
          <p:nvPr>
            <p:ph idx="1"/>
          </p:nvPr>
        </p:nvSpPr>
        <p:spPr>
          <a:xfrm>
            <a:off x="838200" y="1825625"/>
            <a:ext cx="10515600" cy="4667250"/>
          </a:xfrm>
        </p:spPr>
        <p:txBody>
          <a:bodyPr>
            <a:normAutofit fontScale="92500" lnSpcReduction="10000"/>
          </a:bodyPr>
          <a:lstStyle/>
          <a:p>
            <a:pPr marL="0" indent="0" algn="just">
              <a:buNone/>
            </a:pPr>
            <a:r>
              <a:rPr lang="en-US" sz="2400" i="1" dirty="0">
                <a:solidFill>
                  <a:srgbClr val="C00000"/>
                </a:solidFill>
                <a:latin typeface="Times New Roman" panose="02020603050405020304" pitchFamily="18" charset="0"/>
              </a:rPr>
              <a:t>“The diversity of fields in social work fosters sensitivity, a deeper understanding of the human condition, and consequently engagement with the community and the building of client relationships.” Social Worker 10</a:t>
            </a:r>
          </a:p>
          <a:p>
            <a:pPr marL="0" indent="0" algn="just">
              <a:buNone/>
            </a:pPr>
            <a:endParaRPr lang="en-US" sz="4800" dirty="0"/>
          </a:p>
          <a:p>
            <a:pPr marL="0" indent="0" algn="just">
              <a:buNone/>
            </a:pPr>
            <a:r>
              <a:rPr lang="en-US" sz="2400" dirty="0">
                <a:latin typeface="Times New Roman" panose="02020603050405020304" pitchFamily="18" charset="0"/>
              </a:rPr>
              <a:t>According to Pease (2011), a critical societal issue is the way in which care and emotions are traditionally associated with femininity, thereby excluding men from these roles. This gender distinction contributes to the underrepresentation of men in the field and to the avoidance of their emotional engagement.</a:t>
            </a:r>
          </a:p>
          <a:p>
            <a:pPr marL="0" indent="0" algn="just">
              <a:buNone/>
            </a:pPr>
            <a:endParaRPr lang="en-US" sz="4800" dirty="0"/>
          </a:p>
          <a:p>
            <a:pPr marL="0" indent="0" algn="just">
              <a:buNone/>
            </a:pPr>
            <a:r>
              <a:rPr lang="en-US" sz="2400" dirty="0">
                <a:latin typeface="Times New Roman" panose="02020603050405020304" pitchFamily="18" charset="0"/>
              </a:rPr>
              <a:t>Meanwhile, the Social Workers participating in this study affirm that helping, empathy, and human dedication are not gender-specific, but are perceived as such as a consequence of gender stereotypes.</a:t>
            </a:r>
          </a:p>
        </p:txBody>
      </p:sp>
    </p:spTree>
    <p:extLst>
      <p:ext uri="{BB962C8B-B14F-4D97-AF65-F5344CB8AC3E}">
        <p14:creationId xmlns:p14="http://schemas.microsoft.com/office/powerpoint/2010/main" val="3953176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FBA7BF-389C-D3BB-7B6F-CB224B874F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F52944-64EA-8BF2-C955-867234AA33CF}"/>
              </a:ext>
            </a:extLst>
          </p:cNvPr>
          <p:cNvSpPr>
            <a:spLocks noGrp="1"/>
          </p:cNvSpPr>
          <p:nvPr>
            <p:ph type="title"/>
          </p:nvPr>
        </p:nvSpPr>
        <p:spPr/>
        <p:txBody>
          <a:bodyPr/>
          <a:lstStyle/>
          <a:p>
            <a:r>
              <a:rPr lang="en-US" dirty="0"/>
              <a:t>Analyze of the third topic</a:t>
            </a:r>
          </a:p>
        </p:txBody>
      </p:sp>
      <p:graphicFrame>
        <p:nvGraphicFramePr>
          <p:cNvPr id="5" name="Content Placeholder 4">
            <a:extLst>
              <a:ext uri="{FF2B5EF4-FFF2-40B4-BE49-F238E27FC236}">
                <a16:creationId xmlns:a16="http://schemas.microsoft.com/office/drawing/2014/main" id="{DF452D86-8CEC-F07C-923B-9BA31AEADF64}"/>
              </a:ext>
            </a:extLst>
          </p:cNvPr>
          <p:cNvGraphicFramePr>
            <a:graphicFrameLocks noGrp="1"/>
          </p:cNvGraphicFramePr>
          <p:nvPr>
            <p:ph idx="1"/>
            <p:extLst>
              <p:ext uri="{D42A27DB-BD31-4B8C-83A1-F6EECF244321}">
                <p14:modId xmlns:p14="http://schemas.microsoft.com/office/powerpoint/2010/main" val="2235297726"/>
              </p:ext>
            </p:extLst>
          </p:nvPr>
        </p:nvGraphicFramePr>
        <p:xfrm>
          <a:off x="990599" y="2121282"/>
          <a:ext cx="10363201" cy="3484626"/>
        </p:xfrm>
        <a:graphic>
          <a:graphicData uri="http://schemas.openxmlformats.org/drawingml/2006/table">
            <a:tbl>
              <a:tblPr firstRow="1" firstCol="1" bandRow="1"/>
              <a:tblGrid>
                <a:gridCol w="3962401">
                  <a:extLst>
                    <a:ext uri="{9D8B030D-6E8A-4147-A177-3AD203B41FA5}">
                      <a16:colId xmlns:a16="http://schemas.microsoft.com/office/drawing/2014/main" val="4174048271"/>
                    </a:ext>
                  </a:extLst>
                </a:gridCol>
                <a:gridCol w="6400800">
                  <a:extLst>
                    <a:ext uri="{9D8B030D-6E8A-4147-A177-3AD203B41FA5}">
                      <a16:colId xmlns:a16="http://schemas.microsoft.com/office/drawing/2014/main" val="1173824894"/>
                    </a:ext>
                  </a:extLst>
                </a:gridCol>
              </a:tblGrid>
              <a:tr h="2810484">
                <a:tc>
                  <a:txBody>
                    <a:bodyPr/>
                    <a:lstStyle/>
                    <a:p>
                      <a:pPr marL="0" marR="0" algn="just">
                        <a:lnSpc>
                          <a:spcPct val="115000"/>
                        </a:lnSpc>
                        <a:spcAft>
                          <a:spcPts val="1000"/>
                        </a:spcAft>
                        <a:buNone/>
                      </a:pPr>
                      <a:r>
                        <a:rPr lang="it-IT" sz="2400" b="1" dirty="0">
                          <a:effectLst/>
                          <a:latin typeface="Times New Roman" panose="02020603050405020304" pitchFamily="18" charset="0"/>
                          <a:ea typeface="Times New Roman" panose="02020603050405020304" pitchFamily="18" charset="0"/>
                          <a:cs typeface="Times New Roman" panose="02020603050405020304" pitchFamily="18" charset="0"/>
                        </a:rPr>
                        <a:t>Gender Roles in Social Work</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noFill/>
                  </a:tcPr>
                </a:tc>
                <a:tc>
                  <a:txBody>
                    <a:bodyPr/>
                    <a:lstStyle/>
                    <a:p>
                      <a:pPr marL="457200" marR="0" lvl="1" indent="0" algn="just">
                        <a:lnSpc>
                          <a:spcPct val="115000"/>
                        </a:lnSpc>
                        <a:buFont typeface="+mj-lt"/>
                        <a:buNone/>
                      </a:pPr>
                      <a:r>
                        <a:rPr lang="en-US" sz="2000" dirty="0">
                          <a:effectLst/>
                          <a:latin typeface="Calibri" panose="020F0502020204030204" pitchFamily="34" charset="0"/>
                          <a:ea typeface="Calibri" panose="020F0502020204030204" pitchFamily="34" charset="0"/>
                          <a:cs typeface="Times New Roman" panose="02020603050405020304" pitchFamily="18" charset="0"/>
                        </a:rPr>
                        <a:t>m. Gender stereotypes</a:t>
                      </a:r>
                    </a:p>
                    <a:p>
                      <a:pPr marL="457200" marR="0" lvl="1" indent="0" algn="just">
                        <a:lnSpc>
                          <a:spcPct val="115000"/>
                        </a:lnSpc>
                        <a:buFont typeface="+mj-lt"/>
                        <a:buNone/>
                      </a:pPr>
                      <a:r>
                        <a:rPr lang="en-US" sz="2000" dirty="0">
                          <a:effectLst/>
                          <a:latin typeface="Calibri" panose="020F0502020204030204" pitchFamily="34" charset="0"/>
                          <a:ea typeface="Calibri" panose="020F0502020204030204" pitchFamily="34" charset="0"/>
                          <a:cs typeface="Times New Roman" panose="02020603050405020304" pitchFamily="18" charset="0"/>
                        </a:rPr>
                        <a:t>n. Gender-based stigmatization</a:t>
                      </a:r>
                    </a:p>
                    <a:p>
                      <a:pPr marL="457200" marR="0" lvl="1" indent="0" algn="just">
                        <a:lnSpc>
                          <a:spcPct val="115000"/>
                        </a:lnSpc>
                        <a:buFont typeface="+mj-lt"/>
                        <a:buNone/>
                      </a:pPr>
                      <a:r>
                        <a:rPr lang="en-US" sz="2000" dirty="0">
                          <a:effectLst/>
                          <a:latin typeface="Calibri" panose="020F0502020204030204" pitchFamily="34" charset="0"/>
                          <a:ea typeface="Calibri" panose="020F0502020204030204" pitchFamily="34" charset="0"/>
                          <a:cs typeface="Times New Roman" panose="02020603050405020304" pitchFamily="18" charset="0"/>
                        </a:rPr>
                        <a:t>o. Positive discrimination (as a challenge to professional balance)</a:t>
                      </a:r>
                    </a:p>
                    <a:p>
                      <a:pPr marL="457200" marR="0" lvl="1" indent="0" algn="just">
                        <a:lnSpc>
                          <a:spcPct val="115000"/>
                        </a:lnSpc>
                        <a:buFont typeface="+mj-lt"/>
                        <a:buNone/>
                      </a:pPr>
                      <a:r>
                        <a:rPr lang="en-US" sz="2000" dirty="0">
                          <a:effectLst/>
                          <a:latin typeface="Calibri" panose="020F0502020204030204" pitchFamily="34" charset="0"/>
                          <a:ea typeface="Calibri" panose="020F0502020204030204" pitchFamily="34" charset="0"/>
                          <a:cs typeface="Times New Roman" panose="02020603050405020304" pitchFamily="18" charset="0"/>
                        </a:rPr>
                        <a:t>p. Shifts in traditional perceptions</a:t>
                      </a:r>
                    </a:p>
                    <a:p>
                      <a:pPr marL="457200" marR="0" lvl="1" indent="0" algn="just">
                        <a:lnSpc>
                          <a:spcPct val="115000"/>
                        </a:lnSpc>
                        <a:buFont typeface="+mj-lt"/>
                        <a:buNone/>
                      </a:pPr>
                      <a:r>
                        <a:rPr lang="en-US" sz="2000" dirty="0">
                          <a:effectLst/>
                          <a:latin typeface="Calibri" panose="020F0502020204030204" pitchFamily="34" charset="0"/>
                          <a:ea typeface="Calibri" panose="020F0502020204030204" pitchFamily="34" charset="0"/>
                          <a:cs typeface="Times New Roman" panose="02020603050405020304" pitchFamily="18" charset="0"/>
                        </a:rPr>
                        <a:t>q. Gender diversity</a:t>
                      </a:r>
                    </a:p>
                    <a:p>
                      <a:pPr marL="457200" marR="0" lvl="1" indent="0" algn="just">
                        <a:lnSpc>
                          <a:spcPct val="115000"/>
                        </a:lnSpc>
                        <a:buFont typeface="+mj-lt"/>
                        <a:buNone/>
                      </a:pPr>
                      <a:r>
                        <a:rPr lang="en-US" sz="2000" dirty="0">
                          <a:effectLst/>
                          <a:latin typeface="Calibri" panose="020F0502020204030204" pitchFamily="34" charset="0"/>
                          <a:ea typeface="Calibri" panose="020F0502020204030204" pitchFamily="34" charset="0"/>
                          <a:cs typeface="Times New Roman" panose="02020603050405020304" pitchFamily="18" charset="0"/>
                        </a:rPr>
                        <a:t>r. Encouragement of men by the professional community</a:t>
                      </a:r>
                    </a:p>
                    <a:p>
                      <a:pPr marL="457200" marR="0" lvl="1" indent="0" algn="just">
                        <a:lnSpc>
                          <a:spcPct val="115000"/>
                        </a:lnSpc>
                        <a:buFont typeface="+mj-lt"/>
                        <a:buNone/>
                      </a:pPr>
                      <a:r>
                        <a:rPr lang="en-US" sz="2000" dirty="0">
                          <a:effectLst/>
                          <a:latin typeface="Calibri" panose="020F0502020204030204" pitchFamily="34" charset="0"/>
                          <a:ea typeface="Calibri" panose="020F0502020204030204" pitchFamily="34" charset="0"/>
                          <a:cs typeface="Times New Roman" panose="02020603050405020304" pitchFamily="18" charset="0"/>
                        </a:rPr>
                        <a:t>s. Role of the media (gender awareness)</a:t>
                      </a:r>
                    </a:p>
                    <a:p>
                      <a:pPr marL="457200" marR="0" lvl="1" indent="0" algn="just">
                        <a:lnSpc>
                          <a:spcPct val="115000"/>
                        </a:lnSpc>
                        <a:buFont typeface="+mj-lt"/>
                        <a:buNone/>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noFill/>
                  </a:tcPr>
                </a:tc>
                <a:extLst>
                  <a:ext uri="{0D108BD9-81ED-4DB2-BD59-A6C34878D82A}">
                    <a16:rowId xmlns:a16="http://schemas.microsoft.com/office/drawing/2014/main" val="1402656786"/>
                  </a:ext>
                </a:extLst>
              </a:tr>
            </a:tbl>
          </a:graphicData>
        </a:graphic>
      </p:graphicFrame>
    </p:spTree>
    <p:extLst>
      <p:ext uri="{BB962C8B-B14F-4D97-AF65-F5344CB8AC3E}">
        <p14:creationId xmlns:p14="http://schemas.microsoft.com/office/powerpoint/2010/main" val="26735866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F2F3C6-B164-D191-29BB-93C23C6D1E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7CFDD8-9652-496C-CC3B-0091113FE102}"/>
              </a:ext>
            </a:extLst>
          </p:cNvPr>
          <p:cNvSpPr>
            <a:spLocks noGrp="1"/>
          </p:cNvSpPr>
          <p:nvPr>
            <p:ph type="title"/>
          </p:nvPr>
        </p:nvSpPr>
        <p:spPr/>
        <p:txBody>
          <a:bodyPr/>
          <a:lstStyle/>
          <a:p>
            <a:r>
              <a:rPr lang="en-US" dirty="0"/>
              <a:t>Analyze of the third topic</a:t>
            </a:r>
          </a:p>
        </p:txBody>
      </p:sp>
      <p:sp>
        <p:nvSpPr>
          <p:cNvPr id="7" name="Content Placeholder 6">
            <a:extLst>
              <a:ext uri="{FF2B5EF4-FFF2-40B4-BE49-F238E27FC236}">
                <a16:creationId xmlns:a16="http://schemas.microsoft.com/office/drawing/2014/main" id="{0BF64F40-A04B-38F0-363B-3316F5B1EA92}"/>
              </a:ext>
            </a:extLst>
          </p:cNvPr>
          <p:cNvSpPr>
            <a:spLocks noGrp="1"/>
          </p:cNvSpPr>
          <p:nvPr>
            <p:ph idx="1"/>
          </p:nvPr>
        </p:nvSpPr>
        <p:spPr>
          <a:xfrm>
            <a:off x="404735" y="1690688"/>
            <a:ext cx="11227632" cy="4606196"/>
          </a:xfrm>
        </p:spPr>
        <p:txBody>
          <a:bodyPr>
            <a:normAutofit/>
          </a:bodyPr>
          <a:lstStyle/>
          <a:p>
            <a:pPr marL="0" indent="0">
              <a:buNone/>
            </a:pPr>
            <a:r>
              <a:rPr lang="en-US" dirty="0">
                <a:latin typeface="Times New Roman" panose="02020603050405020304" pitchFamily="18" charset="0"/>
              </a:rPr>
              <a:t>Drawing on their own experiences, participants contend that the presence of men in this profession should be viewed as an element that enhances the quality and accessibility of social services, rendering them more responsive and inclusive to client needs. According to participants, male Social Workers stand as the most meaningful proof that gender stereotypes are misconceived constructs.</a:t>
            </a:r>
            <a:endParaRPr lang="en-US" sz="4800" dirty="0"/>
          </a:p>
          <a:p>
            <a:r>
              <a:rPr lang="en-US" sz="2400" i="1" dirty="0">
                <a:solidFill>
                  <a:srgbClr val="C00000"/>
                </a:solidFill>
                <a:latin typeface="Times New Roman" panose="02020603050405020304" pitchFamily="18" charset="0"/>
              </a:rPr>
              <a:t>“Helping, empathy, and dedication have no gender.” Social Worker 2</a:t>
            </a:r>
          </a:p>
          <a:p>
            <a:r>
              <a:rPr lang="en-US" sz="2400" i="1" dirty="0">
                <a:solidFill>
                  <a:srgbClr val="C00000"/>
                </a:solidFill>
                <a:latin typeface="Times New Roman" panose="02020603050405020304" pitchFamily="18" charset="0"/>
              </a:rPr>
              <a:t>“Male Social Workers help break down gender stereotypes and enrich the professional approach, particularly in addressing issues of gender-based violence.” Social Worker 5</a:t>
            </a:r>
          </a:p>
          <a:p>
            <a:r>
              <a:rPr lang="en-US" sz="2400" i="1" dirty="0">
                <a:solidFill>
                  <a:srgbClr val="C00000"/>
                </a:solidFill>
                <a:latin typeface="Times New Roman" panose="02020603050405020304" pitchFamily="18" charset="0"/>
              </a:rPr>
              <a:t>“I believe the low presence of men is not merely related to the field of Social Work, as this underrepresentation is also observed in other fields of education.” Social Worker 8</a:t>
            </a:r>
          </a:p>
        </p:txBody>
      </p:sp>
    </p:spTree>
    <p:extLst>
      <p:ext uri="{BB962C8B-B14F-4D97-AF65-F5344CB8AC3E}">
        <p14:creationId xmlns:p14="http://schemas.microsoft.com/office/powerpoint/2010/main" val="11565825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3C8944-E994-25DE-9B15-71EFFA7D83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765325-3D39-DB44-1D35-58F322DCF47C}"/>
              </a:ext>
            </a:extLst>
          </p:cNvPr>
          <p:cNvSpPr>
            <a:spLocks noGrp="1"/>
          </p:cNvSpPr>
          <p:nvPr>
            <p:ph type="title"/>
          </p:nvPr>
        </p:nvSpPr>
        <p:spPr/>
        <p:txBody>
          <a:bodyPr/>
          <a:lstStyle/>
          <a:p>
            <a:r>
              <a:rPr lang="en-US" dirty="0"/>
              <a:t>Analyze of the third topic</a:t>
            </a:r>
          </a:p>
        </p:txBody>
      </p:sp>
      <p:sp>
        <p:nvSpPr>
          <p:cNvPr id="7" name="Content Placeholder 6">
            <a:extLst>
              <a:ext uri="{FF2B5EF4-FFF2-40B4-BE49-F238E27FC236}">
                <a16:creationId xmlns:a16="http://schemas.microsoft.com/office/drawing/2014/main" id="{8C5CC48B-3240-5421-233B-87F523B29B1B}"/>
              </a:ext>
            </a:extLst>
          </p:cNvPr>
          <p:cNvSpPr>
            <a:spLocks noGrp="1"/>
          </p:cNvSpPr>
          <p:nvPr>
            <p:ph idx="1"/>
          </p:nvPr>
        </p:nvSpPr>
        <p:spPr>
          <a:xfrm>
            <a:off x="404734" y="1690688"/>
            <a:ext cx="11512446" cy="4979934"/>
          </a:xfrm>
        </p:spPr>
        <p:txBody>
          <a:bodyPr>
            <a:normAutofit lnSpcReduction="10000"/>
          </a:bodyPr>
          <a:lstStyle/>
          <a:p>
            <a:pPr algn="just"/>
            <a:r>
              <a:rPr lang="en-US" sz="2400" i="1" dirty="0">
                <a:solidFill>
                  <a:srgbClr val="C00000"/>
                </a:solidFill>
                <a:latin typeface="Times New Roman" panose="02020603050405020304" pitchFamily="18" charset="0"/>
              </a:rPr>
              <a:t>“I believe that a male presence brings a positive perspective to the profession, especially when working with young men or male figures in patriarchal families who need a different kind of role model.” Social Worker 4</a:t>
            </a:r>
          </a:p>
          <a:p>
            <a:pPr algn="just"/>
            <a:r>
              <a:rPr lang="en-US" sz="2400" i="1" dirty="0">
                <a:solidFill>
                  <a:srgbClr val="C00000"/>
                </a:solidFill>
                <a:latin typeface="Times New Roman" panose="02020603050405020304" pitchFamily="18" charset="0"/>
              </a:rPr>
              <a:t>“Gender has often been the basis for positive discrimination. I am aware of cases in which, as a result of gender stigma in this profession, many young men have been more passive or withdrawn. Personally, however, I have never experienced a sense of weakness — I have always been very clear about my work.” Social Worker 3</a:t>
            </a:r>
            <a:endParaRPr lang="en-US" sz="4800" dirty="0"/>
          </a:p>
          <a:p>
            <a:pPr marL="0" indent="0" algn="just">
              <a:buNone/>
            </a:pPr>
            <a:r>
              <a:rPr lang="en-US" sz="2400" dirty="0">
                <a:latin typeface="Times New Roman" panose="02020603050405020304" pitchFamily="18" charset="0"/>
              </a:rPr>
              <a:t>In fact, according to Bates and Thompson (2002), male Social Workers are not always significant in promoting positive masculine role models in society, as cited in Abukar and Wedin (2016).</a:t>
            </a:r>
            <a:endParaRPr lang="en-US" sz="4800" dirty="0"/>
          </a:p>
          <a:p>
            <a:pPr marL="0" indent="0" algn="just">
              <a:buNone/>
            </a:pPr>
            <a:r>
              <a:rPr lang="en-US" sz="2400" dirty="0">
                <a:latin typeface="Times New Roman" panose="02020603050405020304" pitchFamily="18" charset="0"/>
              </a:rPr>
              <a:t>Criticism has also been directed at positive discrimination towards men in this profession, which is opening pathways for their placement in leadership positions, while they should instead be more numerous in basic, community-level services (Khunou, Pillay, &amp; Nethononda, 2012).</a:t>
            </a:r>
          </a:p>
        </p:txBody>
      </p:sp>
    </p:spTree>
    <p:extLst>
      <p:ext uri="{BB962C8B-B14F-4D97-AF65-F5344CB8AC3E}">
        <p14:creationId xmlns:p14="http://schemas.microsoft.com/office/powerpoint/2010/main" val="1493692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1EE22A-D6ED-5E3A-8A38-5A6E57D28C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533E22-8A57-B0AA-8F26-617E704AECD8}"/>
              </a:ext>
            </a:extLst>
          </p:cNvPr>
          <p:cNvSpPr>
            <a:spLocks noGrp="1"/>
          </p:cNvSpPr>
          <p:nvPr>
            <p:ph type="title"/>
          </p:nvPr>
        </p:nvSpPr>
        <p:spPr/>
        <p:txBody>
          <a:bodyPr/>
          <a:lstStyle/>
          <a:p>
            <a:r>
              <a:rPr lang="en-US" dirty="0"/>
              <a:t>Analyze of the third topic</a:t>
            </a:r>
          </a:p>
        </p:txBody>
      </p:sp>
      <p:sp>
        <p:nvSpPr>
          <p:cNvPr id="7" name="Content Placeholder 6">
            <a:extLst>
              <a:ext uri="{FF2B5EF4-FFF2-40B4-BE49-F238E27FC236}">
                <a16:creationId xmlns:a16="http://schemas.microsoft.com/office/drawing/2014/main" id="{F22EF677-A55A-B01B-8AFF-F663E4AE1DB3}"/>
              </a:ext>
            </a:extLst>
          </p:cNvPr>
          <p:cNvSpPr>
            <a:spLocks noGrp="1"/>
          </p:cNvSpPr>
          <p:nvPr>
            <p:ph idx="1"/>
          </p:nvPr>
        </p:nvSpPr>
        <p:spPr>
          <a:xfrm>
            <a:off x="974360" y="1825625"/>
            <a:ext cx="10762938" cy="4667250"/>
          </a:xfrm>
        </p:spPr>
        <p:txBody>
          <a:bodyPr>
            <a:normAutofit/>
          </a:bodyPr>
          <a:lstStyle/>
          <a:p>
            <a:pPr algn="just"/>
            <a:r>
              <a:rPr lang="en-US" sz="3200" i="1" dirty="0">
                <a:solidFill>
                  <a:srgbClr val="C00000"/>
                </a:solidFill>
                <a:latin typeface="Times New Roman" panose="02020603050405020304" pitchFamily="18" charset="0"/>
              </a:rPr>
              <a:t>“I anticipate that with increasing awareness of gender equality and the need for balanced representation in social services, more men will feel encouraged to pursue this profession. However, achieving this requires Universities and training programmes to promote Social Work as a profession suitable for both genders; the media and institutions to assist in changing the narrative on gender roles; and the professional community itself to create welcoming and supportive spaces for male Social Workers.” Social Worker 7</a:t>
            </a:r>
          </a:p>
        </p:txBody>
      </p:sp>
    </p:spTree>
    <p:extLst>
      <p:ext uri="{BB962C8B-B14F-4D97-AF65-F5344CB8AC3E}">
        <p14:creationId xmlns:p14="http://schemas.microsoft.com/office/powerpoint/2010/main" val="26383687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DE2D72-7A5E-D551-6482-8404A8092A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559CAF-77E1-297A-1ADE-3D53250C5C03}"/>
              </a:ext>
            </a:extLst>
          </p:cNvPr>
          <p:cNvSpPr>
            <a:spLocks noGrp="1"/>
          </p:cNvSpPr>
          <p:nvPr>
            <p:ph type="title"/>
          </p:nvPr>
        </p:nvSpPr>
        <p:spPr/>
        <p:txBody>
          <a:bodyPr/>
          <a:lstStyle/>
          <a:p>
            <a:r>
              <a:rPr lang="en-US" dirty="0"/>
              <a:t>Analyze of the third topic</a:t>
            </a:r>
          </a:p>
        </p:txBody>
      </p:sp>
      <p:sp>
        <p:nvSpPr>
          <p:cNvPr id="7" name="Content Placeholder 6">
            <a:extLst>
              <a:ext uri="{FF2B5EF4-FFF2-40B4-BE49-F238E27FC236}">
                <a16:creationId xmlns:a16="http://schemas.microsoft.com/office/drawing/2014/main" id="{E5EDB9E3-3040-4697-858A-C7D0E4B1BA27}"/>
              </a:ext>
            </a:extLst>
          </p:cNvPr>
          <p:cNvSpPr>
            <a:spLocks noGrp="1"/>
          </p:cNvSpPr>
          <p:nvPr>
            <p:ph idx="1"/>
          </p:nvPr>
        </p:nvSpPr>
        <p:spPr>
          <a:xfrm>
            <a:off x="269823" y="1825625"/>
            <a:ext cx="11467475" cy="4667250"/>
          </a:xfrm>
        </p:spPr>
        <p:txBody>
          <a:bodyPr>
            <a:normAutofit lnSpcReduction="10000"/>
          </a:bodyPr>
          <a:lstStyle/>
          <a:p>
            <a:pPr marL="0" indent="0" algn="just">
              <a:buNone/>
            </a:pPr>
            <a:r>
              <a:rPr lang="en-US" dirty="0">
                <a:latin typeface="Times New Roman" panose="02020603050405020304" pitchFamily="18" charset="0"/>
              </a:rPr>
              <a:t>A clear understanding of “good practice” for men in Social Work must be identified. Given that gender inequalities continue to exist in our society, it is important to ensure that the increased presence of men in Social Work does not lead to the transfer of this reality into the profession itself (Pease, 2011).</a:t>
            </a:r>
          </a:p>
          <a:p>
            <a:pPr marL="0" indent="0" algn="just">
              <a:buNone/>
            </a:pPr>
            <a:endParaRPr lang="en-US" sz="4800" dirty="0"/>
          </a:p>
          <a:p>
            <a:pPr marL="0" indent="0" algn="just">
              <a:buNone/>
            </a:pPr>
            <a:r>
              <a:rPr lang="en-US" dirty="0">
                <a:latin typeface="Times New Roman" panose="02020603050405020304" pitchFamily="18" charset="0"/>
              </a:rPr>
              <a:t>As highlighted by the participants themselves, gender roles do exert an influence on the practice of Social Work, and men experience their effects. Nonetheless, this has not prevented male social workers from demonstrating their best competencies and contributing to the construction of new gender realities. Within this profession, they take pride in promoting diversity as a hallmark of a more inclusive and equitable society.</a:t>
            </a:r>
          </a:p>
        </p:txBody>
      </p:sp>
    </p:spTree>
    <p:extLst>
      <p:ext uri="{BB962C8B-B14F-4D97-AF65-F5344CB8AC3E}">
        <p14:creationId xmlns:p14="http://schemas.microsoft.com/office/powerpoint/2010/main" val="40026873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769002-9E7A-2CC6-6E11-23A1551C9C4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67C0DC9-6CD1-F417-A683-A6D26E9268D0}"/>
              </a:ext>
            </a:extLst>
          </p:cNvPr>
          <p:cNvSpPr>
            <a:spLocks noGrp="1"/>
          </p:cNvSpPr>
          <p:nvPr>
            <p:ph idx="1"/>
          </p:nvPr>
        </p:nvSpPr>
        <p:spPr/>
        <p:txBody>
          <a:bodyPr/>
          <a:lstStyle/>
          <a:p>
            <a:pPr marL="0" indent="0" algn="just">
              <a:buNone/>
            </a:pPr>
            <a:endParaRPr lang="it-IT" sz="2400" b="1" i="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r">
              <a:buNone/>
            </a:pPr>
            <a:endParaRPr lang="it-IT" sz="2400" b="1" i="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r">
              <a:buNone/>
            </a:pPr>
            <a:endParaRPr lang="it-IT" sz="2400" b="1" i="1" dirty="0">
              <a:solidFill>
                <a:srgbClr val="C00000"/>
              </a:solidFill>
              <a:latin typeface="Times New Roman" panose="02020603050405020304" pitchFamily="18" charset="0"/>
              <a:ea typeface="Calibri" panose="020F0502020204030204" pitchFamily="34" charset="0"/>
              <a:cs typeface="Times New Roman" panose="02020603050405020304" pitchFamily="18" charset="0"/>
            </a:endParaRPr>
          </a:p>
          <a:p>
            <a:pPr marL="0" indent="0" algn="r">
              <a:buNone/>
            </a:pPr>
            <a:endParaRPr lang="it-IT" sz="2400" b="1" i="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r">
              <a:buNone/>
            </a:pPr>
            <a:r>
              <a:rPr lang="it-IT" sz="2400" b="1" i="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“Defining Social Work as a female profession is considered an attempt to conceal sexism and male bias”. McPhail (2004)</a:t>
            </a:r>
            <a:endParaRPr lang="en-US" sz="2400" b="1" i="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8603011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296CB9-251D-E421-ABB2-26ADD00B58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89D7CE-5AD9-A07F-0242-CF0A55647DAB}"/>
              </a:ext>
            </a:extLst>
          </p:cNvPr>
          <p:cNvSpPr>
            <a:spLocks noGrp="1"/>
          </p:cNvSpPr>
          <p:nvPr>
            <p:ph type="title"/>
          </p:nvPr>
        </p:nvSpPr>
        <p:spPr>
          <a:xfrm>
            <a:off x="838200" y="746293"/>
            <a:ext cx="10515600" cy="1325563"/>
          </a:xfrm>
        </p:spPr>
        <p:txBody>
          <a:bodyPr>
            <a:normAutofit fontScale="90000"/>
          </a:bodyPr>
          <a:lstStyle/>
          <a:p>
            <a:r>
              <a:rPr lang="en-US" dirty="0"/>
              <a:t>Conclusions</a:t>
            </a:r>
            <a:br>
              <a:rPr lang="en-US" dirty="0"/>
            </a:br>
            <a:br>
              <a:rPr lang="en-US" dirty="0"/>
            </a:br>
            <a:endParaRPr lang="en-US" dirty="0"/>
          </a:p>
        </p:txBody>
      </p:sp>
      <p:sp>
        <p:nvSpPr>
          <p:cNvPr id="3" name="Content Placeholder 2">
            <a:extLst>
              <a:ext uri="{FF2B5EF4-FFF2-40B4-BE49-F238E27FC236}">
                <a16:creationId xmlns:a16="http://schemas.microsoft.com/office/drawing/2014/main" id="{7986F213-48D7-28D6-39B8-C55D6C1A26AC}"/>
              </a:ext>
            </a:extLst>
          </p:cNvPr>
          <p:cNvSpPr>
            <a:spLocks noGrp="1"/>
          </p:cNvSpPr>
          <p:nvPr>
            <p:ph idx="1"/>
          </p:nvPr>
        </p:nvSpPr>
        <p:spPr>
          <a:xfrm>
            <a:off x="838200" y="1618937"/>
            <a:ext cx="10515600" cy="4873937"/>
          </a:xfrm>
        </p:spPr>
        <p:txBody>
          <a:bodyPr>
            <a:normAutofit fontScale="92500" lnSpcReduction="10000"/>
          </a:bodyPr>
          <a:lstStyle/>
          <a:p>
            <a:pPr algn="just"/>
            <a:r>
              <a:rPr lang="en-US" dirty="0">
                <a:latin typeface="Times New Roman" panose="02020603050405020304" pitchFamily="18" charset="0"/>
              </a:rPr>
              <a:t>Male social workers demonstrate a strong commitment to the practice of empathy as a fundamental attribute in the exercise of their professional role.</a:t>
            </a:r>
          </a:p>
          <a:p>
            <a:pPr marL="0" indent="0" algn="just">
              <a:buNone/>
            </a:pPr>
            <a:endParaRPr lang="en-US" sz="4400" dirty="0"/>
          </a:p>
          <a:p>
            <a:pPr algn="just"/>
            <a:r>
              <a:rPr lang="en-US" dirty="0">
                <a:latin typeface="Times New Roman" panose="02020603050405020304" pitchFamily="18" charset="0"/>
              </a:rPr>
              <a:t>They acknowledge that, as a consequence of gender roles, they are often compelled to adopt a more passive stance in certain situations, given that gender stereotypes have exerted a considerable influence.</a:t>
            </a:r>
          </a:p>
          <a:p>
            <a:pPr algn="just"/>
            <a:endParaRPr lang="en-US" sz="4400" dirty="0"/>
          </a:p>
          <a:p>
            <a:pPr algn="just"/>
            <a:r>
              <a:rPr lang="en-US" dirty="0">
                <a:latin typeface="Times New Roman" panose="02020603050405020304" pitchFamily="18" charset="0"/>
              </a:rPr>
              <a:t>Positive discrimination constitutes another experience encountered by male Social Workers, the effect of which is regarded as a contribution to professional diversity — a value of considerable significance within the profession.</a:t>
            </a:r>
          </a:p>
        </p:txBody>
      </p:sp>
    </p:spTree>
    <p:extLst>
      <p:ext uri="{BB962C8B-B14F-4D97-AF65-F5344CB8AC3E}">
        <p14:creationId xmlns:p14="http://schemas.microsoft.com/office/powerpoint/2010/main" val="34187703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A94859-0182-B78E-B4EA-7B0D7777B3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913521-4E09-FCFE-F910-7E6F4C46FFFD}"/>
              </a:ext>
            </a:extLst>
          </p:cNvPr>
          <p:cNvSpPr>
            <a:spLocks noGrp="1"/>
          </p:cNvSpPr>
          <p:nvPr>
            <p:ph type="title"/>
          </p:nvPr>
        </p:nvSpPr>
        <p:spPr>
          <a:xfrm>
            <a:off x="838200" y="365125"/>
            <a:ext cx="10515600" cy="1643557"/>
          </a:xfrm>
        </p:spPr>
        <p:txBody>
          <a:bodyPr/>
          <a:lstStyle/>
          <a:p>
            <a:r>
              <a:rPr lang="en-US" dirty="0" err="1"/>
              <a:t>Conclusions</a:t>
            </a:r>
            <a:br>
              <a:rPr lang="en-US" dirty="0"/>
            </a:br>
            <a:endParaRPr lang="en-US" dirty="0"/>
          </a:p>
        </p:txBody>
      </p:sp>
      <p:sp>
        <p:nvSpPr>
          <p:cNvPr id="3" name="Content Placeholder 2">
            <a:extLst>
              <a:ext uri="{FF2B5EF4-FFF2-40B4-BE49-F238E27FC236}">
                <a16:creationId xmlns:a16="http://schemas.microsoft.com/office/drawing/2014/main" id="{6E6E6B0A-851B-01FE-8177-3764C9895CC9}"/>
              </a:ext>
            </a:extLst>
          </p:cNvPr>
          <p:cNvSpPr>
            <a:spLocks noGrp="1"/>
          </p:cNvSpPr>
          <p:nvPr>
            <p:ph idx="1"/>
          </p:nvPr>
        </p:nvSpPr>
        <p:spPr>
          <a:xfrm>
            <a:off x="733268" y="1690688"/>
            <a:ext cx="10749198" cy="4928549"/>
          </a:xfrm>
        </p:spPr>
        <p:txBody>
          <a:bodyPr>
            <a:normAutofit fontScale="92500" lnSpcReduction="10000"/>
          </a:bodyPr>
          <a:lstStyle/>
          <a:p>
            <a:pPr algn="just"/>
            <a:r>
              <a:rPr lang="en-US" dirty="0">
                <a:latin typeface="Times New Roman" panose="02020603050405020304" pitchFamily="18" charset="0"/>
              </a:rPr>
              <a:t>The fact that male Social Workers are aware of gender roles, stereotypes, and their influence on the profession encourages them to understand and analyse the social reality of their clients with greater depth and quality, thereby better serving social well-being.</a:t>
            </a:r>
          </a:p>
          <a:p>
            <a:pPr algn="just"/>
            <a:endParaRPr lang="en-US" sz="4800" dirty="0"/>
          </a:p>
          <a:p>
            <a:pPr algn="just"/>
            <a:r>
              <a:rPr lang="en-US" dirty="0">
                <a:latin typeface="Times New Roman" panose="02020603050405020304" pitchFamily="18" charset="0"/>
              </a:rPr>
              <a:t>To address these challenges, it is necessary to develop policies and strategies that promote gender equality within the social work profession, including mentoring programmes, training initiatives, and awareness campaigns.</a:t>
            </a:r>
          </a:p>
          <a:p>
            <a:pPr marL="0" indent="0" algn="just">
              <a:buNone/>
            </a:pPr>
            <a:endParaRPr lang="en-US" sz="4800" dirty="0"/>
          </a:p>
          <a:p>
            <a:pPr algn="just"/>
            <a:r>
              <a:rPr lang="en-US" b="1" dirty="0">
                <a:latin typeface="Times New Roman" panose="02020603050405020304" pitchFamily="18" charset="0"/>
              </a:rPr>
              <a:t>Social Work as a profession in our country still has much work to do in the direction of gender equality — and this effort must begin, first and foremost, from within!</a:t>
            </a:r>
          </a:p>
        </p:txBody>
      </p:sp>
    </p:spTree>
    <p:extLst>
      <p:ext uri="{BB962C8B-B14F-4D97-AF65-F5344CB8AC3E}">
        <p14:creationId xmlns:p14="http://schemas.microsoft.com/office/powerpoint/2010/main" val="7420939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F6C42E-3C3A-F2EA-EA2F-92788F4E5F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1CF277-32A5-56AC-8D15-EBEA27EDB22A}"/>
              </a:ext>
            </a:extLst>
          </p:cNvPr>
          <p:cNvSpPr>
            <a:spLocks noGrp="1"/>
          </p:cNvSpPr>
          <p:nvPr>
            <p:ph type="title"/>
          </p:nvPr>
        </p:nvSpPr>
        <p:spPr>
          <a:xfrm>
            <a:off x="1003092" y="3078344"/>
            <a:ext cx="10515600" cy="1325563"/>
          </a:xfrm>
        </p:spPr>
        <p:txBody>
          <a:bodyPr/>
          <a:lstStyle/>
          <a:p>
            <a:r>
              <a:rPr lang="en-US" b="1">
                <a:solidFill>
                  <a:srgbClr val="C00000"/>
                </a:solidFill>
              </a:rPr>
              <a:t>Thank you! </a:t>
            </a:r>
            <a:r>
              <a:rPr lang="en-US" b="1" dirty="0">
                <a:solidFill>
                  <a:srgbClr val="C00000"/>
                </a:solidFill>
              </a:rPr>
              <a:t>☺</a:t>
            </a:r>
          </a:p>
        </p:txBody>
      </p:sp>
    </p:spTree>
    <p:extLst>
      <p:ext uri="{BB962C8B-B14F-4D97-AF65-F5344CB8AC3E}">
        <p14:creationId xmlns:p14="http://schemas.microsoft.com/office/powerpoint/2010/main" val="37695345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1E52A1-588F-8FF9-0C83-138D72DD61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E55968-E923-78B9-1846-C8ED85E83D14}"/>
              </a:ext>
            </a:extLst>
          </p:cNvPr>
          <p:cNvSpPr>
            <a:spLocks noGrp="1"/>
          </p:cNvSpPr>
          <p:nvPr>
            <p:ph type="title"/>
          </p:nvPr>
        </p:nvSpPr>
        <p:spPr>
          <a:xfrm>
            <a:off x="838200" y="763965"/>
            <a:ext cx="10515600" cy="5330070"/>
          </a:xfrm>
        </p:spPr>
        <p:txBody>
          <a:bodyPr>
            <a:normAutofit fontScale="90000"/>
          </a:bodyPr>
          <a:lstStyle/>
          <a:p>
            <a:r>
              <a:rPr lang="en-US" sz="3100" b="1" dirty="0"/>
              <a:t>Bibliografi</a:t>
            </a:r>
            <a:br>
              <a:rPr lang="en-US" sz="3100" b="1" dirty="0"/>
            </a:br>
            <a:br>
              <a:rPr lang="en-US" sz="2200" dirty="0"/>
            </a:br>
            <a:r>
              <a:rPr lang="en-US" sz="2200" dirty="0"/>
              <a:t>Abukar, I., &amp; Wedin, C. (2016). Male social workers experiences of gender </a:t>
            </a:r>
            <a:r>
              <a:rPr lang="en-US" sz="2200" dirty="0" err="1"/>
              <a:t>baises</a:t>
            </a:r>
            <a:r>
              <a:rPr lang="en-US" sz="2200" dirty="0"/>
              <a:t>: A study of gender biases within the social service in </a:t>
            </a:r>
            <a:r>
              <a:rPr lang="en-US" sz="2200" dirty="0" err="1"/>
              <a:t>Gävle</a:t>
            </a:r>
            <a:r>
              <a:rPr lang="en-US" sz="2200" dirty="0"/>
              <a:t>. Thesis-Faculty of Health and Occupational Studies.</a:t>
            </a:r>
            <a:br>
              <a:rPr lang="en-US" sz="2200" dirty="0"/>
            </a:br>
            <a:r>
              <a:rPr lang="en-US" sz="2200" dirty="0"/>
              <a:t>Baum, N. (2016). The unheard gender: The neglect of men as social work clients. . The British Journal of Social Work, 46(5), 1463-1471.</a:t>
            </a:r>
            <a:br>
              <a:rPr lang="en-US" sz="2200" dirty="0"/>
            </a:br>
            <a:r>
              <a:rPr lang="en-US" sz="2200" dirty="0"/>
              <a:t>Cree, V. E., &amp; Cavanagh, K. (2002). Men, masculinism and social </a:t>
            </a:r>
            <a:r>
              <a:rPr lang="en-US" sz="2200" dirty="0" err="1"/>
              <a:t>work.Working</a:t>
            </a:r>
            <a:r>
              <a:rPr lang="en-US" sz="2200" dirty="0"/>
              <a:t> with Men. </a:t>
            </a:r>
            <a:r>
              <a:rPr lang="en-US" sz="2200" dirty="0" err="1"/>
              <a:t>RoutledgeIn</a:t>
            </a:r>
            <a:r>
              <a:rPr lang="en-US" sz="2200" dirty="0"/>
              <a:t> , 27-34.</a:t>
            </a:r>
            <a:br>
              <a:rPr lang="en-US" sz="2200" dirty="0"/>
            </a:br>
            <a:r>
              <a:rPr lang="en-US" sz="2200" dirty="0"/>
              <a:t>Dalla Chiara R. e Faella L. . (2018). Un </a:t>
            </a:r>
            <a:r>
              <a:rPr lang="en-US" sz="2200" dirty="0" err="1"/>
              <a:t>assistente</a:t>
            </a:r>
            <a:r>
              <a:rPr lang="en-US" sz="2200" dirty="0"/>
              <a:t> </a:t>
            </a:r>
            <a:r>
              <a:rPr lang="en-US" sz="2200" dirty="0" err="1"/>
              <a:t>sociale</a:t>
            </a:r>
            <a:r>
              <a:rPr lang="en-US" sz="2200" dirty="0"/>
              <a:t>… </a:t>
            </a:r>
            <a:r>
              <a:rPr lang="en-US" sz="2200" dirty="0" err="1"/>
              <a:t>maschio</a:t>
            </a:r>
            <a:r>
              <a:rPr lang="en-US" sz="2200" dirty="0"/>
              <a:t>! Una </a:t>
            </a:r>
            <a:r>
              <a:rPr lang="en-US" sz="2200" dirty="0" err="1"/>
              <a:t>ricerca</a:t>
            </a:r>
            <a:r>
              <a:rPr lang="en-US" sz="2200" dirty="0"/>
              <a:t> </a:t>
            </a:r>
            <a:r>
              <a:rPr lang="en-US" sz="2200" dirty="0" err="1"/>
              <a:t>sugli</a:t>
            </a:r>
            <a:r>
              <a:rPr lang="en-US" sz="2200" dirty="0"/>
              <a:t> </a:t>
            </a:r>
            <a:r>
              <a:rPr lang="en-US" sz="2200" dirty="0" err="1"/>
              <a:t>uomini</a:t>
            </a:r>
            <a:r>
              <a:rPr lang="en-US" sz="2200" dirty="0"/>
              <a:t> del </a:t>
            </a:r>
            <a:r>
              <a:rPr lang="en-US" sz="2200" dirty="0" err="1"/>
              <a:t>servizio</a:t>
            </a:r>
            <a:r>
              <a:rPr lang="en-US" sz="2200" dirty="0"/>
              <a:t> </a:t>
            </a:r>
            <a:r>
              <a:rPr lang="en-US" sz="2200" dirty="0" err="1"/>
              <a:t>sociale</a:t>
            </a:r>
            <a:r>
              <a:rPr lang="en-US" sz="2200" dirty="0"/>
              <a:t>. Lavoro </a:t>
            </a:r>
            <a:r>
              <a:rPr lang="en-US" sz="2200" dirty="0" err="1"/>
              <a:t>Sociale</a:t>
            </a:r>
            <a:r>
              <a:rPr lang="en-US" sz="2200" dirty="0"/>
              <a:t>, 18(2), 77-96. doi:10.14605/LS57</a:t>
            </a:r>
            <a:br>
              <a:rPr lang="en-US" sz="2200" dirty="0"/>
            </a:br>
            <a:r>
              <a:rPr lang="en-US" sz="2200" dirty="0"/>
              <a:t>Dionisi, M., &amp; An, M. R. P. . (2014). Male social workers: the experience of masculinity in “female” work. Toronto Metropolitan University. Thesis. </a:t>
            </a:r>
            <a:r>
              <a:rPr lang="en-US" sz="2200" dirty="0" err="1"/>
              <a:t>doi:doi</a:t>
            </a:r>
            <a:r>
              <a:rPr lang="en-US" sz="2200" dirty="0"/>
              <a:t>. org/10.32920/</a:t>
            </a:r>
            <a:r>
              <a:rPr lang="en-US" sz="2200" dirty="0" err="1"/>
              <a:t>ryerson</a:t>
            </a:r>
            <a:r>
              <a:rPr lang="en-US" sz="2200" dirty="0"/>
              <a:t>, 14646294, v1</a:t>
            </a:r>
            <a:br>
              <a:rPr lang="en-US" sz="2200" dirty="0"/>
            </a:br>
            <a:r>
              <a:rPr lang="en-US" sz="2200" dirty="0"/>
              <a:t>Elona </a:t>
            </a:r>
            <a:r>
              <a:rPr lang="en-US" sz="2200" dirty="0" err="1"/>
              <a:t>Dhembo</a:t>
            </a:r>
            <a:r>
              <a:rPr lang="en-US" sz="2200" dirty="0"/>
              <a:t>, Bree Akesson &amp; </a:t>
            </a:r>
            <a:r>
              <a:rPr lang="en-US" sz="2200" dirty="0" err="1"/>
              <a:t>Lirondel</a:t>
            </a:r>
            <a:r>
              <a:rPr lang="en-US" sz="2200" dirty="0"/>
              <a:t> Cheyne-</a:t>
            </a:r>
            <a:r>
              <a:rPr lang="en-US" sz="2200" dirty="0" err="1"/>
              <a:t>Hazineh</a:t>
            </a:r>
            <a:r>
              <a:rPr lang="en-US" sz="2200" dirty="0"/>
              <a:t>. (2019). Social work education in Albania: a developing landscape of challenges and opportunities. European Journal of Social Work, 5. doi:10.1080/13691457.2019.168136</a:t>
            </a:r>
            <a:br>
              <a:rPr lang="en-US" sz="2200" dirty="0"/>
            </a:br>
            <a:r>
              <a:rPr lang="en-US" sz="2200" dirty="0"/>
              <a:t>Gillingham, P. (2006). Male social workers in child and family welfare: New directions for research. Social Work, 51(1), 83-85.</a:t>
            </a:r>
            <a:br>
              <a:rPr lang="en-US" sz="4000" dirty="0"/>
            </a:br>
            <a:br>
              <a:rPr lang="en-US" sz="1300" dirty="0"/>
            </a:br>
            <a:r>
              <a:rPr lang="en-US" sz="1300" dirty="0"/>
              <a:t>	</a:t>
            </a:r>
            <a:endParaRPr lang="en-US" dirty="0"/>
          </a:p>
        </p:txBody>
      </p:sp>
    </p:spTree>
    <p:extLst>
      <p:ext uri="{BB962C8B-B14F-4D97-AF65-F5344CB8AC3E}">
        <p14:creationId xmlns:p14="http://schemas.microsoft.com/office/powerpoint/2010/main" val="5204300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6C5F72-CA0B-8F5A-68A6-47608AF7D30D}"/>
              </a:ext>
            </a:extLst>
          </p:cNvPr>
          <p:cNvSpPr>
            <a:spLocks noGrp="1"/>
          </p:cNvSpPr>
          <p:nvPr>
            <p:ph type="title"/>
          </p:nvPr>
        </p:nvSpPr>
        <p:spPr>
          <a:xfrm>
            <a:off x="838200" y="1334124"/>
            <a:ext cx="10515600" cy="5224071"/>
          </a:xfrm>
        </p:spPr>
        <p:txBody>
          <a:bodyPr>
            <a:normAutofit fontScale="90000"/>
          </a:bodyPr>
          <a:lstStyle/>
          <a:p>
            <a:r>
              <a:rPr lang="en-US" sz="3100" b="1" dirty="0"/>
              <a:t>Bibliografi</a:t>
            </a:r>
            <a:br>
              <a:rPr lang="en-US" sz="2000" b="1" dirty="0"/>
            </a:br>
            <a:br>
              <a:rPr lang="en-US" sz="2200" dirty="0"/>
            </a:br>
            <a:r>
              <a:rPr lang="en-US" sz="2200" dirty="0" err="1"/>
              <a:t>Grbich</a:t>
            </a:r>
            <a:r>
              <a:rPr lang="en-US" sz="2200" dirty="0"/>
              <a:t>, C. (2010). Qualitative data analysis. In Researching practice. Brill.</a:t>
            </a:r>
            <a:br>
              <a:rPr lang="en-US" sz="2200" dirty="0"/>
            </a:br>
            <a:r>
              <a:rPr lang="en-US" sz="2200" dirty="0"/>
              <a:t>Khunou, G., Pillay, R., &amp; </a:t>
            </a:r>
            <a:r>
              <a:rPr lang="en-US" sz="2200" dirty="0" err="1"/>
              <a:t>Nethononda</a:t>
            </a:r>
            <a:r>
              <a:rPr lang="en-US" sz="2200" dirty="0"/>
              <a:t>, A. (2012). Social work is “women’s work”: An analysis of social work students’ perceptions of gender as a career choice determinant. . The Social Work Practitioner-Researcher , 24(1), 120-135.</a:t>
            </a:r>
            <a:br>
              <a:rPr lang="en-US" sz="2200" dirty="0"/>
            </a:br>
            <a:r>
              <a:rPr lang="en-US" sz="2200" dirty="0"/>
              <a:t>Mathews, B. &amp; Ross, L. (2010). Research Methods - Practical Guide to social sciences and humanities. </a:t>
            </a:r>
            <a:r>
              <a:rPr lang="en-US" sz="2200" dirty="0" err="1"/>
              <a:t>Tiranë</a:t>
            </a:r>
            <a:r>
              <a:rPr lang="en-US" sz="2200" dirty="0"/>
              <a:t>: Center for Democratic Education (CDE).</a:t>
            </a:r>
            <a:br>
              <a:rPr lang="en-US" sz="2200" dirty="0"/>
            </a:br>
            <a:r>
              <a:rPr lang="en-US" sz="2200" dirty="0"/>
              <a:t>Noble, C. &amp;. (2011). Interrogating male privilege in the human services and social work education.  Women in Welfare Education, 1, 29-38.</a:t>
            </a:r>
            <a:br>
              <a:rPr lang="en-US" sz="2200" dirty="0"/>
            </a:br>
            <a:r>
              <a:rPr lang="en-US" sz="2200" dirty="0"/>
              <a:t>Pantalone, M., </a:t>
            </a:r>
            <a:r>
              <a:rPr lang="en-US" sz="2200" dirty="0" err="1"/>
              <a:t>Soregotti</a:t>
            </a:r>
            <a:r>
              <a:rPr lang="en-US" sz="2200" dirty="0"/>
              <a:t>, C., &amp; Zanon, V. . (2021). Lo </a:t>
            </a:r>
            <a:r>
              <a:rPr lang="en-US" sz="2200" dirty="0" err="1"/>
              <a:t>stereotipo</a:t>
            </a:r>
            <a:r>
              <a:rPr lang="en-US" sz="2200" dirty="0"/>
              <a:t> di </a:t>
            </a:r>
            <a:r>
              <a:rPr lang="en-US" sz="2200" dirty="0" err="1"/>
              <a:t>genere</a:t>
            </a:r>
            <a:r>
              <a:rPr lang="en-US" sz="2200" dirty="0"/>
              <a:t> </a:t>
            </a:r>
            <a:r>
              <a:rPr lang="en-US" sz="2200" dirty="0" err="1"/>
              <a:t>nel</a:t>
            </a:r>
            <a:r>
              <a:rPr lang="en-US" sz="2200" dirty="0"/>
              <a:t> </a:t>
            </a:r>
            <a:r>
              <a:rPr lang="en-US" sz="2200" dirty="0" err="1"/>
              <a:t>servizio</a:t>
            </a:r>
            <a:r>
              <a:rPr lang="en-US" sz="2200" dirty="0"/>
              <a:t> </a:t>
            </a:r>
            <a:r>
              <a:rPr lang="en-US" sz="2200" dirty="0" err="1"/>
              <a:t>sociale</a:t>
            </a:r>
            <a:r>
              <a:rPr lang="en-US" sz="2200" dirty="0"/>
              <a:t>. </a:t>
            </a:r>
            <a:r>
              <a:rPr lang="en-US" sz="2200" dirty="0" err="1"/>
              <a:t>Esiti</a:t>
            </a:r>
            <a:r>
              <a:rPr lang="en-US" sz="2200" dirty="0"/>
              <a:t> di </a:t>
            </a:r>
            <a:r>
              <a:rPr lang="en-US" sz="2200" dirty="0" err="1"/>
              <a:t>una</a:t>
            </a:r>
            <a:r>
              <a:rPr lang="en-US" sz="2200" dirty="0"/>
              <a:t> survey </a:t>
            </a:r>
            <a:r>
              <a:rPr lang="en-US" sz="2200" dirty="0" err="1"/>
              <a:t>nazionale</a:t>
            </a:r>
            <a:r>
              <a:rPr lang="en-US" sz="2200" dirty="0"/>
              <a:t> </a:t>
            </a:r>
            <a:r>
              <a:rPr lang="en-US" sz="2200" dirty="0" err="1"/>
              <a:t>sugli</a:t>
            </a:r>
            <a:r>
              <a:rPr lang="en-US" sz="2200" dirty="0"/>
              <a:t> </a:t>
            </a:r>
            <a:r>
              <a:rPr lang="en-US" sz="2200" dirty="0" err="1"/>
              <a:t>assistenti</a:t>
            </a:r>
            <a:r>
              <a:rPr lang="en-US" sz="2200" dirty="0"/>
              <a:t> </a:t>
            </a:r>
            <a:r>
              <a:rPr lang="en-US" sz="2200" dirty="0" err="1"/>
              <a:t>sociali</a:t>
            </a:r>
            <a:r>
              <a:rPr lang="en-US" sz="2200" dirty="0"/>
              <a:t>. In  Cura, </a:t>
            </a:r>
            <a:r>
              <a:rPr lang="en-US" sz="2200" dirty="0" err="1"/>
              <a:t>Relazione</a:t>
            </a:r>
            <a:r>
              <a:rPr lang="en-US" sz="2200" dirty="0"/>
              <a:t>, </a:t>
            </a:r>
            <a:r>
              <a:rPr lang="en-US" sz="2200" dirty="0" err="1"/>
              <a:t>Professione</a:t>
            </a:r>
            <a:r>
              <a:rPr lang="en-US" sz="2200" dirty="0"/>
              <a:t>: </a:t>
            </a:r>
            <a:r>
              <a:rPr lang="en-US" sz="2200" dirty="0" err="1"/>
              <a:t>Questioni</a:t>
            </a:r>
            <a:r>
              <a:rPr lang="en-US" sz="2200" dirty="0"/>
              <a:t> di </a:t>
            </a:r>
            <a:r>
              <a:rPr lang="en-US" sz="2200" dirty="0" err="1"/>
              <a:t>Genere</a:t>
            </a:r>
            <a:r>
              <a:rPr lang="en-US" sz="2200" dirty="0"/>
              <a:t> </a:t>
            </a:r>
            <a:r>
              <a:rPr lang="en-US" sz="2200" dirty="0" err="1"/>
              <a:t>nel</a:t>
            </a:r>
            <a:r>
              <a:rPr lang="en-US" sz="2200" dirty="0"/>
              <a:t> </a:t>
            </a:r>
            <a:r>
              <a:rPr lang="en-US" sz="2200" dirty="0" err="1"/>
              <a:t>Servizio</a:t>
            </a:r>
            <a:r>
              <a:rPr lang="en-US" sz="2200" dirty="0"/>
              <a:t> Sociale, 116-134.</a:t>
            </a:r>
            <a:br>
              <a:rPr lang="en-US" sz="2200" dirty="0"/>
            </a:br>
            <a:r>
              <a:rPr lang="en-US" sz="2200" dirty="0"/>
              <a:t>Pease, B. (2011). Men in social work: challenging or reproducing an unequal gender regime?  </a:t>
            </a:r>
            <a:r>
              <a:rPr lang="en-US" sz="2200" dirty="0" err="1"/>
              <a:t>Affilia</a:t>
            </a:r>
            <a:r>
              <a:rPr lang="en-US" sz="2200" dirty="0"/>
              <a:t>, 4, 406-418.</a:t>
            </a:r>
            <a:br>
              <a:rPr lang="en-US" sz="2200" dirty="0"/>
            </a:br>
            <a:r>
              <a:rPr lang="en-US" sz="2200" dirty="0"/>
              <a:t>Topalli. B. (2020). Social Services in Albania: Background and State of the Art. A report from Tirana, </a:t>
            </a:r>
            <a:r>
              <a:rPr lang="en-US" sz="2200" dirty="0" err="1"/>
              <a:t>Shkodër</a:t>
            </a:r>
            <a:r>
              <a:rPr lang="en-US" sz="2200" dirty="0"/>
              <a:t> and Elbasan. Bari: </a:t>
            </a:r>
            <a:r>
              <a:rPr lang="en-US" sz="2200" dirty="0" err="1"/>
              <a:t>Cacucci</a:t>
            </a:r>
            <a:r>
              <a:rPr lang="en-US" sz="2200" dirty="0"/>
              <a:t> </a:t>
            </a:r>
            <a:r>
              <a:rPr lang="en-US" sz="2200" dirty="0" err="1"/>
              <a:t>Editore</a:t>
            </a:r>
            <a:r>
              <a:rPr lang="en-US" sz="2200" dirty="0"/>
              <a:t>. Retrieved from https://www.taskproject.eu/wp-content/uploads/2020/12/WP1.2_BookSS.pdf</a:t>
            </a:r>
            <a:br>
              <a:rPr lang="en-US" sz="7300" dirty="0"/>
            </a:br>
            <a:endParaRPr lang="en-US" sz="6000" dirty="0"/>
          </a:p>
        </p:txBody>
      </p:sp>
    </p:spTree>
    <p:extLst>
      <p:ext uri="{BB962C8B-B14F-4D97-AF65-F5344CB8AC3E}">
        <p14:creationId xmlns:p14="http://schemas.microsoft.com/office/powerpoint/2010/main" val="16641179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81F5D7-D3D4-27F2-2A3D-C44B9C424BF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1C4D6C9-23B8-2E96-491B-6C383503B95E}"/>
              </a:ext>
            </a:extLst>
          </p:cNvPr>
          <p:cNvSpPr>
            <a:spLocks noGrp="1"/>
          </p:cNvSpPr>
          <p:nvPr>
            <p:ph idx="1"/>
          </p:nvPr>
        </p:nvSpPr>
        <p:spPr/>
        <p:txBody>
          <a:bodyPr/>
          <a:lstStyle/>
          <a:p>
            <a:endParaRPr lang="en-US" dirty="0"/>
          </a:p>
          <a:p>
            <a:r>
              <a:rPr lang="en-US" dirty="0"/>
              <a:t>Reasons for the limited number of studies in the field.</a:t>
            </a:r>
          </a:p>
          <a:p>
            <a:r>
              <a:rPr lang="en-US" dirty="0"/>
              <a:t>Paradoxes of gender representation in Social Work.</a:t>
            </a:r>
          </a:p>
          <a:p>
            <a:r>
              <a:rPr lang="en-US" dirty="0"/>
              <a:t>Sociological explanations for the low presence of male Social Workers.</a:t>
            </a:r>
          </a:p>
          <a:p>
            <a:r>
              <a:rPr lang="en-US" dirty="0"/>
              <a:t>Benefits of Social Work from the inclusion of men.</a:t>
            </a:r>
          </a:p>
          <a:p>
            <a:endParaRPr lang="en-US" dirty="0"/>
          </a:p>
        </p:txBody>
      </p:sp>
      <p:sp>
        <p:nvSpPr>
          <p:cNvPr id="5" name="Title 1">
            <a:extLst>
              <a:ext uri="{FF2B5EF4-FFF2-40B4-BE49-F238E27FC236}">
                <a16:creationId xmlns:a16="http://schemas.microsoft.com/office/drawing/2014/main" id="{874F34A5-05BB-6882-6C19-2584CF27E4F2}"/>
              </a:ext>
            </a:extLst>
          </p:cNvPr>
          <p:cNvSpPr>
            <a:spLocks noGrp="1"/>
          </p:cNvSpPr>
          <p:nvPr>
            <p:ph type="title"/>
          </p:nvPr>
        </p:nvSpPr>
        <p:spPr>
          <a:xfrm>
            <a:off x="838200" y="365125"/>
            <a:ext cx="10515600" cy="1325563"/>
          </a:xfrm>
        </p:spPr>
        <p:txBody>
          <a:bodyPr/>
          <a:lstStyle/>
          <a:p>
            <a:r>
              <a:rPr lang="en-US" dirty="0" err="1"/>
              <a:t>Literature Review</a:t>
            </a:r>
            <a:endParaRPr lang="en-US" dirty="0"/>
          </a:p>
        </p:txBody>
      </p:sp>
    </p:spTree>
    <p:extLst>
      <p:ext uri="{BB962C8B-B14F-4D97-AF65-F5344CB8AC3E}">
        <p14:creationId xmlns:p14="http://schemas.microsoft.com/office/powerpoint/2010/main" val="35123417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2B0D44-FA9F-A38E-E0F4-E44874542BEA}"/>
              </a:ext>
            </a:extLst>
          </p:cNvPr>
          <p:cNvSpPr>
            <a:spLocks noGrp="1"/>
          </p:cNvSpPr>
          <p:nvPr>
            <p:ph type="title"/>
          </p:nvPr>
        </p:nvSpPr>
        <p:spPr/>
        <p:txBody>
          <a:bodyPr/>
          <a:lstStyle/>
          <a:p>
            <a:r>
              <a:rPr lang="en-US" dirty="0" err="1"/>
              <a:t>Methodology</a:t>
            </a:r>
            <a:endParaRPr lang="en-US" dirty="0"/>
          </a:p>
        </p:txBody>
      </p:sp>
      <p:sp>
        <p:nvSpPr>
          <p:cNvPr id="3" name="Content Placeholder 2">
            <a:extLst>
              <a:ext uri="{FF2B5EF4-FFF2-40B4-BE49-F238E27FC236}">
                <a16:creationId xmlns:a16="http://schemas.microsoft.com/office/drawing/2014/main" id="{D7F24CCC-BB8E-0234-1CDA-25BBDD96864A}"/>
              </a:ext>
            </a:extLst>
          </p:cNvPr>
          <p:cNvSpPr>
            <a:spLocks noGrp="1"/>
          </p:cNvSpPr>
          <p:nvPr>
            <p:ph idx="1"/>
          </p:nvPr>
        </p:nvSpPr>
        <p:spPr/>
        <p:txBody>
          <a:bodyPr/>
          <a:lstStyle/>
          <a:p>
            <a:endParaRPr lang="en-US" dirty="0"/>
          </a:p>
          <a:p>
            <a:pPr marL="0" indent="0">
              <a:buNone/>
            </a:pPr>
            <a:r>
              <a:rPr lang="en-US" dirty="0">
                <a:latin typeface="Times New Roman" panose="02020603050405020304" pitchFamily="18" charset="0"/>
              </a:rPr>
              <a:t>Qualitative Approach</a:t>
            </a:r>
          </a:p>
          <a:p>
            <a:endParaRPr lang="en-US" dirty="0"/>
          </a:p>
          <a:p>
            <a:pPr marL="0" indent="0">
              <a:buNone/>
            </a:pPr>
            <a:r>
              <a:rPr lang="en-US" dirty="0">
                <a:latin typeface="Times New Roman" panose="02020603050405020304" pitchFamily="18" charset="0"/>
              </a:rPr>
              <a:t>Instrument: Semi-structured Interview</a:t>
            </a:r>
          </a:p>
          <a:p>
            <a:endParaRPr lang="en-US" dirty="0"/>
          </a:p>
          <a:p>
            <a:pPr marL="0" indent="0">
              <a:buNone/>
            </a:pPr>
            <a:r>
              <a:rPr lang="en-US" dirty="0">
                <a:latin typeface="Times New Roman" panose="02020603050405020304" pitchFamily="18" charset="0"/>
              </a:rPr>
              <a:t>Aim of the Study</a:t>
            </a:r>
          </a:p>
          <a:p>
            <a:pPr marL="0" indent="0">
              <a:buNone/>
            </a:pPr>
            <a:r>
              <a:rPr lang="en-US" sz="2400" i="1" dirty="0">
                <a:latin typeface="Times New Roman" panose="02020603050405020304" pitchFamily="18" charset="0"/>
              </a:rPr>
              <a:t>To develop a deeper understanding of the experience of being a Social Worker in a profession predominantly dominated by women</a:t>
            </a:r>
            <a:r>
              <a:rPr lang="en-US" sz="1400" dirty="0">
                <a:latin typeface="Times New Roman" panose="02020603050405020304" pitchFamily="18" charset="0"/>
              </a:rPr>
              <a:t>.</a:t>
            </a:r>
          </a:p>
          <a:p>
            <a:endParaRPr lang="en-US" dirty="0"/>
          </a:p>
        </p:txBody>
      </p:sp>
    </p:spTree>
    <p:extLst>
      <p:ext uri="{BB962C8B-B14F-4D97-AF65-F5344CB8AC3E}">
        <p14:creationId xmlns:p14="http://schemas.microsoft.com/office/powerpoint/2010/main" val="27624058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091F9C-073E-E481-E62D-2572A9CE08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47F1CC-5880-C397-0B3C-E92300396FF5}"/>
              </a:ext>
            </a:extLst>
          </p:cNvPr>
          <p:cNvSpPr>
            <a:spLocks noGrp="1"/>
          </p:cNvSpPr>
          <p:nvPr>
            <p:ph type="title"/>
          </p:nvPr>
        </p:nvSpPr>
        <p:spPr/>
        <p:txBody>
          <a:bodyPr/>
          <a:lstStyle/>
          <a:p>
            <a:r>
              <a:rPr lang="en-US" dirty="0" err="1"/>
              <a:t>Methodology</a:t>
            </a:r>
            <a:endParaRPr lang="en-US" dirty="0"/>
          </a:p>
        </p:txBody>
      </p:sp>
      <p:sp>
        <p:nvSpPr>
          <p:cNvPr id="3" name="Content Placeholder 2">
            <a:extLst>
              <a:ext uri="{FF2B5EF4-FFF2-40B4-BE49-F238E27FC236}">
                <a16:creationId xmlns:a16="http://schemas.microsoft.com/office/drawing/2014/main" id="{9570AB17-7804-D904-B4A8-CC8CA081435A}"/>
              </a:ext>
            </a:extLst>
          </p:cNvPr>
          <p:cNvSpPr>
            <a:spLocks noGrp="1"/>
          </p:cNvSpPr>
          <p:nvPr>
            <p:ph idx="1"/>
          </p:nvPr>
        </p:nvSpPr>
        <p:spPr/>
        <p:txBody>
          <a:bodyPr/>
          <a:lstStyle/>
          <a:p>
            <a:pPr marL="0" indent="0">
              <a:buNone/>
            </a:pPr>
            <a:r>
              <a:rPr lang="en-US" b="1" dirty="0">
                <a:latin typeface="Times New Roman" panose="02020603050405020304" pitchFamily="18" charset="0"/>
              </a:rPr>
              <a:t>Research Questions</a:t>
            </a:r>
          </a:p>
          <a:p>
            <a:endParaRPr lang="en-US" dirty="0"/>
          </a:p>
          <a:p>
            <a:pPr marL="0" indent="0">
              <a:buNone/>
            </a:pPr>
            <a:r>
              <a:rPr lang="en-US" dirty="0">
                <a:latin typeface="Times New Roman" panose="02020603050405020304" pitchFamily="18" charset="0"/>
              </a:rPr>
              <a:t>What are the professional experiences of male Social Workers?</a:t>
            </a:r>
          </a:p>
          <a:p>
            <a:endParaRPr lang="en-US" dirty="0"/>
          </a:p>
          <a:p>
            <a:pPr marL="0" indent="0">
              <a:buNone/>
            </a:pPr>
            <a:r>
              <a:rPr lang="en-US" dirty="0">
                <a:latin typeface="Times New Roman" panose="02020603050405020304" pitchFamily="18" charset="0"/>
              </a:rPr>
              <a:t>To what extent do they identify the influence of gender identity on the practice of Social Work?</a:t>
            </a:r>
          </a:p>
          <a:p>
            <a:endParaRPr lang="en-US" dirty="0"/>
          </a:p>
        </p:txBody>
      </p:sp>
    </p:spTree>
    <p:extLst>
      <p:ext uri="{BB962C8B-B14F-4D97-AF65-F5344CB8AC3E}">
        <p14:creationId xmlns:p14="http://schemas.microsoft.com/office/powerpoint/2010/main" val="2396186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B71DB3-B201-8A66-B79B-FCC2636567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0CF0AB-8F7F-D9DF-725A-E6DA6E1F6365}"/>
              </a:ext>
            </a:extLst>
          </p:cNvPr>
          <p:cNvSpPr>
            <a:spLocks noGrp="1"/>
          </p:cNvSpPr>
          <p:nvPr>
            <p:ph type="title"/>
          </p:nvPr>
        </p:nvSpPr>
        <p:spPr/>
        <p:txBody>
          <a:bodyPr/>
          <a:lstStyle/>
          <a:p>
            <a:r>
              <a:rPr lang="en-US" dirty="0" err="1"/>
              <a:t>Methodology</a:t>
            </a:r>
            <a:endParaRPr lang="en-US" dirty="0"/>
          </a:p>
        </p:txBody>
      </p:sp>
      <p:sp>
        <p:nvSpPr>
          <p:cNvPr id="3" name="Content Placeholder 2">
            <a:extLst>
              <a:ext uri="{FF2B5EF4-FFF2-40B4-BE49-F238E27FC236}">
                <a16:creationId xmlns:a16="http://schemas.microsoft.com/office/drawing/2014/main" id="{A92E02DE-52FB-C800-5725-FCC1D99D89E6}"/>
              </a:ext>
            </a:extLst>
          </p:cNvPr>
          <p:cNvSpPr>
            <a:spLocks noGrp="1"/>
          </p:cNvSpPr>
          <p:nvPr>
            <p:ph idx="1"/>
          </p:nvPr>
        </p:nvSpPr>
        <p:spPr/>
        <p:txBody>
          <a:bodyPr/>
          <a:lstStyle/>
          <a:p>
            <a:pPr marL="0" indent="0">
              <a:buNone/>
            </a:pPr>
            <a:r>
              <a:rPr lang="en-US" b="1" dirty="0">
                <a:latin typeface="Times New Roman" panose="02020603050405020304" pitchFamily="18" charset="0"/>
              </a:rPr>
              <a:t>Selected Sample</a:t>
            </a:r>
          </a:p>
          <a:p>
            <a:pPr algn="just"/>
            <a:endParaRPr lang="en-US" dirty="0"/>
          </a:p>
          <a:p>
            <a:pPr marL="0" indent="0" algn="just">
              <a:buNone/>
            </a:pPr>
            <a:r>
              <a:rPr lang="en-US" dirty="0">
                <a:latin typeface="Times New Roman" panose="02020603050405020304" pitchFamily="18" charset="0"/>
              </a:rPr>
              <a:t>A purposive sampling method was employed, selecting male Social Workers who were not necessarily licensed practitioners.</a:t>
            </a:r>
          </a:p>
          <a:p>
            <a:pPr algn="just"/>
            <a:endParaRPr lang="en-US" dirty="0"/>
          </a:p>
          <a:p>
            <a:pPr marL="0" indent="0" algn="just">
              <a:buNone/>
            </a:pPr>
            <a:r>
              <a:rPr lang="en-US" dirty="0">
                <a:latin typeface="Times New Roman" panose="02020603050405020304" pitchFamily="18" charset="0"/>
              </a:rPr>
              <a:t>The study participants comprise 10 male Social Workers exercising this role within the Municipality of Shkodër, as part of both public and private institutions.</a:t>
            </a:r>
          </a:p>
          <a:p>
            <a:endParaRPr lang="en-US" dirty="0"/>
          </a:p>
        </p:txBody>
      </p:sp>
    </p:spTree>
    <p:extLst>
      <p:ext uri="{BB962C8B-B14F-4D97-AF65-F5344CB8AC3E}">
        <p14:creationId xmlns:p14="http://schemas.microsoft.com/office/powerpoint/2010/main" val="5545494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A9727-2BD6-2E73-A5E5-178E4372B5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3FFD9D-8A32-7D99-4086-3908BFEA84D8}"/>
              </a:ext>
            </a:extLst>
          </p:cNvPr>
          <p:cNvSpPr>
            <a:spLocks noGrp="1"/>
          </p:cNvSpPr>
          <p:nvPr>
            <p:ph type="title"/>
          </p:nvPr>
        </p:nvSpPr>
        <p:spPr/>
        <p:txBody>
          <a:bodyPr/>
          <a:lstStyle/>
          <a:p>
            <a:r>
              <a:rPr lang="en-US" dirty="0"/>
              <a:t>Analiza e </a:t>
            </a:r>
            <a:r>
              <a:rPr lang="en-US" dirty="0" err="1"/>
              <a:t>të</a:t>
            </a:r>
            <a:r>
              <a:rPr lang="en-US" dirty="0"/>
              <a:t> </a:t>
            </a:r>
            <a:r>
              <a:rPr lang="en-US" dirty="0" err="1"/>
              <a:t>dhënave</a:t>
            </a:r>
            <a:r>
              <a:rPr lang="en-US" dirty="0"/>
              <a:t> </a:t>
            </a:r>
            <a:r>
              <a:rPr lang="en-US" dirty="0" err="1"/>
              <a:t>dhe</a:t>
            </a:r>
            <a:r>
              <a:rPr lang="en-US" dirty="0"/>
              <a:t> </a:t>
            </a:r>
            <a:r>
              <a:rPr lang="en-US" dirty="0" err="1"/>
              <a:t>Diskutime</a:t>
            </a:r>
            <a:endParaRPr lang="en-US" dirty="0"/>
          </a:p>
        </p:txBody>
      </p:sp>
      <p:sp>
        <p:nvSpPr>
          <p:cNvPr id="3" name="Content Placeholder 2">
            <a:extLst>
              <a:ext uri="{FF2B5EF4-FFF2-40B4-BE49-F238E27FC236}">
                <a16:creationId xmlns:a16="http://schemas.microsoft.com/office/drawing/2014/main" id="{5D5B8BF0-9ED9-6CC7-1E01-EA42141635A6}"/>
              </a:ext>
            </a:extLst>
          </p:cNvPr>
          <p:cNvSpPr>
            <a:spLocks noGrp="1"/>
          </p:cNvSpPr>
          <p:nvPr>
            <p:ph idx="1"/>
          </p:nvPr>
        </p:nvSpPr>
        <p:spPr/>
        <p:txBody>
          <a:bodyPr>
            <a:normAutofit fontScale="92500" lnSpcReduction="20000"/>
          </a:bodyPr>
          <a:lstStyle/>
          <a:p>
            <a:pPr marL="0" indent="0">
              <a:buNone/>
            </a:pPr>
            <a:r>
              <a:rPr lang="en-US" sz="3000" dirty="0">
                <a:latin typeface="Times New Roman" panose="02020603050405020304" pitchFamily="18" charset="0"/>
              </a:rPr>
              <a:t>The findings were transcribed and subjected to thematic analysis.</a:t>
            </a:r>
          </a:p>
          <a:p>
            <a:endParaRPr lang="en-US" sz="4300" dirty="0"/>
          </a:p>
          <a:p>
            <a:r>
              <a:rPr lang="en-US" sz="3000" dirty="0">
                <a:latin typeface="Times New Roman" panose="02020603050405020304" pitchFamily="18" charset="0"/>
              </a:rPr>
              <a:t>Segmentation,</a:t>
            </a:r>
          </a:p>
          <a:p>
            <a:r>
              <a:rPr lang="en-US" sz="3000" dirty="0">
                <a:latin typeface="Times New Roman" panose="02020603050405020304" pitchFamily="18" charset="0"/>
              </a:rPr>
              <a:t>Categorisation,</a:t>
            </a:r>
          </a:p>
          <a:p>
            <a:r>
              <a:rPr lang="en-US" sz="3000" dirty="0">
                <a:latin typeface="Times New Roman" panose="02020603050405020304" pitchFamily="18" charset="0"/>
              </a:rPr>
              <a:t>Interpretation of data,</a:t>
            </a:r>
          </a:p>
          <a:p>
            <a:r>
              <a:rPr lang="en-US" sz="3000" dirty="0">
                <a:latin typeface="Times New Roman" panose="02020603050405020304" pitchFamily="18" charset="0"/>
              </a:rPr>
              <a:t>Identification of similarities,</a:t>
            </a:r>
          </a:p>
          <a:p>
            <a:r>
              <a:rPr lang="en-US" sz="3000" dirty="0">
                <a:latin typeface="Times New Roman" panose="02020603050405020304" pitchFamily="18" charset="0"/>
              </a:rPr>
              <a:t>Differences,</a:t>
            </a:r>
          </a:p>
          <a:p>
            <a:r>
              <a:rPr lang="en-US" sz="3000" dirty="0">
                <a:latin typeface="Times New Roman" panose="02020603050405020304" pitchFamily="18" charset="0"/>
              </a:rPr>
              <a:t>Interrelations among themes</a:t>
            </a:r>
          </a:p>
          <a:p>
            <a:endParaRPr lang="en-US" dirty="0"/>
          </a:p>
          <a:p>
            <a:pPr marL="0" indent="0" algn="r">
              <a:buNone/>
            </a:pPr>
            <a:r>
              <a:rPr lang="en-US" sz="1900" i="1" dirty="0">
                <a:latin typeface="Times New Roman" panose="02020603050405020304" pitchFamily="18" charset="0"/>
              </a:rPr>
              <a:t>according to Grbich (2010</a:t>
            </a:r>
            <a:r>
              <a:rPr lang="en-US" sz="1600" i="1" dirty="0">
                <a:latin typeface="Times New Roman" panose="02020603050405020304" pitchFamily="18" charset="0"/>
              </a:rPr>
              <a:t>)</a:t>
            </a:r>
          </a:p>
        </p:txBody>
      </p:sp>
    </p:spTree>
    <p:extLst>
      <p:ext uri="{BB962C8B-B14F-4D97-AF65-F5344CB8AC3E}">
        <p14:creationId xmlns:p14="http://schemas.microsoft.com/office/powerpoint/2010/main" val="7319824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C8E1B5-D994-D5DD-6C05-F2BC5F550C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61B2D7-638D-5043-2504-578182BB01DF}"/>
              </a:ext>
            </a:extLst>
          </p:cNvPr>
          <p:cNvSpPr>
            <a:spLocks noGrp="1"/>
          </p:cNvSpPr>
          <p:nvPr>
            <p:ph type="title"/>
          </p:nvPr>
        </p:nvSpPr>
        <p:spPr/>
        <p:txBody>
          <a:bodyPr/>
          <a:lstStyle/>
          <a:p>
            <a:r>
              <a:rPr lang="en-US" dirty="0"/>
              <a:t>Data Analysis and Discussions</a:t>
            </a:r>
          </a:p>
        </p:txBody>
      </p:sp>
      <p:graphicFrame>
        <p:nvGraphicFramePr>
          <p:cNvPr id="5" name="Content Placeholder 4">
            <a:extLst>
              <a:ext uri="{FF2B5EF4-FFF2-40B4-BE49-F238E27FC236}">
                <a16:creationId xmlns:a16="http://schemas.microsoft.com/office/drawing/2014/main" id="{57F677C6-9031-0114-AEA3-E6082710C46B}"/>
              </a:ext>
            </a:extLst>
          </p:cNvPr>
          <p:cNvGraphicFramePr>
            <a:graphicFrameLocks noGrp="1"/>
          </p:cNvGraphicFramePr>
          <p:nvPr>
            <p:ph idx="1"/>
            <p:extLst>
              <p:ext uri="{D42A27DB-BD31-4B8C-83A1-F6EECF244321}">
                <p14:modId xmlns:p14="http://schemas.microsoft.com/office/powerpoint/2010/main" val="459546839"/>
              </p:ext>
            </p:extLst>
          </p:nvPr>
        </p:nvGraphicFramePr>
        <p:xfrm>
          <a:off x="659567" y="1543987"/>
          <a:ext cx="10872866" cy="47368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743158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BD9313-D34E-D444-1044-5CDFAA962F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2C3F56-EBF2-58C0-88DD-615DB1D844EC}"/>
              </a:ext>
            </a:extLst>
          </p:cNvPr>
          <p:cNvSpPr>
            <a:spLocks noGrp="1"/>
          </p:cNvSpPr>
          <p:nvPr>
            <p:ph type="title"/>
          </p:nvPr>
        </p:nvSpPr>
        <p:spPr/>
        <p:txBody>
          <a:bodyPr/>
          <a:lstStyle/>
          <a:p>
            <a:r>
              <a:rPr lang="en-US" dirty="0"/>
              <a:t>The First Topic</a:t>
            </a:r>
          </a:p>
        </p:txBody>
      </p:sp>
      <p:graphicFrame>
        <p:nvGraphicFramePr>
          <p:cNvPr id="6" name="Content Placeholder 5">
            <a:extLst>
              <a:ext uri="{FF2B5EF4-FFF2-40B4-BE49-F238E27FC236}">
                <a16:creationId xmlns:a16="http://schemas.microsoft.com/office/drawing/2014/main" id="{88766FAE-0391-5EB2-A070-B174C82BB808}"/>
              </a:ext>
            </a:extLst>
          </p:cNvPr>
          <p:cNvGraphicFramePr>
            <a:graphicFrameLocks noGrp="1"/>
          </p:cNvGraphicFramePr>
          <p:nvPr>
            <p:ph idx="1"/>
            <p:extLst>
              <p:ext uri="{D42A27DB-BD31-4B8C-83A1-F6EECF244321}">
                <p14:modId xmlns:p14="http://schemas.microsoft.com/office/powerpoint/2010/main" val="2687173142"/>
              </p:ext>
            </p:extLst>
          </p:nvPr>
        </p:nvGraphicFramePr>
        <p:xfrm>
          <a:off x="719527" y="2563318"/>
          <a:ext cx="10515600" cy="3694938"/>
        </p:xfrm>
        <a:graphic>
          <a:graphicData uri="http://schemas.openxmlformats.org/drawingml/2006/table">
            <a:tbl>
              <a:tblPr firstRow="1" firstCol="1" bandRow="1"/>
              <a:tblGrid>
                <a:gridCol w="3515966">
                  <a:extLst>
                    <a:ext uri="{9D8B030D-6E8A-4147-A177-3AD203B41FA5}">
                      <a16:colId xmlns:a16="http://schemas.microsoft.com/office/drawing/2014/main" val="2984947904"/>
                    </a:ext>
                  </a:extLst>
                </a:gridCol>
                <a:gridCol w="6999634">
                  <a:extLst>
                    <a:ext uri="{9D8B030D-6E8A-4147-A177-3AD203B41FA5}">
                      <a16:colId xmlns:a16="http://schemas.microsoft.com/office/drawing/2014/main" val="1654797956"/>
                    </a:ext>
                  </a:extLst>
                </a:gridCol>
              </a:tblGrid>
              <a:tr h="3492708">
                <a:tc>
                  <a:txBody>
                    <a:bodyPr/>
                    <a:lstStyle/>
                    <a:p>
                      <a:pPr marL="0" marR="0" algn="just">
                        <a:lnSpc>
                          <a:spcPct val="115000"/>
                        </a:lnSpc>
                        <a:spcAft>
                          <a:spcPts val="1000"/>
                        </a:spcAft>
                        <a:buNone/>
                      </a:pPr>
                      <a:r>
                        <a:rPr lang="en-US" sz="2400" b="1">
                          <a:effectLst/>
                          <a:latin typeface="Times New Roman" panose="02020603050405020304" pitchFamily="18" charset="0"/>
                          <a:ea typeface="Times New Roman" panose="02020603050405020304" pitchFamily="18" charset="0"/>
                          <a:cs typeface="Times New Roman" panose="02020603050405020304" pitchFamily="18" charset="0"/>
                        </a:rPr>
                        <a:t>Challenges in the Social Field</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noFill/>
                  </a:tcPr>
                </a:tc>
                <a:tc>
                  <a:txBody>
                    <a:bodyPr/>
                    <a:lstStyle/>
                    <a:p>
                      <a:pPr marL="457200" marR="0" lvl="1" indent="0" algn="just">
                        <a:lnSpc>
                          <a:spcPct val="115000"/>
                        </a:lnSpc>
                        <a:buFont typeface="+mj-lt"/>
                        <a:buNone/>
                      </a:pPr>
                      <a:r>
                        <a:rPr lang="en-US" sz="2400" dirty="0">
                          <a:effectLst/>
                          <a:latin typeface="Calibri" panose="020F0502020204030204" pitchFamily="34" charset="0"/>
                          <a:ea typeface="Calibri" panose="020F0502020204030204" pitchFamily="34" charset="0"/>
                          <a:cs typeface="Times New Roman" panose="02020603050405020304" pitchFamily="18" charset="0"/>
                        </a:rPr>
                        <a:t>a. Need for support services</a:t>
                      </a:r>
                    </a:p>
                    <a:p>
                      <a:pPr marL="457200" marR="0" lvl="1" indent="0" algn="just">
                        <a:lnSpc>
                          <a:spcPct val="115000"/>
                        </a:lnSpc>
                        <a:buFont typeface="+mj-lt"/>
                        <a:buNone/>
                      </a:pPr>
                      <a:r>
                        <a:rPr lang="en-US" sz="2400" dirty="0">
                          <a:effectLst/>
                          <a:latin typeface="Calibri" panose="020F0502020204030204" pitchFamily="34" charset="0"/>
                          <a:ea typeface="Calibri" panose="020F0502020204030204" pitchFamily="34" charset="0"/>
                          <a:cs typeface="Times New Roman" panose="02020603050405020304" pitchFamily="18" charset="0"/>
                        </a:rPr>
                        <a:t>b. Institutional bureaucracy</a:t>
                      </a:r>
                    </a:p>
                    <a:p>
                      <a:pPr marL="457200" marR="0" lvl="1" indent="0" algn="just">
                        <a:lnSpc>
                          <a:spcPct val="115000"/>
                        </a:lnSpc>
                        <a:buFont typeface="+mj-lt"/>
                        <a:buNone/>
                      </a:pPr>
                      <a:r>
                        <a:rPr lang="en-US" sz="2400" dirty="0">
                          <a:effectLst/>
                          <a:latin typeface="Calibri" panose="020F0502020204030204" pitchFamily="34" charset="0"/>
                          <a:ea typeface="Calibri" panose="020F0502020204030204" pitchFamily="34" charset="0"/>
                          <a:cs typeface="Times New Roman" panose="02020603050405020304" pitchFamily="18" charset="0"/>
                        </a:rPr>
                        <a:t>c. Lack of infrastructure / human / financial resources</a:t>
                      </a:r>
                    </a:p>
                    <a:p>
                      <a:pPr marL="457200" marR="0" lvl="1" indent="0" algn="just">
                        <a:lnSpc>
                          <a:spcPct val="115000"/>
                        </a:lnSpc>
                        <a:buFont typeface="+mj-lt"/>
                        <a:buNone/>
                      </a:pPr>
                      <a:r>
                        <a:rPr lang="en-US" sz="2400" dirty="0">
                          <a:effectLst/>
                          <a:latin typeface="Calibri" panose="020F0502020204030204" pitchFamily="34" charset="0"/>
                          <a:ea typeface="Calibri" panose="020F0502020204030204" pitchFamily="34" charset="0"/>
                          <a:cs typeface="Times New Roman" panose="02020603050405020304" pitchFamily="18" charset="0"/>
                        </a:rPr>
                        <a:t>d. Prejudice</a:t>
                      </a:r>
                    </a:p>
                    <a:p>
                      <a:pPr marL="457200" marR="0" lvl="1" indent="0" algn="just">
                        <a:lnSpc>
                          <a:spcPct val="115000"/>
                        </a:lnSpc>
                        <a:buFont typeface="+mj-lt"/>
                        <a:buNone/>
                      </a:pPr>
                      <a:r>
                        <a:rPr lang="en-US" sz="2400" dirty="0">
                          <a:effectLst/>
                          <a:latin typeface="Calibri" panose="020F0502020204030204" pitchFamily="34" charset="0"/>
                          <a:ea typeface="Calibri" panose="020F0502020204030204" pitchFamily="34" charset="0"/>
                          <a:cs typeface="Times New Roman" panose="02020603050405020304" pitchFamily="18" charset="0"/>
                        </a:rPr>
                        <a:t>e. Burnout</a:t>
                      </a:r>
                    </a:p>
                    <a:p>
                      <a:pPr marL="457200" marR="0" lvl="1" indent="0" algn="just">
                        <a:lnSpc>
                          <a:spcPct val="115000"/>
                        </a:lnSpc>
                        <a:buFont typeface="+mj-lt"/>
                        <a:buNone/>
                      </a:pPr>
                      <a:r>
                        <a:rPr lang="en-US" sz="2400" dirty="0">
                          <a:effectLst/>
                          <a:latin typeface="Calibri" panose="020F0502020204030204" pitchFamily="34" charset="0"/>
                          <a:ea typeface="Calibri" panose="020F0502020204030204" pitchFamily="34" charset="0"/>
                          <a:cs typeface="Times New Roman" panose="02020603050405020304" pitchFamily="18" charset="0"/>
                        </a:rPr>
                        <a:t>f. Emotional management</a:t>
                      </a:r>
                    </a:p>
                    <a:p>
                      <a:pPr marL="457200" marR="0" lvl="1" indent="0" algn="just">
                        <a:lnSpc>
                          <a:spcPct val="115000"/>
                        </a:lnSpc>
                        <a:buFont typeface="+mj-lt"/>
                        <a:buNone/>
                      </a:pPr>
                      <a:r>
                        <a:rPr lang="en-US" sz="2400" dirty="0">
                          <a:effectLst/>
                          <a:latin typeface="Calibri" panose="020F0502020204030204" pitchFamily="34" charset="0"/>
                          <a:ea typeface="Calibri" panose="020F0502020204030204" pitchFamily="34" charset="0"/>
                          <a:cs typeface="Times New Roman" panose="02020603050405020304" pitchFamily="18" charset="0"/>
                        </a:rPr>
                        <a:t>g. Severe cases</a:t>
                      </a:r>
                    </a:p>
                    <a:p>
                      <a:pPr marL="457200" marR="0" lvl="1" indent="0" algn="just">
                        <a:lnSpc>
                          <a:spcPct val="115000"/>
                        </a:lnSpc>
                        <a:buFont typeface="+mj-lt"/>
                        <a:buNone/>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noFill/>
                  </a:tcPr>
                </a:tc>
                <a:extLst>
                  <a:ext uri="{0D108BD9-81ED-4DB2-BD59-A6C34878D82A}">
                    <a16:rowId xmlns:a16="http://schemas.microsoft.com/office/drawing/2014/main" val="724495004"/>
                  </a:ext>
                </a:extLst>
              </a:tr>
            </a:tbl>
          </a:graphicData>
        </a:graphic>
      </p:graphicFrame>
    </p:spTree>
    <p:extLst>
      <p:ext uri="{BB962C8B-B14F-4D97-AF65-F5344CB8AC3E}">
        <p14:creationId xmlns:p14="http://schemas.microsoft.com/office/powerpoint/2010/main" val="22484589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142</TotalTime>
  <Words>2231</Words>
  <Application>Microsoft Office PowerPoint</Application>
  <PresentationFormat>Widescreen</PresentationFormat>
  <Paragraphs>137</Paragraphs>
  <Slides>24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Aptos</vt:lpstr>
      <vt:lpstr>Aptos Display</vt:lpstr>
      <vt:lpstr>Arial</vt:lpstr>
      <vt:lpstr>Calibri</vt:lpstr>
      <vt:lpstr>Times New Roman</vt:lpstr>
      <vt:lpstr>Office Theme</vt:lpstr>
      <vt:lpstr>PowerPoint Presentation</vt:lpstr>
      <vt:lpstr>PowerPoint Presentation</vt:lpstr>
      <vt:lpstr>Literature Review</vt:lpstr>
      <vt:lpstr>Methodology</vt:lpstr>
      <vt:lpstr>Methodology</vt:lpstr>
      <vt:lpstr>Methodology</vt:lpstr>
      <vt:lpstr>Analiza e të dhënave dhe Diskutime</vt:lpstr>
      <vt:lpstr>Data Analysis and Discussions</vt:lpstr>
      <vt:lpstr>The First Topic</vt:lpstr>
      <vt:lpstr>Analyze of the first topic</vt:lpstr>
      <vt:lpstr>Analyze of the first topic</vt:lpstr>
      <vt:lpstr>Analyze of the second topic</vt:lpstr>
      <vt:lpstr>Analyze of the second topic</vt:lpstr>
      <vt:lpstr>Analyze of the second topic</vt:lpstr>
      <vt:lpstr>Analyze of the third topic</vt:lpstr>
      <vt:lpstr>Analyze of the third topic</vt:lpstr>
      <vt:lpstr>Analyze of the third topic</vt:lpstr>
      <vt:lpstr>Analyze of the third topic</vt:lpstr>
      <vt:lpstr>Analyze of the third topic</vt:lpstr>
      <vt:lpstr>Conclusions  </vt:lpstr>
      <vt:lpstr>Conclusions </vt:lpstr>
      <vt:lpstr>Thank you! ☺</vt:lpstr>
      <vt:lpstr>Bibliografi  Abukar, I., &amp; Wedin, C. (2016). Male social workers experiences of gender baises: A study of gender biases within the social service in Gävle. Thesis-Faculty of Health and Occupational Studies. Baum, N. (2016). The unheard gender: The neglect of men as social work clients. . The British Journal of Social Work, 46(5), 1463-1471. Cree, V. E., &amp; Cavanagh, K. (2002). Men, masculinism and social work.Working with Men. RoutledgeIn , 27-34. Dalla Chiara R. e Faella L. . (2018). Un assistente sociale… maschio! Una ricerca sugli uomini del servizio sociale. Lavoro Sociale, 18(2), 77-96. doi:10.14605/LS57 Dionisi, M., &amp; An, M. R. P. . (2014). Male social workers: the experience of masculinity in “female” work. Toronto Metropolitan University. Thesis. doi:doi. org/10.32920/ryerson, 14646294, v1 Elona Dhembo, Bree Akesson &amp; Lirondel Cheyne-Hazineh. (2019). Social work education in Albania: a developing landscape of challenges and opportunities. European Journal of Social Work, 5. doi:10.1080/13691457.2019.168136 Gillingham, P. (2006). Male social workers in child and family welfare: New directions for research. Social Work, 51(1), 83-85.   </vt:lpstr>
      <vt:lpstr>Bibliografi  Grbich, C. (2010). Qualitative data analysis. In Researching practice. Brill. Khunou, G., Pillay, R., &amp; Nethononda, A. (2012). Social work is “women’s work”: An analysis of social work students’ perceptions of gender as a career choice determinant. . The Social Work Practitioner-Researcher , 24(1), 120-135. Mathews, B. &amp; Ross, L. (2010). Research Methods - Practical Guide to social sciences and humanities. Tiranë: Center for Democratic Education (CDE). Noble, C. &amp;. (2011). Interrogating male privilege in the human services and social work education.  Women in Welfare Education, 1, 29-38. Pantalone, M., Soregotti, C., &amp; Zanon, V. . (2021). Lo stereotipo di genere nel servizio sociale. Esiti di una survey nazionale sugli assistenti sociali. In  Cura, Relazione, Professione: Questioni di Genere nel Servizio Sociale, 116-134. Pease, B. (2011). Men in social work: challenging or reproducing an unequal gender regime?  Affilia, 4, 406-418. Topalli. B. (2020). Social Services in Albania: Background and State of the Art. A report from Tirana, Shkodër and Elbasan. Bari: Cacucci Editore. Retrieved from https://www.taskproject.eu/wp-content/uploads/2020/12/WP1.2_BookSS.pdf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Bujanë Topalli</dc:creator>
  <cp:lastModifiedBy>Bujanë Topalli</cp:lastModifiedBy>
  <cp:revision>21</cp:revision>
  <dcterms:created xsi:type="dcterms:W3CDTF">2025-05-04T10:32:58Z</dcterms:created>
  <dcterms:modified xsi:type="dcterms:W3CDTF">2026-03-17T14:28:34Z</dcterms:modified>
</cp:coreProperties>
</file>