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84" y="5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0" i="0">
                <a:solidFill>
                  <a:srgbClr val="ECF0F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ECF0F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rgbClr val="ECF0F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ECF0F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rgbClr val="ECF0F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58125" y="0"/>
            <a:ext cx="10429874" cy="102869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676274"/>
            <a:ext cx="7858125" cy="0"/>
          </a:xfrm>
          <a:custGeom>
            <a:avLst/>
            <a:gdLst/>
            <a:ahLst/>
            <a:cxnLst/>
            <a:rect l="l" t="t" r="r" b="b"/>
            <a:pathLst>
              <a:path w="7858125">
                <a:moveTo>
                  <a:pt x="0" y="0"/>
                </a:moveTo>
                <a:lnTo>
                  <a:pt x="7858124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9629774"/>
            <a:ext cx="7858125" cy="0"/>
          </a:xfrm>
          <a:custGeom>
            <a:avLst/>
            <a:gdLst/>
            <a:ahLst/>
            <a:cxnLst/>
            <a:rect l="l" t="t" r="r" b="b"/>
            <a:pathLst>
              <a:path w="7858125">
                <a:moveTo>
                  <a:pt x="0" y="0"/>
                </a:moveTo>
                <a:lnTo>
                  <a:pt x="7858124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0" i="0">
                <a:solidFill>
                  <a:srgbClr val="ECF0F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58125" y="0"/>
            <a:ext cx="10429874" cy="102869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0" y="9620249"/>
            <a:ext cx="9296400" cy="0"/>
          </a:xfrm>
          <a:custGeom>
            <a:avLst/>
            <a:gdLst/>
            <a:ahLst/>
            <a:cxnLst/>
            <a:rect l="l" t="t" r="r" b="b"/>
            <a:pathLst>
              <a:path w="9296400">
                <a:moveTo>
                  <a:pt x="0" y="0"/>
                </a:moveTo>
                <a:lnTo>
                  <a:pt x="9296399" y="0"/>
                </a:lnTo>
              </a:path>
            </a:pathLst>
          </a:custGeom>
          <a:ln w="19049">
            <a:solidFill>
              <a:srgbClr val="3349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4049" y="1528444"/>
            <a:ext cx="5560695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0" i="0">
                <a:solidFill>
                  <a:srgbClr val="ECF0F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3357" y="4956967"/>
            <a:ext cx="9897744" cy="3395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ECF0F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25/3/2026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arvina.sinani@yahoo.co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96400" y="0"/>
              <a:ext cx="8991599" cy="1028699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676274"/>
              <a:ext cx="9296400" cy="0"/>
            </a:xfrm>
            <a:custGeom>
              <a:avLst/>
              <a:gdLst/>
              <a:ahLst/>
              <a:cxnLst/>
              <a:rect l="l" t="t" r="r" b="b"/>
              <a:pathLst>
                <a:path w="9296400">
                  <a:moveTo>
                    <a:pt x="0" y="0"/>
                  </a:moveTo>
                  <a:lnTo>
                    <a:pt x="9296399" y="0"/>
                  </a:lnTo>
                </a:path>
              </a:pathLst>
            </a:custGeom>
            <a:ln w="19049">
              <a:solidFill>
                <a:srgbClr val="ECF0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54049" y="8142044"/>
            <a:ext cx="8388985" cy="1313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030"/>
              </a:lnSpc>
              <a:spcBef>
                <a:spcPts val="100"/>
              </a:spcBef>
            </a:pP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Authors:</a:t>
            </a:r>
            <a:endParaRPr sz="1700">
              <a:latin typeface="Trebuchet MS"/>
              <a:cs typeface="Trebuchet MS"/>
            </a:endParaRPr>
          </a:p>
          <a:p>
            <a:pPr marL="12700">
              <a:lnSpc>
                <a:spcPts val="2025"/>
              </a:lnSpc>
            </a:pPr>
            <a:r>
              <a:rPr sz="1700" dirty="0">
                <a:solidFill>
                  <a:srgbClr val="ECF0F1"/>
                </a:solidFill>
                <a:latin typeface="Trebuchet MS"/>
                <a:cs typeface="Trebuchet MS"/>
              </a:rPr>
              <a:t>Msc.</a:t>
            </a:r>
            <a:r>
              <a:rPr sz="1700" spc="-4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ECF0F1"/>
                </a:solidFill>
                <a:latin typeface="Trebuchet MS"/>
                <a:cs typeface="Trebuchet MS"/>
              </a:rPr>
              <a:t>Narvina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5" dirty="0">
                <a:solidFill>
                  <a:srgbClr val="ECF0F1"/>
                </a:solidFill>
                <a:latin typeface="Trebuchet MS"/>
                <a:cs typeface="Trebuchet MS"/>
              </a:rPr>
              <a:t>Sinani1,</a:t>
            </a:r>
            <a:r>
              <a:rPr sz="1700" spc="-4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50" dirty="0">
                <a:solidFill>
                  <a:srgbClr val="ECF0F1"/>
                </a:solidFill>
                <a:latin typeface="Trebuchet MS"/>
                <a:cs typeface="Trebuchet MS"/>
              </a:rPr>
              <a:t>Prof.Asc.Dr.Najada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Quka2,</a:t>
            </a:r>
            <a:endParaRPr sz="1700">
              <a:latin typeface="Trebuchet MS"/>
              <a:cs typeface="Trebuchet MS"/>
            </a:endParaRPr>
          </a:p>
          <a:p>
            <a:pPr marL="132715" indent="-125730">
              <a:lnSpc>
                <a:spcPts val="2025"/>
              </a:lnSpc>
              <a:buAutoNum type="arabicPlain"/>
              <a:tabLst>
                <a:tab pos="132715" algn="l"/>
              </a:tabLst>
            </a:pPr>
            <a:r>
              <a:rPr sz="1700" spc="-50" dirty="0">
                <a:solidFill>
                  <a:srgbClr val="ECF0F1"/>
                </a:solidFill>
                <a:latin typeface="Trebuchet MS"/>
                <a:cs typeface="Trebuchet MS"/>
              </a:rPr>
              <a:t>Director</a:t>
            </a:r>
            <a:r>
              <a:rPr sz="1700" spc="-6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CF0F1"/>
                </a:solidFill>
                <a:latin typeface="Trebuchet MS"/>
                <a:cs typeface="Trebuchet MS"/>
              </a:rPr>
              <a:t>of</a:t>
            </a:r>
            <a:r>
              <a:rPr sz="1700" spc="-5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Business</a:t>
            </a:r>
            <a:r>
              <a:rPr sz="1700" spc="-6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65" dirty="0">
                <a:solidFill>
                  <a:srgbClr val="ECF0F1"/>
                </a:solidFill>
                <a:latin typeface="Trebuchet MS"/>
                <a:cs typeface="Trebuchet MS"/>
              </a:rPr>
              <a:t>Development,</a:t>
            </a:r>
            <a:r>
              <a:rPr sz="1700" spc="-55" dirty="0">
                <a:solidFill>
                  <a:srgbClr val="ECF0F1"/>
                </a:solidFill>
                <a:latin typeface="Trebuchet MS"/>
                <a:cs typeface="Trebuchet MS"/>
              </a:rPr>
              <a:t> Evita 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Pharmaceutical</a:t>
            </a:r>
            <a:r>
              <a:rPr sz="1700" spc="-6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CF0F1"/>
                </a:solidFill>
                <a:latin typeface="Trebuchet MS"/>
                <a:cs typeface="Trebuchet MS"/>
              </a:rPr>
              <a:t>and</a:t>
            </a:r>
            <a:r>
              <a:rPr sz="1700" spc="-5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Medicine</a:t>
            </a:r>
            <a:r>
              <a:rPr sz="1700" spc="-5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ECF0F1"/>
                </a:solidFill>
                <a:latin typeface="Trebuchet MS"/>
                <a:cs typeface="Trebuchet MS"/>
              </a:rPr>
              <a:t>Company,</a:t>
            </a:r>
            <a:r>
              <a:rPr sz="1700" spc="-6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Albania</a:t>
            </a:r>
            <a:endParaRPr sz="1700">
              <a:latin typeface="Trebuchet MS"/>
              <a:cs typeface="Trebuchet MS"/>
            </a:endParaRPr>
          </a:p>
          <a:p>
            <a:pPr marL="70485" marR="4965065" indent="-58419">
              <a:lnSpc>
                <a:spcPts val="2030"/>
              </a:lnSpc>
              <a:spcBef>
                <a:spcPts val="65"/>
              </a:spcBef>
              <a:buAutoNum type="arabicPlain"/>
              <a:tabLst>
                <a:tab pos="70485" algn="l"/>
                <a:tab pos="202565" algn="l"/>
              </a:tabLst>
            </a:pP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	Sports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95" dirty="0">
                <a:solidFill>
                  <a:srgbClr val="ECF0F1"/>
                </a:solidFill>
                <a:latin typeface="Trebuchet MS"/>
                <a:cs typeface="Trebuchet MS"/>
              </a:rPr>
              <a:t>University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CF0F1"/>
                </a:solidFill>
                <a:latin typeface="Trebuchet MS"/>
                <a:cs typeface="Trebuchet MS"/>
              </a:rPr>
              <a:t>of</a:t>
            </a:r>
            <a:r>
              <a:rPr sz="1700" spc="-4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0" dirty="0">
                <a:solidFill>
                  <a:srgbClr val="ECF0F1"/>
                </a:solidFill>
                <a:latin typeface="Trebuchet MS"/>
                <a:cs typeface="Trebuchet MS"/>
              </a:rPr>
              <a:t>Tirana,</a:t>
            </a:r>
            <a:r>
              <a:rPr sz="1700" spc="-35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CF0F1"/>
                </a:solidFill>
                <a:latin typeface="Trebuchet MS"/>
                <a:cs typeface="Trebuchet MS"/>
              </a:rPr>
              <a:t>Albania </a:t>
            </a:r>
            <a:r>
              <a:rPr sz="1700" spc="-80" dirty="0">
                <a:solidFill>
                  <a:srgbClr val="ECF0F1"/>
                </a:solidFill>
                <a:latin typeface="Trebuchet MS"/>
                <a:cs typeface="Trebuchet MS"/>
              </a:rPr>
              <a:t>Email:</a:t>
            </a:r>
            <a:r>
              <a:rPr sz="1700" spc="-30" dirty="0">
                <a:solidFill>
                  <a:srgbClr val="ECF0F1"/>
                </a:solidFill>
                <a:latin typeface="Trebuchet MS"/>
                <a:cs typeface="Trebuchet MS"/>
              </a:rPr>
              <a:t> </a:t>
            </a:r>
            <a:r>
              <a:rPr sz="1700" spc="-30" dirty="0">
                <a:solidFill>
                  <a:srgbClr val="ECF0F1"/>
                </a:solidFill>
                <a:latin typeface="Trebuchet MS"/>
                <a:cs typeface="Trebuchet MS"/>
                <a:hlinkClick r:id="rId3"/>
              </a:rPr>
              <a:t>narvina.sinani@yahoo.com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69012" y="637818"/>
            <a:ext cx="5891530" cy="18656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050" spc="-1025" dirty="0"/>
              <a:t>Nutritional</a:t>
            </a:r>
            <a:endParaRPr sz="12050" dirty="0"/>
          </a:p>
        </p:txBody>
      </p:sp>
      <p:sp>
        <p:nvSpPr>
          <p:cNvPr id="8" name="object 8"/>
          <p:cNvSpPr txBox="1"/>
          <p:nvPr/>
        </p:nvSpPr>
        <p:spPr>
          <a:xfrm>
            <a:off x="635656" y="2245358"/>
            <a:ext cx="7440930" cy="45472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2050" spc="-1195" dirty="0">
                <a:solidFill>
                  <a:srgbClr val="ECF0F1"/>
                </a:solidFill>
                <a:latin typeface="Cambria"/>
                <a:cs typeface="Cambria"/>
              </a:rPr>
              <a:t>Supplements</a:t>
            </a:r>
            <a:endParaRPr sz="12050" dirty="0">
              <a:latin typeface="Cambria"/>
              <a:cs typeface="Cambria"/>
            </a:endParaRPr>
          </a:p>
          <a:p>
            <a:pPr marL="998219" marR="5080" indent="-635" algn="ctr">
              <a:lnSpc>
                <a:spcPct val="113799"/>
              </a:lnSpc>
              <a:spcBef>
                <a:spcPts val="9645"/>
              </a:spcBef>
            </a:pPr>
            <a:r>
              <a:rPr sz="2800" b="1" spc="-120" dirty="0">
                <a:solidFill>
                  <a:srgbClr val="F4ECD9"/>
                </a:solidFill>
                <a:latin typeface="Trebuchet MS"/>
                <a:cs typeface="Trebuchet MS"/>
              </a:rPr>
              <a:t>The</a:t>
            </a:r>
            <a:r>
              <a:rPr sz="2800" b="1" spc="-105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140" dirty="0">
                <a:solidFill>
                  <a:srgbClr val="F4ECD9"/>
                </a:solidFill>
                <a:latin typeface="Trebuchet MS"/>
                <a:cs typeface="Trebuchet MS"/>
              </a:rPr>
              <a:t>Role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dirty="0">
                <a:solidFill>
                  <a:srgbClr val="F4ECD9"/>
                </a:solidFill>
                <a:latin typeface="Trebuchet MS"/>
                <a:cs typeface="Trebuchet MS"/>
              </a:rPr>
              <a:t>of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114" dirty="0">
                <a:solidFill>
                  <a:srgbClr val="F4ECD9"/>
                </a:solidFill>
                <a:latin typeface="Trebuchet MS"/>
                <a:cs typeface="Trebuchet MS"/>
              </a:rPr>
              <a:t>Nutritional</a:t>
            </a:r>
            <a:r>
              <a:rPr sz="2800" b="1" spc="-32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25" dirty="0">
                <a:solidFill>
                  <a:srgbClr val="F4ECD9"/>
                </a:solidFill>
                <a:latin typeface="Trebuchet MS"/>
                <a:cs typeface="Trebuchet MS"/>
              </a:rPr>
              <a:t>Supplements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25" dirty="0">
                <a:solidFill>
                  <a:srgbClr val="F4ECD9"/>
                </a:solidFill>
                <a:latin typeface="Trebuchet MS"/>
                <a:cs typeface="Trebuchet MS"/>
              </a:rPr>
              <a:t>in </a:t>
            </a:r>
            <a:r>
              <a:rPr sz="2800" b="1" spc="-65" dirty="0">
                <a:solidFill>
                  <a:srgbClr val="F4ECD9"/>
                </a:solidFill>
                <a:latin typeface="Trebuchet MS"/>
                <a:cs typeface="Trebuchet MS"/>
              </a:rPr>
              <a:t>Enhancing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55" dirty="0">
                <a:solidFill>
                  <a:srgbClr val="F4ECD9"/>
                </a:solidFill>
                <a:latin typeface="Trebuchet MS"/>
                <a:cs typeface="Trebuchet MS"/>
              </a:rPr>
              <a:t>Performance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dirty="0">
                <a:solidFill>
                  <a:srgbClr val="F4ECD9"/>
                </a:solidFill>
                <a:latin typeface="Trebuchet MS"/>
                <a:cs typeface="Trebuchet MS"/>
              </a:rPr>
              <a:t>and</a:t>
            </a:r>
            <a:r>
              <a:rPr sz="2800" b="1" spc="-100" dirty="0">
                <a:solidFill>
                  <a:srgbClr val="F4ECD9"/>
                </a:solidFill>
                <a:latin typeface="Trebuchet MS"/>
                <a:cs typeface="Trebuchet MS"/>
              </a:rPr>
              <a:t> Recovery </a:t>
            </a:r>
            <a:r>
              <a:rPr sz="2800" b="1" spc="-25" dirty="0">
                <a:solidFill>
                  <a:srgbClr val="F4ECD9"/>
                </a:solidFill>
                <a:latin typeface="Trebuchet MS"/>
                <a:cs typeface="Trebuchet MS"/>
              </a:rPr>
              <a:t>in </a:t>
            </a:r>
            <a:r>
              <a:rPr sz="2800" b="1" spc="-75" dirty="0">
                <a:solidFill>
                  <a:srgbClr val="F4ECD9"/>
                </a:solidFill>
                <a:latin typeface="Trebuchet MS"/>
                <a:cs typeface="Trebuchet MS"/>
              </a:rPr>
              <a:t>Individual-</a:t>
            </a:r>
            <a:r>
              <a:rPr sz="2800" b="1" spc="-10" dirty="0">
                <a:solidFill>
                  <a:srgbClr val="F4ECD9"/>
                </a:solidFill>
                <a:latin typeface="Trebuchet MS"/>
                <a:cs typeface="Trebuchet MS"/>
              </a:rPr>
              <a:t>Sport</a:t>
            </a:r>
            <a:r>
              <a:rPr sz="2800" b="1" spc="-440" dirty="0">
                <a:solidFill>
                  <a:srgbClr val="F4ECD9"/>
                </a:solidFill>
                <a:latin typeface="Trebuchet MS"/>
                <a:cs typeface="Trebuchet MS"/>
              </a:rPr>
              <a:t> </a:t>
            </a:r>
            <a:r>
              <a:rPr sz="2800" b="1" spc="-10" dirty="0">
                <a:solidFill>
                  <a:srgbClr val="F4ECD9"/>
                </a:solidFill>
                <a:latin typeface="Trebuchet MS"/>
                <a:cs typeface="Trebuchet MS"/>
              </a:rPr>
              <a:t>Athletes</a:t>
            </a:r>
            <a:endParaRPr sz="28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9525" y="0"/>
            <a:ext cx="18297525" cy="10287000"/>
            <a:chOff x="-9525" y="0"/>
            <a:chExt cx="18297525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58125" y="0"/>
              <a:ext cx="10429874" cy="10286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666749"/>
              <a:ext cx="9296400" cy="0"/>
            </a:xfrm>
            <a:custGeom>
              <a:avLst/>
              <a:gdLst/>
              <a:ahLst/>
              <a:cxnLst/>
              <a:rect l="l" t="t" r="r" b="b"/>
              <a:pathLst>
                <a:path w="9296400">
                  <a:moveTo>
                    <a:pt x="0" y="0"/>
                  </a:moveTo>
                  <a:lnTo>
                    <a:pt x="9296399" y="0"/>
                  </a:lnTo>
                </a:path>
              </a:pathLst>
            </a:custGeom>
            <a:ln w="19049">
              <a:solidFill>
                <a:srgbClr val="3349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620249"/>
              <a:ext cx="541655" cy="0"/>
            </a:xfrm>
            <a:custGeom>
              <a:avLst/>
              <a:gdLst/>
              <a:ahLst/>
              <a:cxnLst/>
              <a:rect l="l" t="t" r="r" b="b"/>
              <a:pathLst>
                <a:path w="541655">
                  <a:moveTo>
                    <a:pt x="0" y="0"/>
                  </a:moveTo>
                  <a:lnTo>
                    <a:pt x="541151" y="0"/>
                  </a:lnTo>
                </a:path>
              </a:pathLst>
            </a:custGeom>
            <a:ln w="19049">
              <a:solidFill>
                <a:srgbClr val="3349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92798" y="1159690"/>
            <a:ext cx="889635" cy="347726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000" spc="-10" dirty="0">
                <a:latin typeface="Arial Black"/>
                <a:cs typeface="Arial Black"/>
              </a:rPr>
              <a:t>Supplement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000">
              <a:latin typeface="Arial Black"/>
              <a:cs typeface="Arial Black"/>
            </a:endParaRPr>
          </a:p>
          <a:p>
            <a:pPr marR="36830">
              <a:lnSpc>
                <a:spcPct val="118800"/>
              </a:lnSpc>
            </a:pPr>
            <a:r>
              <a:rPr sz="1000" spc="-10" dirty="0">
                <a:latin typeface="Arial Black"/>
                <a:cs typeface="Arial Black"/>
              </a:rPr>
              <a:t>Creatine </a:t>
            </a:r>
            <a:r>
              <a:rPr sz="1000" spc="-50" dirty="0">
                <a:latin typeface="Arial Black"/>
                <a:cs typeface="Arial Black"/>
              </a:rPr>
              <a:t>Monohydrate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1000">
              <a:latin typeface="Arial Black"/>
              <a:cs typeface="Arial Black"/>
            </a:endParaRPr>
          </a:p>
          <a:p>
            <a:pPr marR="137160">
              <a:lnSpc>
                <a:spcPct val="118800"/>
              </a:lnSpc>
            </a:pPr>
            <a:r>
              <a:rPr sz="1000" spc="-10" dirty="0">
                <a:latin typeface="Arial Black"/>
                <a:cs typeface="Arial Black"/>
              </a:rPr>
              <a:t>Protein </a:t>
            </a:r>
            <a:r>
              <a:rPr sz="1000" spc="-50" dirty="0">
                <a:latin typeface="Arial Black"/>
                <a:cs typeface="Arial Black"/>
              </a:rPr>
              <a:t>(Whey/EAA)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85"/>
              </a:spcBef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000" spc="-10" dirty="0">
                <a:latin typeface="Arial Black"/>
                <a:cs typeface="Arial Black"/>
              </a:rPr>
              <a:t>Caffeine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000" spc="-60" dirty="0">
                <a:latin typeface="Arial Black"/>
                <a:cs typeface="Arial Black"/>
              </a:rPr>
              <a:t>Beta-</a:t>
            </a:r>
            <a:r>
              <a:rPr sz="1000" spc="-10" dirty="0">
                <a:latin typeface="Arial Black"/>
                <a:cs typeface="Arial Black"/>
              </a:rPr>
              <a:t>alanine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12500"/>
              </a:lnSpc>
            </a:pPr>
            <a:r>
              <a:rPr sz="1000" spc="-75" dirty="0">
                <a:latin typeface="Arial Black"/>
                <a:cs typeface="Arial Black"/>
              </a:rPr>
              <a:t>Omega-</a:t>
            </a:r>
            <a:r>
              <a:rPr sz="1000" spc="-80" dirty="0">
                <a:latin typeface="Arial Black"/>
                <a:cs typeface="Arial Black"/>
              </a:rPr>
              <a:t>3</a:t>
            </a:r>
            <a:r>
              <a:rPr sz="1000" spc="-50" dirty="0">
                <a:latin typeface="Arial Black"/>
                <a:cs typeface="Arial Black"/>
              </a:rPr>
              <a:t> </a:t>
            </a:r>
            <a:r>
              <a:rPr sz="1000" spc="-45" dirty="0">
                <a:latin typeface="Arial Black"/>
                <a:cs typeface="Arial Black"/>
              </a:rPr>
              <a:t>fatty </a:t>
            </a:r>
            <a:r>
              <a:rPr sz="1000" spc="-10" dirty="0">
                <a:latin typeface="Arial Black"/>
                <a:cs typeface="Arial Black"/>
              </a:rPr>
              <a:t>acids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52947" y="1159690"/>
            <a:ext cx="853440" cy="33915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000" spc="-80" dirty="0">
                <a:latin typeface="Arial Black"/>
                <a:cs typeface="Arial Black"/>
              </a:rPr>
              <a:t>Typical</a:t>
            </a:r>
            <a:r>
              <a:rPr sz="1000" spc="-55" dirty="0">
                <a:latin typeface="Arial Black"/>
                <a:cs typeface="Arial Black"/>
              </a:rPr>
              <a:t> </a:t>
            </a:r>
            <a:r>
              <a:rPr sz="1000" spc="-20" dirty="0">
                <a:latin typeface="Arial Black"/>
                <a:cs typeface="Arial Black"/>
              </a:rPr>
              <a:t>Dose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000" spc="-25" dirty="0">
                <a:latin typeface="Lucida Sans Unicode"/>
                <a:cs typeface="Lucida Sans Unicode"/>
              </a:rPr>
              <a:t>3–5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g/day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20–40</a:t>
            </a:r>
            <a:r>
              <a:rPr sz="1000" spc="-50" dirty="0">
                <a:latin typeface="Lucida Sans Unicode"/>
                <a:cs typeface="Lucida Sans Unicode"/>
              </a:rPr>
              <a:t> </a:t>
            </a:r>
            <a:r>
              <a:rPr sz="1000" spc="-80" dirty="0">
                <a:latin typeface="Lucida Sans Unicode"/>
                <a:cs typeface="Lucida Sans Unicode"/>
              </a:rPr>
              <a:t>g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40" dirty="0">
                <a:latin typeface="Lucida Sans Unicode"/>
                <a:cs typeface="Lucida Sans Unicode"/>
              </a:rPr>
              <a:t>post- </a:t>
            </a:r>
            <a:r>
              <a:rPr sz="1000" spc="-10" dirty="0">
                <a:latin typeface="Lucida Sans Unicode"/>
                <a:cs typeface="Lucida Sans Unicode"/>
              </a:rPr>
              <a:t>exercise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000" spc="-10" dirty="0">
                <a:latin typeface="Lucida Sans Unicode"/>
                <a:cs typeface="Lucida Sans Unicode"/>
              </a:rPr>
              <a:t>3–6</a:t>
            </a:r>
            <a:r>
              <a:rPr sz="1000" spc="-50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mg/kg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000" dirty="0">
                <a:latin typeface="Lucida Sans Unicode"/>
                <a:cs typeface="Lucida Sans Unicode"/>
              </a:rPr>
              <a:t>4–6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g/day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000" spc="-50" dirty="0">
                <a:latin typeface="Lucida Sans Unicode"/>
                <a:cs typeface="Lucida Sans Unicode"/>
              </a:rPr>
              <a:t>1–2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g/day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2327" y="1159690"/>
            <a:ext cx="2440305" cy="347726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000" spc="-65" dirty="0">
                <a:latin typeface="Arial Black"/>
                <a:cs typeface="Arial Black"/>
              </a:rPr>
              <a:t>Main</a:t>
            </a:r>
            <a:r>
              <a:rPr sz="1000" spc="-35" dirty="0">
                <a:latin typeface="Arial Black"/>
                <a:cs typeface="Arial Black"/>
              </a:rPr>
              <a:t> </a:t>
            </a:r>
            <a:r>
              <a:rPr sz="1000" spc="-75" dirty="0">
                <a:latin typeface="Arial Black"/>
                <a:cs typeface="Arial Black"/>
              </a:rPr>
              <a:t>Physiological</a:t>
            </a:r>
            <a:r>
              <a:rPr sz="1000" spc="-35" dirty="0">
                <a:latin typeface="Arial Black"/>
                <a:cs typeface="Arial Black"/>
              </a:rPr>
              <a:t> </a:t>
            </a:r>
            <a:r>
              <a:rPr sz="1000" spc="-10" dirty="0">
                <a:latin typeface="Arial Black"/>
                <a:cs typeface="Arial Black"/>
              </a:rPr>
              <a:t>Effect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000">
              <a:latin typeface="Arial Black"/>
              <a:cs typeface="Arial Black"/>
            </a:endParaRPr>
          </a:p>
          <a:p>
            <a:pPr marR="214629"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Increases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phosphocreatine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stores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25" dirty="0">
                <a:latin typeface="Lucida Sans Unicode"/>
                <a:cs typeface="Lucida Sans Unicode"/>
              </a:rPr>
              <a:t>in </a:t>
            </a:r>
            <a:r>
              <a:rPr sz="1000" spc="-10" dirty="0">
                <a:latin typeface="Lucida Sans Unicode"/>
                <a:cs typeface="Lucida Sans Unicode"/>
              </a:rPr>
              <a:t>skeletal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muscle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000" dirty="0">
                <a:latin typeface="Lucida Sans Unicode"/>
                <a:cs typeface="Lucida Sans Unicode"/>
              </a:rPr>
              <a:t>Stimulates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muscle</a:t>
            </a:r>
            <a:r>
              <a:rPr sz="1000" spc="-5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protein</a:t>
            </a:r>
            <a:r>
              <a:rPr sz="1000" spc="-50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synthesis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Central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nervous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system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stimulation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spc="-25" dirty="0">
                <a:latin typeface="Lucida Sans Unicode"/>
                <a:cs typeface="Lucida Sans Unicode"/>
              </a:rPr>
              <a:t>and </a:t>
            </a:r>
            <a:r>
              <a:rPr sz="1000" dirty="0">
                <a:latin typeface="Lucida Sans Unicode"/>
                <a:cs typeface="Lucida Sans Unicode"/>
              </a:rPr>
              <a:t>reduced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perception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of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fatigue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000">
              <a:latin typeface="Lucida Sans Unicode"/>
              <a:cs typeface="Lucida Sans Unicode"/>
            </a:endParaRPr>
          </a:p>
          <a:p>
            <a:pPr marR="748665"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Increases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muscle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carnosine concentration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000">
              <a:latin typeface="Lucida Sans Unicode"/>
              <a:cs typeface="Lucida Sans Unicode"/>
            </a:endParaRPr>
          </a:p>
          <a:p>
            <a:pPr marR="100330">
              <a:lnSpc>
                <a:spcPct val="112500"/>
              </a:lnSpc>
            </a:pPr>
            <a:r>
              <a:rPr sz="1000" spc="-55" dirty="0">
                <a:latin typeface="Lucida Sans Unicode"/>
                <a:cs typeface="Lucida Sans Unicode"/>
              </a:rPr>
              <a:t>Anti-</a:t>
            </a:r>
            <a:r>
              <a:rPr sz="1000" spc="-10" dirty="0">
                <a:latin typeface="Lucida Sans Unicode"/>
                <a:cs typeface="Lucida Sans Unicode"/>
              </a:rPr>
              <a:t>inflammatory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and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cell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membrane </a:t>
            </a:r>
            <a:r>
              <a:rPr sz="1000" spc="-20" dirty="0">
                <a:latin typeface="Lucida Sans Unicode"/>
                <a:cs typeface="Lucida Sans Unicode"/>
              </a:rPr>
              <a:t>stabilization</a:t>
            </a:r>
            <a:r>
              <a:rPr sz="1000" spc="3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effects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5030" y="1159690"/>
            <a:ext cx="2174240" cy="347726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000" spc="-70" dirty="0">
                <a:latin typeface="Arial Black"/>
                <a:cs typeface="Arial Black"/>
              </a:rPr>
              <a:t>Performance</a:t>
            </a:r>
            <a:r>
              <a:rPr sz="1000" spc="-40" dirty="0">
                <a:latin typeface="Arial Black"/>
                <a:cs typeface="Arial Black"/>
              </a:rPr>
              <a:t> </a:t>
            </a:r>
            <a:r>
              <a:rPr sz="1000" spc="-10" dirty="0">
                <a:latin typeface="Arial Black"/>
                <a:cs typeface="Arial Black"/>
              </a:rPr>
              <a:t>Outcome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000">
              <a:latin typeface="Arial Black"/>
              <a:cs typeface="Arial Black"/>
            </a:endParaRPr>
          </a:p>
          <a:p>
            <a:pPr marR="359410"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Improves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strength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and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power output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000">
              <a:latin typeface="Lucida Sans Unicode"/>
              <a:cs typeface="Lucida Sans Unicode"/>
            </a:endParaRPr>
          </a:p>
          <a:p>
            <a:pPr marR="268605">
              <a:lnSpc>
                <a:spcPct val="118800"/>
              </a:lnSpc>
              <a:spcBef>
                <a:spcPts val="5"/>
              </a:spcBef>
            </a:pPr>
            <a:r>
              <a:rPr sz="1000" dirty="0">
                <a:latin typeface="Lucida Sans Unicode"/>
                <a:cs typeface="Lucida Sans Unicode"/>
              </a:rPr>
              <a:t>Enhances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recovery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and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muscle hypertrophy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1000">
              <a:latin typeface="Lucida Sans Unicode"/>
              <a:cs typeface="Lucida Sans Unicode"/>
            </a:endParaRPr>
          </a:p>
          <a:p>
            <a:pPr marR="98425"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Improves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endurance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and</a:t>
            </a:r>
            <a:r>
              <a:rPr sz="1000" spc="-6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reaction </a:t>
            </a:r>
            <a:r>
              <a:rPr sz="1000" spc="-20" dirty="0">
                <a:latin typeface="Lucida Sans Unicode"/>
                <a:cs typeface="Lucida Sans Unicode"/>
              </a:rPr>
              <a:t>time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18800"/>
              </a:lnSpc>
            </a:pPr>
            <a:r>
              <a:rPr sz="1000" dirty="0">
                <a:latin typeface="Lucida Sans Unicode"/>
                <a:cs typeface="Lucida Sans Unicode"/>
              </a:rPr>
              <a:t>Delays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fatigue</a:t>
            </a:r>
            <a:r>
              <a:rPr sz="1000" spc="-10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Lucida Sans Unicode"/>
                <a:cs typeface="Lucida Sans Unicode"/>
              </a:rPr>
              <a:t>during</a:t>
            </a:r>
            <a:r>
              <a:rPr sz="1000" spc="-10" dirty="0">
                <a:latin typeface="Lucida Sans Unicode"/>
                <a:cs typeface="Lucida Sans Unicode"/>
              </a:rPr>
              <a:t> </a:t>
            </a:r>
            <a:r>
              <a:rPr sz="1000" spc="-75" dirty="0">
                <a:latin typeface="Lucida Sans Unicode"/>
                <a:cs typeface="Lucida Sans Unicode"/>
              </a:rPr>
              <a:t>high-</a:t>
            </a:r>
            <a:r>
              <a:rPr sz="1000" spc="-10" dirty="0">
                <a:latin typeface="Lucida Sans Unicode"/>
                <a:cs typeface="Lucida Sans Unicode"/>
              </a:rPr>
              <a:t>intensity exercise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endParaRPr sz="1000">
              <a:latin typeface="Lucida Sans Unicode"/>
              <a:cs typeface="Lucida Sans Unicode"/>
            </a:endParaRPr>
          </a:p>
          <a:p>
            <a:pPr marR="240029">
              <a:lnSpc>
                <a:spcPct val="112500"/>
              </a:lnSpc>
            </a:pPr>
            <a:r>
              <a:rPr sz="1000" dirty="0">
                <a:latin typeface="Lucida Sans Unicode"/>
                <a:cs typeface="Lucida Sans Unicode"/>
              </a:rPr>
              <a:t>Supports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recovery</a:t>
            </a:r>
            <a:r>
              <a:rPr sz="1000" spc="-1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and</a:t>
            </a:r>
            <a:r>
              <a:rPr sz="1000" spc="-1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reduces muscle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10" dirty="0">
                <a:latin typeface="Lucida Sans Unicode"/>
                <a:cs typeface="Lucida Sans Unicode"/>
              </a:rPr>
              <a:t>soreness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35428" y="1159690"/>
            <a:ext cx="1570990" cy="33915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"/>
              </a:spcBef>
            </a:pPr>
            <a:r>
              <a:rPr sz="1000" spc="-10" dirty="0">
                <a:latin typeface="Arial Black"/>
                <a:cs typeface="Arial Black"/>
              </a:rPr>
              <a:t>Reference</a:t>
            </a: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0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000" spc="-10" dirty="0">
                <a:latin typeface="Lucida Sans Unicode"/>
                <a:cs typeface="Lucida Sans Unicode"/>
              </a:rPr>
              <a:t>Kreider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et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Lucida Sans Unicode"/>
                <a:cs typeface="Lucida Sans Unicode"/>
              </a:rPr>
              <a:t>al.,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2017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000" dirty="0">
                <a:latin typeface="Lucida Sans Unicode"/>
                <a:cs typeface="Lucida Sans Unicode"/>
              </a:rPr>
              <a:t>Morton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et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Lucida Sans Unicode"/>
                <a:cs typeface="Lucida Sans Unicode"/>
              </a:rPr>
              <a:t>al.,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2018</a:t>
            </a:r>
            <a:endParaRPr sz="1000">
              <a:latin typeface="Lucida Sans Unicode"/>
              <a:cs typeface="Lucida Sans Unicode"/>
            </a:endParaRPr>
          </a:p>
          <a:p>
            <a:pPr>
              <a:lnSpc>
                <a:spcPct val="412000"/>
              </a:lnSpc>
              <a:spcBef>
                <a:spcPts val="440"/>
              </a:spcBef>
            </a:pPr>
            <a:r>
              <a:rPr sz="1000" spc="-20" dirty="0">
                <a:latin typeface="Lucida Sans Unicode"/>
                <a:cs typeface="Lucida Sans Unicode"/>
              </a:rPr>
              <a:t>Grgic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et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Lucida Sans Unicode"/>
                <a:cs typeface="Lucida Sans Unicode"/>
              </a:rPr>
              <a:t>al.,</a:t>
            </a:r>
            <a:r>
              <a:rPr sz="1000" spc="-40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2019 </a:t>
            </a:r>
            <a:r>
              <a:rPr sz="1000" dirty="0">
                <a:latin typeface="Lucida Sans Unicode"/>
                <a:cs typeface="Lucida Sans Unicode"/>
              </a:rPr>
              <a:t>Saunders</a:t>
            </a:r>
            <a:r>
              <a:rPr sz="1000" spc="-50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et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30" dirty="0">
                <a:latin typeface="Lucida Sans Unicode"/>
                <a:cs typeface="Lucida Sans Unicode"/>
              </a:rPr>
              <a:t>al.,</a:t>
            </a:r>
            <a:r>
              <a:rPr sz="1000" spc="-45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2016 Thielecke</a:t>
            </a:r>
            <a:r>
              <a:rPr sz="1000" spc="-60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Lucida Sans Unicode"/>
                <a:cs typeface="Lucida Sans Unicode"/>
              </a:rPr>
              <a:t>&amp;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dirty="0">
                <a:latin typeface="Lucida Sans Unicode"/>
                <a:cs typeface="Lucida Sans Unicode"/>
              </a:rPr>
              <a:t>Blannin,</a:t>
            </a:r>
            <a:r>
              <a:rPr sz="1000" spc="-55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Lucida Sans Unicode"/>
                <a:cs typeface="Lucida Sans Unicode"/>
              </a:rPr>
              <a:t>2020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11937" y="1023937"/>
          <a:ext cx="9078595" cy="37826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0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2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0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83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5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0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541147" y="6156235"/>
            <a:ext cx="9839960" cy="5080"/>
          </a:xfrm>
          <a:custGeom>
            <a:avLst/>
            <a:gdLst/>
            <a:ahLst/>
            <a:cxnLst/>
            <a:rect l="l" t="t" r="r" b="b"/>
            <a:pathLst>
              <a:path w="9839960" h="5079">
                <a:moveTo>
                  <a:pt x="2247900" y="0"/>
                </a:moveTo>
                <a:lnTo>
                  <a:pt x="0" y="0"/>
                </a:lnTo>
                <a:lnTo>
                  <a:pt x="0" y="4762"/>
                </a:lnTo>
                <a:lnTo>
                  <a:pt x="2247900" y="4762"/>
                </a:lnTo>
                <a:lnTo>
                  <a:pt x="2247900" y="0"/>
                </a:lnTo>
                <a:close/>
              </a:path>
              <a:path w="9839960" h="5079">
                <a:moveTo>
                  <a:pt x="4496092" y="0"/>
                </a:moveTo>
                <a:lnTo>
                  <a:pt x="2248192" y="0"/>
                </a:lnTo>
                <a:lnTo>
                  <a:pt x="2248192" y="4762"/>
                </a:lnTo>
                <a:lnTo>
                  <a:pt x="4496092" y="4762"/>
                </a:lnTo>
                <a:lnTo>
                  <a:pt x="4496092" y="0"/>
                </a:lnTo>
                <a:close/>
              </a:path>
              <a:path w="9839960" h="5079">
                <a:moveTo>
                  <a:pt x="9839655" y="0"/>
                </a:moveTo>
                <a:lnTo>
                  <a:pt x="7592009" y="0"/>
                </a:lnTo>
                <a:lnTo>
                  <a:pt x="7591755" y="0"/>
                </a:lnTo>
                <a:lnTo>
                  <a:pt x="4496384" y="0"/>
                </a:lnTo>
                <a:lnTo>
                  <a:pt x="4496384" y="4762"/>
                </a:lnTo>
                <a:lnTo>
                  <a:pt x="7591755" y="4762"/>
                </a:lnTo>
                <a:lnTo>
                  <a:pt x="7592009" y="4762"/>
                </a:lnTo>
                <a:lnTo>
                  <a:pt x="9839655" y="4762"/>
                </a:lnTo>
                <a:lnTo>
                  <a:pt x="98396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17351" y="6260040"/>
            <a:ext cx="1682750" cy="32442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02284">
              <a:lnSpc>
                <a:spcPct val="100000"/>
              </a:lnSpc>
              <a:spcBef>
                <a:spcPts val="80"/>
              </a:spcBef>
            </a:pPr>
            <a:r>
              <a:rPr sz="1200" spc="-90" dirty="0">
                <a:latin typeface="Arial Black"/>
                <a:cs typeface="Arial Black"/>
              </a:rPr>
              <a:t>Training</a:t>
            </a:r>
            <a:r>
              <a:rPr sz="1200" spc="-50" dirty="0">
                <a:latin typeface="Arial Black"/>
                <a:cs typeface="Arial Black"/>
              </a:rPr>
              <a:t> </a:t>
            </a:r>
            <a:r>
              <a:rPr sz="1200" spc="-10" dirty="0">
                <a:latin typeface="Arial Black"/>
                <a:cs typeface="Arial Black"/>
              </a:rPr>
              <a:t>Phase</a:t>
            </a: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75"/>
              </a:spcBef>
            </a:pP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200" spc="-65" dirty="0">
                <a:latin typeface="Arial Black"/>
                <a:cs typeface="Arial Black"/>
              </a:rPr>
              <a:t>Pre-</a:t>
            </a:r>
            <a:r>
              <a:rPr sz="1200" spc="-10" dirty="0">
                <a:latin typeface="Arial Black"/>
                <a:cs typeface="Arial Black"/>
              </a:rPr>
              <a:t>training</a:t>
            </a:r>
            <a:endParaRPr sz="1200">
              <a:latin typeface="Arial Black"/>
              <a:cs typeface="Arial Black"/>
            </a:endParaRPr>
          </a:p>
          <a:p>
            <a:pPr marR="637540">
              <a:lnSpc>
                <a:spcPct val="343700"/>
              </a:lnSpc>
            </a:pPr>
            <a:r>
              <a:rPr sz="1200" spc="-90" dirty="0">
                <a:latin typeface="Arial Black"/>
                <a:cs typeface="Arial Black"/>
              </a:rPr>
              <a:t>Training</a:t>
            </a:r>
            <a:r>
              <a:rPr sz="1200" spc="-50" dirty="0">
                <a:latin typeface="Arial Black"/>
                <a:cs typeface="Arial Black"/>
              </a:rPr>
              <a:t> </a:t>
            </a:r>
            <a:r>
              <a:rPr sz="1200" spc="-95" dirty="0">
                <a:latin typeface="Arial Black"/>
                <a:cs typeface="Arial Black"/>
              </a:rPr>
              <a:t>cycle </a:t>
            </a:r>
            <a:r>
              <a:rPr sz="1200" spc="-90" dirty="0">
                <a:latin typeface="Arial Black"/>
                <a:cs typeface="Arial Black"/>
              </a:rPr>
              <a:t>Post-</a:t>
            </a:r>
            <a:r>
              <a:rPr sz="1200" spc="-70" dirty="0">
                <a:latin typeface="Arial Black"/>
                <a:cs typeface="Arial Black"/>
              </a:rPr>
              <a:t>exercise</a:t>
            </a: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200">
              <a:latin typeface="Arial Black"/>
              <a:cs typeface="Arial Black"/>
            </a:endParaRPr>
          </a:p>
          <a:p>
            <a:pPr>
              <a:lnSpc>
                <a:spcPct val="114599"/>
              </a:lnSpc>
            </a:pPr>
            <a:r>
              <a:rPr sz="1200" spc="-70" dirty="0">
                <a:latin typeface="Arial Black"/>
                <a:cs typeface="Arial Black"/>
              </a:rPr>
              <a:t>High-</a:t>
            </a:r>
            <a:r>
              <a:rPr sz="1200" spc="-65" dirty="0">
                <a:latin typeface="Arial Black"/>
                <a:cs typeface="Arial Black"/>
              </a:rPr>
              <a:t>intensity</a:t>
            </a:r>
            <a:r>
              <a:rPr sz="1200" spc="-10" dirty="0">
                <a:latin typeface="Arial Black"/>
                <a:cs typeface="Arial Black"/>
              </a:rPr>
              <a:t> </a:t>
            </a:r>
            <a:r>
              <a:rPr sz="1200" spc="-70" dirty="0">
                <a:latin typeface="Arial Black"/>
                <a:cs typeface="Arial Black"/>
              </a:rPr>
              <a:t>training </a:t>
            </a:r>
            <a:r>
              <a:rPr sz="1200" spc="-10" dirty="0">
                <a:latin typeface="Arial Black"/>
                <a:cs typeface="Arial Black"/>
              </a:rPr>
              <a:t>blocks</a:t>
            </a: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90"/>
              </a:spcBef>
            </a:pP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200" spc="-90" dirty="0">
                <a:latin typeface="Arial Black"/>
                <a:cs typeface="Arial Black"/>
              </a:rPr>
              <a:t>Recovery</a:t>
            </a:r>
            <a:r>
              <a:rPr sz="1200" spc="-80" dirty="0">
                <a:latin typeface="Arial Black"/>
                <a:cs typeface="Arial Black"/>
              </a:rPr>
              <a:t> </a:t>
            </a:r>
            <a:r>
              <a:rPr sz="1200" spc="-10" dirty="0">
                <a:latin typeface="Arial Black"/>
                <a:cs typeface="Arial Black"/>
              </a:rPr>
              <a:t>periods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65545" y="6260040"/>
            <a:ext cx="1839595" cy="32442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255904">
              <a:lnSpc>
                <a:spcPct val="100000"/>
              </a:lnSpc>
              <a:spcBef>
                <a:spcPts val="80"/>
              </a:spcBef>
            </a:pPr>
            <a:r>
              <a:rPr sz="1200" spc="-70" dirty="0">
                <a:latin typeface="Arial Black"/>
                <a:cs typeface="Arial Black"/>
              </a:rPr>
              <a:t>Supplement</a:t>
            </a:r>
            <a:r>
              <a:rPr sz="1200" spc="-45" dirty="0">
                <a:latin typeface="Arial Black"/>
                <a:cs typeface="Arial Black"/>
              </a:rPr>
              <a:t> </a:t>
            </a:r>
            <a:r>
              <a:rPr sz="1200" spc="-90" dirty="0">
                <a:latin typeface="Arial Black"/>
                <a:cs typeface="Arial Black"/>
              </a:rPr>
              <a:t>Strategy</a:t>
            </a: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75"/>
              </a:spcBef>
            </a:pP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200" spc="-10" dirty="0">
                <a:latin typeface="Lucida Sans Unicode"/>
                <a:cs typeface="Lucida Sans Unicode"/>
              </a:rPr>
              <a:t>Caffeine</a:t>
            </a: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64"/>
              </a:spcBef>
            </a:pP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200" spc="-10" dirty="0">
                <a:latin typeface="Lucida Sans Unicode"/>
                <a:cs typeface="Lucida Sans Unicode"/>
              </a:rPr>
              <a:t>Creatine</a:t>
            </a:r>
            <a:endParaRPr sz="1200">
              <a:latin typeface="Lucida Sans Unicode"/>
              <a:cs typeface="Lucida Sans Unicode"/>
            </a:endParaRPr>
          </a:p>
          <a:p>
            <a:pPr marR="280035">
              <a:lnSpc>
                <a:spcPct val="343700"/>
              </a:lnSpc>
              <a:spcBef>
                <a:spcPts val="5"/>
              </a:spcBef>
            </a:pPr>
            <a:r>
              <a:rPr sz="1200" dirty="0">
                <a:latin typeface="Lucida Sans Unicode"/>
                <a:cs typeface="Lucida Sans Unicode"/>
              </a:rPr>
              <a:t>Protein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spc="-165" dirty="0">
                <a:latin typeface="Lucida Sans Unicode"/>
                <a:cs typeface="Lucida Sans Unicode"/>
              </a:rPr>
              <a:t>/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spc="-20" dirty="0">
                <a:latin typeface="Lucida Sans Unicode"/>
                <a:cs typeface="Lucida Sans Unicode"/>
              </a:rPr>
              <a:t>amino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acids Beta-alanine</a:t>
            </a: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64"/>
              </a:spcBef>
            </a:pP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200" spc="-65" dirty="0">
                <a:latin typeface="Lucida Sans Unicode"/>
                <a:cs typeface="Lucida Sans Unicode"/>
              </a:rPr>
              <a:t>Omega-</a:t>
            </a:r>
            <a:r>
              <a:rPr sz="1200" spc="-55" dirty="0">
                <a:latin typeface="Lucida Sans Unicode"/>
                <a:cs typeface="Lucida Sans Unicode"/>
              </a:rPr>
              <a:t>3</a:t>
            </a:r>
            <a:r>
              <a:rPr sz="1200" spc="1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fatty</a:t>
            </a:r>
            <a:r>
              <a:rPr sz="1200" spc="15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acids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13739" y="6260040"/>
            <a:ext cx="2727960" cy="334899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831215">
              <a:lnSpc>
                <a:spcPct val="100000"/>
              </a:lnSpc>
              <a:spcBef>
                <a:spcPts val="80"/>
              </a:spcBef>
            </a:pPr>
            <a:r>
              <a:rPr sz="1200" spc="-100" dirty="0">
                <a:latin typeface="Arial Black"/>
                <a:cs typeface="Arial Black"/>
              </a:rPr>
              <a:t>Expected</a:t>
            </a:r>
            <a:r>
              <a:rPr sz="1200" spc="-65" dirty="0">
                <a:latin typeface="Arial Black"/>
                <a:cs typeface="Arial Black"/>
              </a:rPr>
              <a:t> </a:t>
            </a:r>
            <a:r>
              <a:rPr sz="1200" spc="-10" dirty="0">
                <a:latin typeface="Arial Black"/>
                <a:cs typeface="Arial Black"/>
              </a:rPr>
              <a:t>Benefit</a:t>
            </a:r>
            <a:endParaRPr sz="1200">
              <a:latin typeface="Arial Black"/>
              <a:cs typeface="Arial Black"/>
            </a:endParaRPr>
          </a:p>
          <a:p>
            <a:pPr marR="222885">
              <a:lnSpc>
                <a:spcPct val="114599"/>
              </a:lnSpc>
              <a:spcBef>
                <a:spcPts val="1635"/>
              </a:spcBef>
            </a:pPr>
            <a:r>
              <a:rPr sz="1200" dirty="0">
                <a:latin typeface="Lucida Sans Unicode"/>
                <a:cs typeface="Lucida Sans Unicode"/>
              </a:rPr>
              <a:t>Increased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alertness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and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improved exercise</a:t>
            </a:r>
            <a:r>
              <a:rPr sz="1200" spc="-60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performance</a:t>
            </a: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200" dirty="0">
                <a:latin typeface="Lucida Sans Unicode"/>
                <a:cs typeface="Lucida Sans Unicode"/>
              </a:rPr>
              <a:t>Strength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and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power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adaptations</a:t>
            </a:r>
            <a:endParaRPr sz="1200">
              <a:latin typeface="Lucida Sans Unicode"/>
              <a:cs typeface="Lucida Sans Unicode"/>
            </a:endParaRPr>
          </a:p>
          <a:p>
            <a:pPr marR="654050">
              <a:lnSpc>
                <a:spcPct val="343700"/>
              </a:lnSpc>
            </a:pPr>
            <a:r>
              <a:rPr sz="1200" dirty="0">
                <a:latin typeface="Lucida Sans Unicode"/>
                <a:cs typeface="Lucida Sans Unicode"/>
              </a:rPr>
              <a:t>Muscle</a:t>
            </a:r>
            <a:r>
              <a:rPr sz="1200" spc="2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recovery</a:t>
            </a:r>
            <a:r>
              <a:rPr sz="1200" spc="2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and</a:t>
            </a:r>
            <a:r>
              <a:rPr sz="1200" spc="25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repair </a:t>
            </a:r>
            <a:r>
              <a:rPr sz="1200" dirty="0">
                <a:latin typeface="Lucida Sans Unicode"/>
                <a:cs typeface="Lucida Sans Unicode"/>
              </a:rPr>
              <a:t>Increased</a:t>
            </a:r>
            <a:r>
              <a:rPr sz="1200" spc="-20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fatigue</a:t>
            </a:r>
            <a:r>
              <a:rPr sz="1200" spc="-20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resistance</a:t>
            </a: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114599"/>
              </a:lnSpc>
            </a:pPr>
            <a:r>
              <a:rPr sz="1200" dirty="0">
                <a:latin typeface="Lucida Sans Unicode"/>
                <a:cs typeface="Lucida Sans Unicode"/>
              </a:rPr>
              <a:t>Reduced</a:t>
            </a:r>
            <a:r>
              <a:rPr sz="1200" spc="-20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inflammation</a:t>
            </a:r>
            <a:r>
              <a:rPr sz="1200" spc="-2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and</a:t>
            </a:r>
            <a:r>
              <a:rPr sz="1200" spc="-20" dirty="0">
                <a:latin typeface="Lucida Sans Unicode"/>
                <a:cs typeface="Lucida Sans Unicode"/>
              </a:rPr>
              <a:t> </a:t>
            </a:r>
            <a:r>
              <a:rPr sz="1200" spc="-10" dirty="0">
                <a:latin typeface="Lucida Sans Unicode"/>
                <a:cs typeface="Lucida Sans Unicode"/>
              </a:rPr>
              <a:t>improved recovery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09107" y="6260040"/>
            <a:ext cx="1885950" cy="324421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666115">
              <a:lnSpc>
                <a:spcPct val="100000"/>
              </a:lnSpc>
              <a:spcBef>
                <a:spcPts val="80"/>
              </a:spcBef>
            </a:pPr>
            <a:r>
              <a:rPr sz="1200" spc="-10" dirty="0">
                <a:latin typeface="Arial Black"/>
                <a:cs typeface="Arial Black"/>
              </a:rPr>
              <a:t>Reference</a:t>
            </a: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975"/>
              </a:spcBef>
            </a:pPr>
            <a:endParaRPr sz="12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</a:pPr>
            <a:r>
              <a:rPr sz="1200" spc="-10" dirty="0">
                <a:latin typeface="Lucida Sans Unicode"/>
                <a:cs typeface="Lucida Sans Unicode"/>
              </a:rPr>
              <a:t>Grgic</a:t>
            </a:r>
            <a:r>
              <a:rPr sz="1200" spc="-6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et</a:t>
            </a:r>
            <a:r>
              <a:rPr sz="1200" spc="-55" dirty="0">
                <a:latin typeface="Lucida Sans Unicode"/>
                <a:cs typeface="Lucida Sans Unicode"/>
              </a:rPr>
              <a:t> </a:t>
            </a:r>
            <a:r>
              <a:rPr sz="1200" spc="-35" dirty="0">
                <a:latin typeface="Lucida Sans Unicode"/>
                <a:cs typeface="Lucida Sans Unicode"/>
              </a:rPr>
              <a:t>al.,</a:t>
            </a:r>
            <a:r>
              <a:rPr sz="1200" spc="-55" dirty="0">
                <a:latin typeface="Lucida Sans Unicode"/>
                <a:cs typeface="Lucida Sans Unicode"/>
              </a:rPr>
              <a:t> </a:t>
            </a:r>
            <a:r>
              <a:rPr sz="1200" spc="-20" dirty="0">
                <a:latin typeface="Lucida Sans Unicode"/>
                <a:cs typeface="Lucida Sans Unicode"/>
              </a:rPr>
              <a:t>2019</a:t>
            </a:r>
            <a:endParaRPr sz="1200">
              <a:latin typeface="Lucida Sans Unicode"/>
              <a:cs typeface="Lucida Sans Unicode"/>
            </a:endParaRPr>
          </a:p>
          <a:p>
            <a:pPr marR="495300">
              <a:lnSpc>
                <a:spcPct val="343700"/>
              </a:lnSpc>
            </a:pPr>
            <a:r>
              <a:rPr sz="1200" dirty="0">
                <a:latin typeface="Lucida Sans Unicode"/>
                <a:cs typeface="Lucida Sans Unicode"/>
              </a:rPr>
              <a:t>Kreider</a:t>
            </a:r>
            <a:r>
              <a:rPr sz="1200" spc="-6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et</a:t>
            </a:r>
            <a:r>
              <a:rPr sz="1200" spc="-60" dirty="0">
                <a:latin typeface="Lucida Sans Unicode"/>
                <a:cs typeface="Lucida Sans Unicode"/>
              </a:rPr>
              <a:t> </a:t>
            </a:r>
            <a:r>
              <a:rPr sz="1200" spc="-35" dirty="0">
                <a:latin typeface="Lucida Sans Unicode"/>
                <a:cs typeface="Lucida Sans Unicode"/>
              </a:rPr>
              <a:t>al.,</a:t>
            </a:r>
            <a:r>
              <a:rPr sz="1200" spc="-65" dirty="0">
                <a:latin typeface="Lucida Sans Unicode"/>
                <a:cs typeface="Lucida Sans Unicode"/>
              </a:rPr>
              <a:t> </a:t>
            </a:r>
            <a:r>
              <a:rPr sz="1200" spc="-25" dirty="0">
                <a:latin typeface="Lucida Sans Unicode"/>
                <a:cs typeface="Lucida Sans Unicode"/>
              </a:rPr>
              <a:t>2017 </a:t>
            </a:r>
            <a:r>
              <a:rPr sz="1200" dirty="0">
                <a:latin typeface="Lucida Sans Unicode"/>
                <a:cs typeface="Lucida Sans Unicode"/>
              </a:rPr>
              <a:t>Morton</a:t>
            </a:r>
            <a:r>
              <a:rPr sz="1200" spc="-3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et</a:t>
            </a:r>
            <a:r>
              <a:rPr sz="1200" spc="-35" dirty="0">
                <a:latin typeface="Lucida Sans Unicode"/>
                <a:cs typeface="Lucida Sans Unicode"/>
              </a:rPr>
              <a:t> al., </a:t>
            </a:r>
            <a:r>
              <a:rPr sz="1200" spc="-45" dirty="0">
                <a:latin typeface="Lucida Sans Unicode"/>
                <a:cs typeface="Lucida Sans Unicode"/>
              </a:rPr>
              <a:t>2018</a:t>
            </a:r>
            <a:endParaRPr sz="1200">
              <a:latin typeface="Lucida Sans Unicode"/>
              <a:cs typeface="Lucida Sans Unicode"/>
            </a:endParaRPr>
          </a:p>
          <a:p>
            <a:pPr>
              <a:lnSpc>
                <a:spcPct val="343700"/>
              </a:lnSpc>
              <a:spcBef>
                <a:spcPts val="5"/>
              </a:spcBef>
            </a:pPr>
            <a:r>
              <a:rPr sz="1200" dirty="0">
                <a:latin typeface="Lucida Sans Unicode"/>
                <a:cs typeface="Lucida Sans Unicode"/>
              </a:rPr>
              <a:t>Saunders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et</a:t>
            </a:r>
            <a:r>
              <a:rPr sz="1200" spc="-25" dirty="0">
                <a:latin typeface="Lucida Sans Unicode"/>
                <a:cs typeface="Lucida Sans Unicode"/>
              </a:rPr>
              <a:t> </a:t>
            </a:r>
            <a:r>
              <a:rPr sz="1200" spc="-35" dirty="0">
                <a:latin typeface="Lucida Sans Unicode"/>
                <a:cs typeface="Lucida Sans Unicode"/>
              </a:rPr>
              <a:t>al.,</a:t>
            </a:r>
            <a:r>
              <a:rPr sz="1200" spc="-30" dirty="0">
                <a:latin typeface="Lucida Sans Unicode"/>
                <a:cs typeface="Lucida Sans Unicode"/>
              </a:rPr>
              <a:t> </a:t>
            </a:r>
            <a:r>
              <a:rPr sz="1200" spc="-20" dirty="0">
                <a:latin typeface="Lucida Sans Unicode"/>
                <a:cs typeface="Lucida Sans Unicode"/>
              </a:rPr>
              <a:t>2016 Thielecke</a:t>
            </a:r>
            <a:r>
              <a:rPr sz="1200" spc="-70" dirty="0">
                <a:latin typeface="Lucida Sans Unicode"/>
                <a:cs typeface="Lucida Sans Unicode"/>
              </a:rPr>
              <a:t> </a:t>
            </a:r>
            <a:r>
              <a:rPr sz="1200" spc="-45" dirty="0">
                <a:latin typeface="Lucida Sans Unicode"/>
                <a:cs typeface="Lucida Sans Unicode"/>
              </a:rPr>
              <a:t>&amp;</a:t>
            </a:r>
            <a:r>
              <a:rPr sz="1200" spc="-65" dirty="0">
                <a:latin typeface="Lucida Sans Unicode"/>
                <a:cs typeface="Lucida Sans Unicode"/>
              </a:rPr>
              <a:t> </a:t>
            </a:r>
            <a:r>
              <a:rPr sz="1200" dirty="0">
                <a:latin typeface="Lucida Sans Unicode"/>
                <a:cs typeface="Lucida Sans Unicode"/>
              </a:rPr>
              <a:t>Blannin,</a:t>
            </a:r>
            <a:r>
              <a:rPr sz="1200" spc="-65" dirty="0">
                <a:latin typeface="Lucida Sans Unicode"/>
                <a:cs typeface="Lucida Sans Unicode"/>
              </a:rPr>
              <a:t> </a:t>
            </a:r>
            <a:r>
              <a:rPr sz="1200" spc="-20" dirty="0">
                <a:latin typeface="Lucida Sans Unicode"/>
                <a:cs typeface="Lucida Sans Unicode"/>
              </a:rPr>
              <a:t>2020</a:t>
            </a:r>
            <a:endParaRPr sz="1200">
              <a:latin typeface="Lucida Sans Unicode"/>
              <a:cs typeface="Lucida Sans Unicode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36564" y="6151470"/>
            <a:ext cx="9849485" cy="3569970"/>
            <a:chOff x="536564" y="6151470"/>
            <a:chExt cx="9849485" cy="3569970"/>
          </a:xfrm>
        </p:grpSpPr>
        <p:sp>
          <p:nvSpPr>
            <p:cNvPr id="18" name="object 18"/>
            <p:cNvSpPr/>
            <p:nvPr/>
          </p:nvSpPr>
          <p:spPr>
            <a:xfrm>
              <a:off x="541324" y="6160998"/>
              <a:ext cx="9839960" cy="3550920"/>
            </a:xfrm>
            <a:custGeom>
              <a:avLst/>
              <a:gdLst/>
              <a:ahLst/>
              <a:cxnLst/>
              <a:rect l="l" t="t" r="r" b="b"/>
              <a:pathLst>
                <a:path w="9839960" h="3550920">
                  <a:moveTo>
                    <a:pt x="9839566" y="0"/>
                  </a:moveTo>
                  <a:lnTo>
                    <a:pt x="7591463" y="0"/>
                  </a:lnTo>
                  <a:lnTo>
                    <a:pt x="4496206" y="0"/>
                  </a:lnTo>
                  <a:lnTo>
                    <a:pt x="2248103" y="0"/>
                  </a:lnTo>
                  <a:lnTo>
                    <a:pt x="0" y="0"/>
                  </a:lnTo>
                  <a:lnTo>
                    <a:pt x="0" y="3550450"/>
                  </a:lnTo>
                  <a:lnTo>
                    <a:pt x="2248103" y="3550450"/>
                  </a:lnTo>
                  <a:lnTo>
                    <a:pt x="4496206" y="3550450"/>
                  </a:lnTo>
                  <a:lnTo>
                    <a:pt x="7591463" y="3550450"/>
                  </a:lnTo>
                  <a:lnTo>
                    <a:pt x="9839566" y="3550450"/>
                  </a:lnTo>
                  <a:lnTo>
                    <a:pt x="983956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36564" y="6156232"/>
              <a:ext cx="9849485" cy="3560445"/>
            </a:xfrm>
            <a:custGeom>
              <a:avLst/>
              <a:gdLst/>
              <a:ahLst/>
              <a:cxnLst/>
              <a:rect l="l" t="t" r="r" b="b"/>
              <a:pathLst>
                <a:path w="9849485" h="3560445">
                  <a:moveTo>
                    <a:pt x="4762" y="4762"/>
                  </a:moveTo>
                  <a:lnTo>
                    <a:pt x="4762" y="3555206"/>
                  </a:lnTo>
                </a:path>
                <a:path w="9849485" h="3560445">
                  <a:moveTo>
                    <a:pt x="2252869" y="4762"/>
                  </a:moveTo>
                  <a:lnTo>
                    <a:pt x="2252869" y="3555206"/>
                  </a:lnTo>
                </a:path>
                <a:path w="9849485" h="3560445">
                  <a:moveTo>
                    <a:pt x="4500976" y="4762"/>
                  </a:moveTo>
                  <a:lnTo>
                    <a:pt x="4500976" y="3555206"/>
                  </a:lnTo>
                </a:path>
                <a:path w="9849485" h="3560445">
                  <a:moveTo>
                    <a:pt x="7596224" y="4762"/>
                  </a:moveTo>
                  <a:lnTo>
                    <a:pt x="7596224" y="3555206"/>
                  </a:lnTo>
                </a:path>
                <a:path w="9849485" h="3560445">
                  <a:moveTo>
                    <a:pt x="9844331" y="4762"/>
                  </a:moveTo>
                  <a:lnTo>
                    <a:pt x="9844331" y="3555206"/>
                  </a:lnTo>
                </a:path>
                <a:path w="9849485" h="3560445">
                  <a:moveTo>
                    <a:pt x="0" y="0"/>
                  </a:moveTo>
                  <a:lnTo>
                    <a:pt x="9849094" y="0"/>
                  </a:lnTo>
                </a:path>
                <a:path w="9849485" h="3560445">
                  <a:moveTo>
                    <a:pt x="0" y="416840"/>
                  </a:moveTo>
                  <a:lnTo>
                    <a:pt x="9849094" y="416840"/>
                  </a:lnTo>
                </a:path>
                <a:path w="9849485" h="3560445">
                  <a:moveTo>
                    <a:pt x="0" y="1045465"/>
                  </a:moveTo>
                  <a:lnTo>
                    <a:pt x="9849094" y="1045465"/>
                  </a:lnTo>
                </a:path>
                <a:path w="9849485" h="3560445">
                  <a:moveTo>
                    <a:pt x="0" y="1674091"/>
                  </a:moveTo>
                  <a:lnTo>
                    <a:pt x="9849094" y="1674091"/>
                  </a:lnTo>
                </a:path>
                <a:path w="9849485" h="3560445">
                  <a:moveTo>
                    <a:pt x="0" y="2302717"/>
                  </a:moveTo>
                  <a:lnTo>
                    <a:pt x="9849094" y="2302717"/>
                  </a:lnTo>
                </a:path>
                <a:path w="9849485" h="3560445">
                  <a:moveTo>
                    <a:pt x="0" y="2931343"/>
                  </a:moveTo>
                  <a:lnTo>
                    <a:pt x="9849094" y="2931343"/>
                  </a:lnTo>
                </a:path>
                <a:path w="9849485" h="3560445">
                  <a:moveTo>
                    <a:pt x="0" y="3559968"/>
                  </a:moveTo>
                  <a:lnTo>
                    <a:pt x="9849094" y="3559968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69413" y="630438"/>
            <a:ext cx="10039350" cy="4635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850" b="1" spc="-85" dirty="0">
                <a:solidFill>
                  <a:srgbClr val="FF5757"/>
                </a:solidFill>
                <a:latin typeface="Trebuchet MS"/>
                <a:cs typeface="Trebuchet MS"/>
              </a:rPr>
              <a:t>Typical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85" dirty="0">
                <a:solidFill>
                  <a:srgbClr val="FF5757"/>
                </a:solidFill>
                <a:latin typeface="Trebuchet MS"/>
                <a:cs typeface="Trebuchet MS"/>
              </a:rPr>
              <a:t>Dosage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-25" dirty="0">
                <a:solidFill>
                  <a:srgbClr val="FF5757"/>
                </a:solidFill>
                <a:latin typeface="Trebuchet MS"/>
                <a:cs typeface="Trebuchet MS"/>
              </a:rPr>
              <a:t>of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-90" dirty="0">
                <a:solidFill>
                  <a:srgbClr val="FF5757"/>
                </a:solidFill>
                <a:latin typeface="Trebuchet MS"/>
                <a:cs typeface="Trebuchet MS"/>
              </a:rPr>
              <a:t>Key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-60" dirty="0">
                <a:solidFill>
                  <a:srgbClr val="FF5757"/>
                </a:solidFill>
                <a:latin typeface="Trebuchet MS"/>
                <a:cs typeface="Trebuchet MS"/>
              </a:rPr>
              <a:t>Supplements,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dirty="0">
                <a:solidFill>
                  <a:srgbClr val="FF5757"/>
                </a:solidFill>
                <a:latin typeface="Trebuchet MS"/>
                <a:cs typeface="Trebuchet MS"/>
              </a:rPr>
              <a:t>and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-35" dirty="0">
                <a:solidFill>
                  <a:srgbClr val="FF5757"/>
                </a:solidFill>
                <a:latin typeface="Trebuchet MS"/>
                <a:cs typeface="Trebuchet MS"/>
              </a:rPr>
              <a:t>Physiological</a:t>
            </a:r>
            <a:r>
              <a:rPr sz="28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850" b="1" spc="-10" dirty="0">
                <a:solidFill>
                  <a:srgbClr val="FF5757"/>
                </a:solidFill>
                <a:latin typeface="Trebuchet MS"/>
                <a:cs typeface="Trebuchet MS"/>
              </a:rPr>
              <a:t>Effects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11532" y="5349814"/>
            <a:ext cx="680339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5745" marR="5080" indent="-1503680">
              <a:lnSpc>
                <a:spcPct val="100000"/>
              </a:lnSpc>
              <a:spcBef>
                <a:spcPts val="100"/>
              </a:spcBef>
            </a:pPr>
            <a:r>
              <a:rPr sz="2500" b="1" spc="-110" dirty="0">
                <a:solidFill>
                  <a:srgbClr val="FF5757"/>
                </a:solidFill>
                <a:latin typeface="Arial"/>
                <a:cs typeface="Arial"/>
              </a:rPr>
              <a:t>Training</a:t>
            </a:r>
            <a:r>
              <a:rPr sz="2500" b="1" spc="-75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200" dirty="0">
                <a:solidFill>
                  <a:srgbClr val="FF5757"/>
                </a:solidFill>
                <a:latin typeface="Arial"/>
                <a:cs typeface="Arial"/>
              </a:rPr>
              <a:t>Phases</a:t>
            </a:r>
            <a:r>
              <a:rPr sz="2500" b="1" spc="-70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120" dirty="0">
                <a:solidFill>
                  <a:srgbClr val="FF5757"/>
                </a:solidFill>
                <a:latin typeface="Arial"/>
                <a:cs typeface="Arial"/>
              </a:rPr>
              <a:t>and</a:t>
            </a:r>
            <a:r>
              <a:rPr sz="2500" b="1" spc="-75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35" dirty="0">
                <a:solidFill>
                  <a:srgbClr val="FF5757"/>
                </a:solidFill>
                <a:latin typeface="Arial"/>
                <a:cs typeface="Arial"/>
              </a:rPr>
              <a:t>the</a:t>
            </a:r>
            <a:r>
              <a:rPr sz="2500" b="1" spc="-70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110" dirty="0">
                <a:solidFill>
                  <a:srgbClr val="FF5757"/>
                </a:solidFill>
                <a:latin typeface="Arial"/>
                <a:cs typeface="Arial"/>
              </a:rPr>
              <a:t>recommended</a:t>
            </a:r>
            <a:r>
              <a:rPr sz="2500" b="1" spc="-75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45" dirty="0">
                <a:solidFill>
                  <a:srgbClr val="FF5757"/>
                </a:solidFill>
                <a:latin typeface="Arial"/>
                <a:cs typeface="Arial"/>
              </a:rPr>
              <a:t>Practical </a:t>
            </a:r>
            <a:r>
              <a:rPr sz="2500" b="1" spc="-95" dirty="0">
                <a:solidFill>
                  <a:srgbClr val="FF5757"/>
                </a:solidFill>
                <a:latin typeface="Arial"/>
                <a:cs typeface="Arial"/>
              </a:rPr>
              <a:t>Supplementation</a:t>
            </a:r>
            <a:r>
              <a:rPr sz="2500" b="1" spc="-45" dirty="0">
                <a:solidFill>
                  <a:srgbClr val="FF5757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5757"/>
                </a:solidFill>
                <a:latin typeface="Arial"/>
                <a:cs typeface="Arial"/>
              </a:rPr>
              <a:t>Protocol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10" dirty="0"/>
              <a:t>Conclusions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4049" y="3441731"/>
            <a:ext cx="67589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25" dirty="0">
                <a:solidFill>
                  <a:srgbClr val="ECF0F1"/>
                </a:solidFill>
                <a:latin typeface="Arial"/>
                <a:cs typeface="Arial"/>
              </a:rPr>
              <a:t>Implications</a:t>
            </a:r>
            <a:r>
              <a:rPr sz="2800" b="1" spc="-4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55" dirty="0">
                <a:solidFill>
                  <a:srgbClr val="ECF0F1"/>
                </a:solidFill>
                <a:latin typeface="Arial"/>
                <a:cs typeface="Arial"/>
              </a:rPr>
              <a:t>and</a:t>
            </a:r>
            <a:r>
              <a:rPr sz="2800" b="1" spc="-3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65" dirty="0">
                <a:solidFill>
                  <a:srgbClr val="ECF0F1"/>
                </a:solidFill>
                <a:latin typeface="Arial"/>
                <a:cs typeface="Arial"/>
              </a:rPr>
              <a:t>future</a:t>
            </a:r>
            <a:r>
              <a:rPr sz="2800" b="1" spc="-4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ECF0F1"/>
                </a:solidFill>
                <a:latin typeface="Arial"/>
                <a:cs typeface="Arial"/>
              </a:rPr>
              <a:t>research</a:t>
            </a:r>
            <a:r>
              <a:rPr sz="2800" b="1" spc="-3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85" dirty="0">
                <a:solidFill>
                  <a:srgbClr val="ECF0F1"/>
                </a:solidFill>
                <a:latin typeface="Arial"/>
                <a:cs typeface="Arial"/>
              </a:rPr>
              <a:t>directions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76275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0" dirty="0"/>
              <a:t>Practical</a:t>
            </a:r>
            <a:r>
              <a:rPr spc="-50" dirty="0"/>
              <a:t> </a:t>
            </a:r>
            <a:r>
              <a:rPr spc="-55" dirty="0"/>
              <a:t>Implications</a:t>
            </a:r>
          </a:p>
          <a:p>
            <a:pPr marL="12700" marR="5080">
              <a:lnSpc>
                <a:spcPct val="139600"/>
              </a:lnSpc>
              <a:spcBef>
                <a:spcPts val="2355"/>
              </a:spcBef>
            </a:pPr>
            <a:r>
              <a:rPr sz="3000" b="0" dirty="0">
                <a:latin typeface="Arial MT"/>
                <a:cs typeface="Arial MT"/>
              </a:rPr>
              <a:t>Nutritional</a:t>
            </a:r>
            <a:r>
              <a:rPr sz="3000" b="0" spc="-55" dirty="0">
                <a:latin typeface="Arial MT"/>
                <a:cs typeface="Arial MT"/>
              </a:rPr>
              <a:t> </a:t>
            </a:r>
            <a:r>
              <a:rPr sz="3000" b="0" spc="-60" dirty="0">
                <a:latin typeface="Arial MT"/>
                <a:cs typeface="Arial MT"/>
              </a:rPr>
              <a:t>supplements</a:t>
            </a:r>
            <a:r>
              <a:rPr sz="3000" b="0" spc="-50" dirty="0">
                <a:latin typeface="Arial MT"/>
                <a:cs typeface="Arial MT"/>
              </a:rPr>
              <a:t> </a:t>
            </a:r>
            <a:r>
              <a:rPr sz="3000" b="0" spc="-70" dirty="0">
                <a:latin typeface="Arial MT"/>
                <a:cs typeface="Arial MT"/>
              </a:rPr>
              <a:t>can</a:t>
            </a:r>
            <a:r>
              <a:rPr sz="3000" b="0" spc="-50" dirty="0">
                <a:latin typeface="Arial MT"/>
                <a:cs typeface="Arial MT"/>
              </a:rPr>
              <a:t> </a:t>
            </a:r>
            <a:r>
              <a:rPr sz="3000" b="0" spc="-20" dirty="0">
                <a:latin typeface="Arial MT"/>
                <a:cs typeface="Arial MT"/>
              </a:rPr>
              <a:t>significantly</a:t>
            </a:r>
            <a:r>
              <a:rPr sz="3000" b="0" spc="-50" dirty="0">
                <a:latin typeface="Arial MT"/>
                <a:cs typeface="Arial MT"/>
              </a:rPr>
              <a:t> </a:t>
            </a:r>
            <a:r>
              <a:rPr sz="3000" b="0" spc="-85" dirty="0">
                <a:latin typeface="Arial MT"/>
                <a:cs typeface="Arial MT"/>
              </a:rPr>
              <a:t>enhance</a:t>
            </a:r>
            <a:r>
              <a:rPr sz="3000" b="0" spc="-50" dirty="0">
                <a:latin typeface="Arial MT"/>
                <a:cs typeface="Arial MT"/>
              </a:rPr>
              <a:t> </a:t>
            </a:r>
            <a:r>
              <a:rPr sz="3000" spc="-10" dirty="0"/>
              <a:t>athletic </a:t>
            </a:r>
            <a:r>
              <a:rPr sz="3000" spc="-105" dirty="0"/>
              <a:t>performance</a:t>
            </a:r>
            <a:r>
              <a:rPr sz="3000" spc="-75" dirty="0"/>
              <a:t> </a:t>
            </a:r>
            <a:r>
              <a:rPr sz="3000" b="0" spc="-40" dirty="0">
                <a:latin typeface="Arial MT"/>
                <a:cs typeface="Arial MT"/>
              </a:rPr>
              <a:t>and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20" dirty="0">
                <a:latin typeface="Arial MT"/>
                <a:cs typeface="Arial MT"/>
              </a:rPr>
              <a:t>recovery,</a:t>
            </a:r>
            <a:r>
              <a:rPr sz="3000" b="0" spc="-70" dirty="0">
                <a:latin typeface="Arial MT"/>
                <a:cs typeface="Arial MT"/>
              </a:rPr>
              <a:t> </a:t>
            </a:r>
            <a:r>
              <a:rPr sz="3000" b="0" dirty="0">
                <a:latin typeface="Arial MT"/>
                <a:cs typeface="Arial MT"/>
              </a:rPr>
              <a:t>but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10" dirty="0">
                <a:latin typeface="Arial MT"/>
                <a:cs typeface="Arial MT"/>
              </a:rPr>
              <a:t>individual</a:t>
            </a:r>
            <a:r>
              <a:rPr sz="3000" b="0" spc="-70" dirty="0">
                <a:latin typeface="Arial MT"/>
                <a:cs typeface="Arial MT"/>
              </a:rPr>
              <a:t> </a:t>
            </a:r>
            <a:r>
              <a:rPr sz="3000" b="0" spc="-110" dirty="0">
                <a:latin typeface="Arial MT"/>
                <a:cs typeface="Arial MT"/>
              </a:rPr>
              <a:t>responses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10" dirty="0">
                <a:latin typeface="Arial MT"/>
                <a:cs typeface="Arial MT"/>
              </a:rPr>
              <a:t>vary. </a:t>
            </a:r>
            <a:r>
              <a:rPr sz="3000" b="0" dirty="0">
                <a:latin typeface="Arial MT"/>
                <a:cs typeface="Arial MT"/>
              </a:rPr>
              <a:t>Further</a:t>
            </a:r>
            <a:r>
              <a:rPr sz="3000" b="0" spc="-90" dirty="0">
                <a:latin typeface="Arial MT"/>
                <a:cs typeface="Arial MT"/>
              </a:rPr>
              <a:t> </a:t>
            </a:r>
            <a:r>
              <a:rPr sz="3000" b="0" spc="-50" dirty="0">
                <a:latin typeface="Arial MT"/>
                <a:cs typeface="Arial MT"/>
              </a:rPr>
              <a:t>research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35" dirty="0">
                <a:latin typeface="Arial MT"/>
                <a:cs typeface="Arial MT"/>
              </a:rPr>
              <a:t>is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80" dirty="0">
                <a:latin typeface="Arial MT"/>
                <a:cs typeface="Arial MT"/>
              </a:rPr>
              <a:t>needed</a:t>
            </a:r>
            <a:r>
              <a:rPr sz="3000" b="0" spc="-70" dirty="0">
                <a:latin typeface="Arial MT"/>
                <a:cs typeface="Arial MT"/>
              </a:rPr>
              <a:t> </a:t>
            </a:r>
            <a:r>
              <a:rPr sz="3000" b="0" spc="50" dirty="0">
                <a:latin typeface="Arial MT"/>
                <a:cs typeface="Arial MT"/>
              </a:rPr>
              <a:t>to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55" dirty="0">
                <a:latin typeface="Arial MT"/>
                <a:cs typeface="Arial MT"/>
              </a:rPr>
              <a:t>establish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dirty="0">
                <a:latin typeface="Arial MT"/>
                <a:cs typeface="Arial MT"/>
              </a:rPr>
              <a:t>optimal</a:t>
            </a:r>
            <a:r>
              <a:rPr sz="3000" b="0" spc="-75" dirty="0">
                <a:latin typeface="Arial MT"/>
                <a:cs typeface="Arial MT"/>
              </a:rPr>
              <a:t> </a:t>
            </a:r>
            <a:r>
              <a:rPr sz="3000" b="0" spc="-150" dirty="0">
                <a:latin typeface="Arial MT"/>
                <a:cs typeface="Arial MT"/>
              </a:rPr>
              <a:t>dosages</a:t>
            </a:r>
            <a:r>
              <a:rPr sz="3000" b="0" spc="-60" dirty="0">
                <a:latin typeface="Arial MT"/>
                <a:cs typeface="Arial MT"/>
              </a:rPr>
              <a:t> </a:t>
            </a:r>
            <a:r>
              <a:rPr sz="3000" b="0" spc="-25" dirty="0">
                <a:latin typeface="Arial MT"/>
                <a:cs typeface="Arial MT"/>
              </a:rPr>
              <a:t>and </a:t>
            </a:r>
            <a:r>
              <a:rPr sz="3000" b="0" dirty="0">
                <a:latin typeface="Arial MT"/>
                <a:cs typeface="Arial MT"/>
              </a:rPr>
              <a:t>long-term</a:t>
            </a:r>
            <a:r>
              <a:rPr sz="3000" b="0" spc="-60" dirty="0">
                <a:latin typeface="Arial MT"/>
                <a:cs typeface="Arial MT"/>
              </a:rPr>
              <a:t> </a:t>
            </a:r>
            <a:r>
              <a:rPr sz="3000" b="0" spc="-10" dirty="0">
                <a:latin typeface="Arial MT"/>
                <a:cs typeface="Arial MT"/>
              </a:rPr>
              <a:t>effects</a:t>
            </a:r>
            <a:r>
              <a:rPr sz="3000" b="0" spc="-55" dirty="0">
                <a:latin typeface="Arial MT"/>
                <a:cs typeface="Arial MT"/>
              </a:rPr>
              <a:t> </a:t>
            </a:r>
            <a:r>
              <a:rPr sz="3000" b="0" dirty="0">
                <a:latin typeface="Arial MT"/>
                <a:cs typeface="Arial MT"/>
              </a:rPr>
              <a:t>on</a:t>
            </a:r>
            <a:r>
              <a:rPr sz="3000" b="0" spc="-55" dirty="0">
                <a:latin typeface="Arial MT"/>
                <a:cs typeface="Arial MT"/>
              </a:rPr>
              <a:t> </a:t>
            </a:r>
            <a:r>
              <a:rPr sz="3000" b="0" spc="-10" dirty="0">
                <a:latin typeface="Arial MT"/>
                <a:cs typeface="Arial MT"/>
              </a:rPr>
              <a:t>health.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5707" y="4097989"/>
            <a:ext cx="463804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94" dirty="0"/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31300" y="5225357"/>
            <a:ext cx="8438515" cy="3453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150" dirty="0">
                <a:solidFill>
                  <a:srgbClr val="ECF0F1"/>
                </a:solidFill>
                <a:latin typeface="Arial"/>
                <a:cs typeface="Arial"/>
              </a:rPr>
              <a:t>Supplement</a:t>
            </a:r>
            <a:r>
              <a:rPr sz="3200" b="1" spc="-4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3200" b="1" spc="-25" dirty="0">
                <a:solidFill>
                  <a:srgbClr val="ECF0F1"/>
                </a:solidFill>
                <a:latin typeface="Arial"/>
                <a:cs typeface="Arial"/>
              </a:rPr>
              <a:t>Usage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3220"/>
              </a:lnSpc>
            </a:pPr>
            <a:r>
              <a:rPr sz="2700" spc="-40" dirty="0">
                <a:solidFill>
                  <a:srgbClr val="ECF0F1"/>
                </a:solidFill>
                <a:latin typeface="Arial MT"/>
                <a:cs typeface="Arial MT"/>
              </a:rPr>
              <a:t>The</a:t>
            </a:r>
            <a:r>
              <a:rPr sz="2700" spc="-114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55" dirty="0">
                <a:solidFill>
                  <a:srgbClr val="ECF0F1"/>
                </a:solidFill>
                <a:latin typeface="Arial MT"/>
                <a:cs typeface="Arial MT"/>
              </a:rPr>
              <a:t>prevalence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50" dirty="0">
                <a:solidFill>
                  <a:srgbClr val="ECF0F1"/>
                </a:solidFill>
                <a:latin typeface="Arial MT"/>
                <a:cs typeface="Arial MT"/>
              </a:rPr>
              <a:t>of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35" dirty="0">
                <a:solidFill>
                  <a:srgbClr val="ECF0F1"/>
                </a:solidFill>
                <a:latin typeface="Arial MT"/>
                <a:cs typeface="Arial MT"/>
              </a:rPr>
              <a:t>supplement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25" dirty="0">
                <a:solidFill>
                  <a:srgbClr val="ECF0F1"/>
                </a:solidFill>
                <a:latin typeface="Arial MT"/>
                <a:cs typeface="Arial MT"/>
              </a:rPr>
              <a:t>use</a:t>
            </a:r>
            <a:r>
              <a:rPr sz="270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70" dirty="0">
                <a:solidFill>
                  <a:srgbClr val="ECF0F1"/>
                </a:solidFill>
                <a:latin typeface="Arial MT"/>
                <a:cs typeface="Arial MT"/>
              </a:rPr>
              <a:t>among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individual-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sport</a:t>
            </a:r>
            <a:r>
              <a:rPr sz="270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35" dirty="0">
                <a:solidFill>
                  <a:srgbClr val="ECF0F1"/>
                </a:solidFill>
                <a:latin typeface="Arial MT"/>
                <a:cs typeface="Arial MT"/>
              </a:rPr>
              <a:t>athletes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30" dirty="0">
                <a:solidFill>
                  <a:srgbClr val="ECF0F1"/>
                </a:solidFill>
                <a:latin typeface="Arial MT"/>
                <a:cs typeface="Arial MT"/>
              </a:rPr>
              <a:t>has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40" dirty="0">
                <a:solidFill>
                  <a:srgbClr val="ECF0F1"/>
                </a:solidFill>
                <a:latin typeface="Arial MT"/>
                <a:cs typeface="Arial MT"/>
              </a:rPr>
              <a:t>surged,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with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b="1" spc="-75" dirty="0">
                <a:solidFill>
                  <a:srgbClr val="ECF0F1"/>
                </a:solidFill>
                <a:latin typeface="Arial"/>
                <a:cs typeface="Arial"/>
              </a:rPr>
              <a:t>recent</a:t>
            </a:r>
            <a:r>
              <a:rPr sz="2700" b="1" spc="-114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700" b="1" spc="-180" dirty="0">
                <a:solidFill>
                  <a:srgbClr val="ECF0F1"/>
                </a:solidFill>
                <a:latin typeface="Arial"/>
                <a:cs typeface="Arial"/>
              </a:rPr>
              <a:t>surveys</a:t>
            </a:r>
            <a:r>
              <a:rPr sz="2700" b="1" spc="-10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700" b="1" spc="-65" dirty="0">
                <a:solidFill>
                  <a:srgbClr val="ECF0F1"/>
                </a:solidFill>
                <a:latin typeface="Arial"/>
                <a:cs typeface="Arial"/>
              </a:rPr>
              <a:t>indicating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that</a:t>
            </a:r>
            <a:r>
              <a:rPr sz="2700" spc="-9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over</a:t>
            </a:r>
            <a:r>
              <a:rPr sz="2700" spc="-90" dirty="0">
                <a:solidFill>
                  <a:srgbClr val="ECF0F1"/>
                </a:solidFill>
                <a:latin typeface="Arial MT"/>
                <a:cs typeface="Arial MT"/>
              </a:rPr>
              <a:t> 70% </a:t>
            </a:r>
            <a:r>
              <a:rPr sz="2700" spc="50" dirty="0">
                <a:solidFill>
                  <a:srgbClr val="ECF0F1"/>
                </a:solidFill>
                <a:latin typeface="Arial MT"/>
                <a:cs typeface="Arial MT"/>
              </a:rPr>
              <a:t>of</a:t>
            </a:r>
            <a:r>
              <a:rPr sz="2700" spc="-9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35" dirty="0">
                <a:solidFill>
                  <a:srgbClr val="ECF0F1"/>
                </a:solidFill>
                <a:latin typeface="Arial MT"/>
                <a:cs typeface="Arial MT"/>
              </a:rPr>
              <a:t>athletes</a:t>
            </a:r>
            <a:r>
              <a:rPr sz="2700" spc="-9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regularly</a:t>
            </a:r>
            <a:r>
              <a:rPr sz="2700" spc="-9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incorporate </a:t>
            </a:r>
            <a:r>
              <a:rPr sz="2700" spc="-55" dirty="0">
                <a:solidFill>
                  <a:srgbClr val="ECF0F1"/>
                </a:solidFill>
                <a:latin typeface="Arial MT"/>
                <a:cs typeface="Arial MT"/>
              </a:rPr>
              <a:t>supplements</a:t>
            </a:r>
            <a:r>
              <a:rPr sz="2700" spc="-11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50" dirty="0">
                <a:solidFill>
                  <a:srgbClr val="ECF0F1"/>
                </a:solidFill>
                <a:latin typeface="Arial MT"/>
                <a:cs typeface="Arial MT"/>
              </a:rPr>
              <a:t>to</a:t>
            </a:r>
            <a:r>
              <a:rPr sz="270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improve</a:t>
            </a:r>
            <a:r>
              <a:rPr sz="270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performance</a:t>
            </a:r>
            <a:r>
              <a:rPr sz="270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35" dirty="0">
                <a:solidFill>
                  <a:srgbClr val="ECF0F1"/>
                </a:solidFill>
                <a:latin typeface="Arial MT"/>
                <a:cs typeface="Arial MT"/>
              </a:rPr>
              <a:t>and</a:t>
            </a:r>
            <a:r>
              <a:rPr sz="270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support 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recovery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efforts</a:t>
            </a:r>
            <a:r>
              <a:rPr sz="2700" spc="-20" dirty="0">
                <a:solidFill>
                  <a:srgbClr val="ECF0F1"/>
                </a:solidFill>
                <a:latin typeface="Arial MT"/>
                <a:cs typeface="Arial MT"/>
              </a:rPr>
              <a:t> (Knapik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700" spc="-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al.,</a:t>
            </a:r>
            <a:r>
              <a:rPr sz="2700" spc="-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2016;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60" dirty="0">
                <a:solidFill>
                  <a:srgbClr val="ECF0F1"/>
                </a:solidFill>
                <a:latin typeface="Arial MT"/>
                <a:cs typeface="Arial MT"/>
              </a:rPr>
              <a:t>Maughan</a:t>
            </a:r>
            <a:r>
              <a:rPr sz="2700" spc="-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700" spc="-20" dirty="0">
                <a:solidFill>
                  <a:srgbClr val="ECF0F1"/>
                </a:solidFill>
                <a:latin typeface="Arial MT"/>
                <a:cs typeface="Arial MT"/>
              </a:rPr>
              <a:t> al.,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2018).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75" dirty="0"/>
              <a:t>Introduction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4049" y="3289331"/>
            <a:ext cx="7818120" cy="4345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80" dirty="0">
                <a:solidFill>
                  <a:srgbClr val="ECF0F1"/>
                </a:solidFill>
                <a:latin typeface="Arial"/>
                <a:cs typeface="Arial"/>
              </a:rPr>
              <a:t>Background</a:t>
            </a:r>
            <a:r>
              <a:rPr sz="2800" b="1" spc="-4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55" dirty="0">
                <a:solidFill>
                  <a:srgbClr val="ECF0F1"/>
                </a:solidFill>
                <a:latin typeface="Arial"/>
                <a:cs typeface="Arial"/>
              </a:rPr>
              <a:t>and</a:t>
            </a:r>
            <a:r>
              <a:rPr sz="2800" b="1" spc="-4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50" dirty="0">
                <a:solidFill>
                  <a:srgbClr val="ECF0F1"/>
                </a:solidFill>
                <a:latin typeface="Arial"/>
                <a:cs typeface="Arial"/>
              </a:rPr>
              <a:t>Prevalence</a:t>
            </a:r>
            <a:r>
              <a:rPr sz="2800" b="1" spc="-4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95" dirty="0">
                <a:solidFill>
                  <a:srgbClr val="ECF0F1"/>
                </a:solidFill>
                <a:latin typeface="Arial"/>
                <a:cs typeface="Arial"/>
              </a:rPr>
              <a:t>of</a:t>
            </a:r>
            <a:r>
              <a:rPr sz="2800" b="1" spc="-40" dirty="0">
                <a:solidFill>
                  <a:srgbClr val="ECF0F1"/>
                </a:solidFill>
                <a:latin typeface="Arial"/>
                <a:cs typeface="Arial"/>
              </a:rPr>
              <a:t> Supplements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90"/>
              </a:spcBef>
            </a:pP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200" b="1" spc="-70" dirty="0">
                <a:solidFill>
                  <a:srgbClr val="ECF0F1"/>
                </a:solidFill>
                <a:latin typeface="Arial"/>
                <a:cs typeface="Arial"/>
              </a:rPr>
              <a:t>Nutritional</a:t>
            </a:r>
            <a:r>
              <a:rPr sz="3200" b="1" spc="-14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ECF0F1"/>
                </a:solidFill>
                <a:latin typeface="Arial"/>
                <a:cs typeface="Arial"/>
              </a:rPr>
              <a:t>Importance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ts val="3220"/>
              </a:lnSpc>
              <a:spcBef>
                <a:spcPts val="2960"/>
              </a:spcBef>
            </a:pP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Nutritional</a:t>
            </a:r>
            <a:r>
              <a:rPr sz="2700" spc="-1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55" dirty="0">
                <a:solidFill>
                  <a:srgbClr val="ECF0F1"/>
                </a:solidFill>
                <a:latin typeface="Arial MT"/>
                <a:cs typeface="Arial MT"/>
              </a:rPr>
              <a:t>supplements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 play </a:t>
            </a:r>
            <a:r>
              <a:rPr sz="2700" spc="-150" dirty="0">
                <a:solidFill>
                  <a:srgbClr val="ECF0F1"/>
                </a:solidFill>
                <a:latin typeface="Arial MT"/>
                <a:cs typeface="Arial MT"/>
              </a:rPr>
              <a:t>a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critical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role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in </a:t>
            </a:r>
            <a:r>
              <a:rPr sz="2700" b="1" spc="-150" dirty="0">
                <a:solidFill>
                  <a:srgbClr val="ECF0F1"/>
                </a:solidFill>
                <a:latin typeface="Arial"/>
                <a:cs typeface="Arial"/>
              </a:rPr>
              <a:t>enhancing</a:t>
            </a:r>
            <a:r>
              <a:rPr sz="2700" b="1" spc="-10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700" b="1" spc="-50" dirty="0">
                <a:solidFill>
                  <a:srgbClr val="ECF0F1"/>
                </a:solidFill>
                <a:latin typeface="Arial"/>
                <a:cs typeface="Arial"/>
              </a:rPr>
              <a:t>athletic</a:t>
            </a:r>
            <a:r>
              <a:rPr sz="2700" b="1" spc="-14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700" b="1" spc="-75" dirty="0">
                <a:solidFill>
                  <a:srgbClr val="ECF0F1"/>
                </a:solidFill>
                <a:latin typeface="Arial"/>
                <a:cs typeface="Arial"/>
              </a:rPr>
              <a:t>performance</a:t>
            </a:r>
            <a:r>
              <a:rPr sz="2700" spc="-75" dirty="0">
                <a:solidFill>
                  <a:srgbClr val="ECF0F1"/>
                </a:solidFill>
                <a:latin typeface="Arial MT"/>
                <a:cs typeface="Arial MT"/>
              </a:rPr>
              <a:t>,</a:t>
            </a:r>
            <a:r>
              <a:rPr sz="270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providing</a:t>
            </a:r>
            <a:r>
              <a:rPr sz="2700" spc="-6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30" dirty="0">
                <a:solidFill>
                  <a:srgbClr val="ECF0F1"/>
                </a:solidFill>
                <a:latin typeface="Arial MT"/>
                <a:cs typeface="Arial MT"/>
              </a:rPr>
              <a:t>essential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nutrients</a:t>
            </a:r>
            <a:r>
              <a:rPr sz="2700" spc="-9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that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60" dirty="0">
                <a:solidFill>
                  <a:srgbClr val="ECF0F1"/>
                </a:solidFill>
                <a:latin typeface="Arial MT"/>
                <a:cs typeface="Arial MT"/>
              </a:rPr>
              <a:t>may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be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lacking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in</a:t>
            </a:r>
            <a:r>
              <a:rPr sz="2700" spc="-9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45" dirty="0">
                <a:solidFill>
                  <a:srgbClr val="ECF0F1"/>
                </a:solidFill>
                <a:latin typeface="Arial MT"/>
                <a:cs typeface="Arial MT"/>
              </a:rPr>
              <a:t>an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athlete's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diet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and </a:t>
            </a:r>
            <a:r>
              <a:rPr sz="2700" spc="-30" dirty="0">
                <a:solidFill>
                  <a:srgbClr val="ECF0F1"/>
                </a:solidFill>
                <a:latin typeface="Arial MT"/>
                <a:cs typeface="Arial MT"/>
              </a:rPr>
              <a:t>aiding</a:t>
            </a:r>
            <a:r>
              <a:rPr sz="270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in</a:t>
            </a:r>
            <a:r>
              <a:rPr sz="270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optimal</a:t>
            </a:r>
            <a:r>
              <a:rPr sz="270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25" dirty="0">
                <a:solidFill>
                  <a:srgbClr val="ECF0F1"/>
                </a:solidFill>
                <a:latin typeface="Arial MT"/>
                <a:cs typeface="Arial MT"/>
              </a:rPr>
              <a:t>recovery</a:t>
            </a:r>
            <a:r>
              <a:rPr sz="270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post-</a:t>
            </a:r>
            <a:r>
              <a:rPr sz="2700" spc="-85" dirty="0">
                <a:solidFill>
                  <a:srgbClr val="ECF0F1"/>
                </a:solidFill>
                <a:latin typeface="Arial MT"/>
                <a:cs typeface="Arial MT"/>
              </a:rPr>
              <a:t>exercise</a:t>
            </a:r>
            <a:r>
              <a:rPr sz="270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(Thomas, </a:t>
            </a:r>
            <a:r>
              <a:rPr sz="2700" spc="-30" dirty="0">
                <a:solidFill>
                  <a:srgbClr val="ECF0F1"/>
                </a:solidFill>
                <a:latin typeface="Arial MT"/>
                <a:cs typeface="Arial MT"/>
              </a:rPr>
              <a:t>Erdman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&amp;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Burke,</a:t>
            </a:r>
            <a:r>
              <a:rPr sz="2700" spc="-4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2016;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60" dirty="0">
                <a:solidFill>
                  <a:srgbClr val="ECF0F1"/>
                </a:solidFill>
                <a:latin typeface="Arial MT"/>
                <a:cs typeface="Arial MT"/>
              </a:rPr>
              <a:t>Maughan</a:t>
            </a:r>
            <a:r>
              <a:rPr sz="2700" spc="-4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7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dirty="0">
                <a:solidFill>
                  <a:srgbClr val="ECF0F1"/>
                </a:solidFill>
                <a:latin typeface="Arial MT"/>
                <a:cs typeface="Arial MT"/>
              </a:rPr>
              <a:t>al.,</a:t>
            </a:r>
            <a:r>
              <a:rPr sz="2700" spc="-4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700" spc="-10" dirty="0">
                <a:solidFill>
                  <a:srgbClr val="ECF0F1"/>
                </a:solidFill>
                <a:latin typeface="Arial MT"/>
                <a:cs typeface="Arial MT"/>
              </a:rPr>
              <a:t>2018).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76275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049" y="1526515"/>
            <a:ext cx="9166860" cy="970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200" spc="-565" dirty="0">
                <a:solidFill>
                  <a:srgbClr val="2980B9"/>
                </a:solidFill>
              </a:rPr>
              <a:t>Physiological</a:t>
            </a:r>
            <a:r>
              <a:rPr sz="6200" spc="-509" dirty="0">
                <a:solidFill>
                  <a:srgbClr val="2980B9"/>
                </a:solidFill>
              </a:rPr>
              <a:t> </a:t>
            </a:r>
            <a:r>
              <a:rPr sz="6200" spc="-635" dirty="0">
                <a:solidFill>
                  <a:srgbClr val="2980B9"/>
                </a:solidFill>
              </a:rPr>
              <a:t>Role</a:t>
            </a:r>
            <a:r>
              <a:rPr sz="6200" spc="-505" dirty="0">
                <a:solidFill>
                  <a:srgbClr val="2980B9"/>
                </a:solidFill>
              </a:rPr>
              <a:t> </a:t>
            </a:r>
            <a:r>
              <a:rPr sz="6200" spc="-445" dirty="0">
                <a:solidFill>
                  <a:srgbClr val="2980B9"/>
                </a:solidFill>
              </a:rPr>
              <a:t>of</a:t>
            </a:r>
            <a:r>
              <a:rPr sz="6200" spc="-505" dirty="0">
                <a:solidFill>
                  <a:srgbClr val="2980B9"/>
                </a:solidFill>
              </a:rPr>
              <a:t> </a:t>
            </a:r>
            <a:r>
              <a:rPr sz="6200" spc="-635" dirty="0">
                <a:solidFill>
                  <a:srgbClr val="2980B9"/>
                </a:solidFill>
              </a:rPr>
              <a:t>Supplements</a:t>
            </a:r>
            <a:endParaRPr sz="6200"/>
          </a:p>
        </p:txBody>
      </p:sp>
      <p:sp>
        <p:nvSpPr>
          <p:cNvPr id="3" name="object 3"/>
          <p:cNvSpPr/>
          <p:nvPr/>
        </p:nvSpPr>
        <p:spPr>
          <a:xfrm>
            <a:off x="0" y="676275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2B3D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2B3D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28004" y="2887530"/>
            <a:ext cx="14396085" cy="4025900"/>
          </a:xfrm>
          <a:prstGeom prst="rect">
            <a:avLst/>
          </a:prstGeom>
        </p:spPr>
        <p:txBody>
          <a:bodyPr vert="horz" wrap="square" lIns="0" tIns="2184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20"/>
              </a:spcBef>
              <a:tabLst>
                <a:tab pos="1081405" algn="l"/>
                <a:tab pos="2727960" algn="l"/>
                <a:tab pos="3349625" algn="l"/>
                <a:tab pos="4608195" algn="l"/>
                <a:tab pos="6316980" algn="l"/>
                <a:tab pos="7412355" algn="l"/>
                <a:tab pos="8427720" algn="l"/>
                <a:tab pos="10128885" algn="l"/>
              </a:tabLst>
            </a:pPr>
            <a:r>
              <a:rPr sz="2400" i="1" spc="-340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u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50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0" dirty="0">
                <a:solidFill>
                  <a:srgbClr val="2B3D4F"/>
                </a:solidFill>
                <a:latin typeface="Trebuchet MS"/>
                <a:cs typeface="Trebuchet MS"/>
              </a:rPr>
              <a:t>ements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85" dirty="0">
                <a:solidFill>
                  <a:srgbClr val="2B3D4F"/>
                </a:solidFill>
                <a:latin typeface="Trebuchet MS"/>
                <a:cs typeface="Trebuchet MS"/>
              </a:rPr>
              <a:t>may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90" dirty="0">
                <a:solidFill>
                  <a:srgbClr val="2B3D4F"/>
                </a:solidFill>
                <a:latin typeface="Trebuchet MS"/>
                <a:cs typeface="Trebuchet MS"/>
              </a:rPr>
              <a:t>nf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50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u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3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50" dirty="0">
                <a:solidFill>
                  <a:srgbClr val="2B3D4F"/>
                </a:solidFill>
                <a:latin typeface="Trebuchet MS"/>
                <a:cs typeface="Trebuchet MS"/>
              </a:rPr>
              <a:t>fo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0" dirty="0">
                <a:solidFill>
                  <a:srgbClr val="2B3D4F"/>
                </a:solidFill>
                <a:latin typeface="Trebuchet MS"/>
                <a:cs typeface="Trebuchet MS"/>
              </a:rPr>
              <a:t>rmance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5" dirty="0">
                <a:solidFill>
                  <a:srgbClr val="2B3D4F"/>
                </a:solidFill>
                <a:latin typeface="Trebuchet MS"/>
                <a:cs typeface="Trebuchet MS"/>
              </a:rPr>
              <a:t>h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7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u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40" dirty="0">
                <a:solidFill>
                  <a:srgbClr val="2B3D4F"/>
                </a:solidFill>
                <a:latin typeface="Trebuchet MS"/>
                <a:cs typeface="Trebuchet MS"/>
              </a:rPr>
              <a:t>g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5" dirty="0">
                <a:solidFill>
                  <a:srgbClr val="2B3D4F"/>
                </a:solidFill>
                <a:latin typeface="Trebuchet MS"/>
                <a:cs typeface="Trebuchet MS"/>
              </a:rPr>
              <a:t>h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v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5" dirty="0">
                <a:solidFill>
                  <a:srgbClr val="2B3D4F"/>
                </a:solidFill>
                <a:latin typeface="Trebuchet MS"/>
                <a:cs typeface="Trebuchet MS"/>
              </a:rPr>
              <a:t>h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0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50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40" dirty="0">
                <a:solidFill>
                  <a:srgbClr val="2B3D4F"/>
                </a:solidFill>
                <a:latin typeface="Trebuchet MS"/>
                <a:cs typeface="Trebuchet MS"/>
              </a:rPr>
              <a:t>g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90" dirty="0">
                <a:solidFill>
                  <a:srgbClr val="2B3D4F"/>
                </a:solidFill>
                <a:latin typeface="Trebuchet MS"/>
                <a:cs typeface="Trebuchet MS"/>
              </a:rPr>
              <a:t>mechanisms:</a:t>
            </a:r>
            <a:endParaRPr sz="2400">
              <a:latin typeface="Trebuchet MS"/>
              <a:cs typeface="Trebuchet MS"/>
            </a:endParaRPr>
          </a:p>
          <a:p>
            <a:pPr marL="280035" indent="-267335">
              <a:lnSpc>
                <a:spcPct val="100000"/>
              </a:lnSpc>
              <a:spcBef>
                <a:spcPts val="1620"/>
              </a:spcBef>
              <a:buFont typeface="Arial MT"/>
              <a:buChar char="•"/>
              <a:tabLst>
                <a:tab pos="280035" algn="l"/>
                <a:tab pos="1981200" algn="l"/>
                <a:tab pos="2365375" algn="l"/>
                <a:tab pos="3336925" algn="l"/>
              </a:tabLst>
            </a:pP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05" dirty="0">
                <a:solidFill>
                  <a:srgbClr val="2B3D4F"/>
                </a:solidFill>
                <a:latin typeface="Trebuchet MS"/>
                <a:cs typeface="Trebuchet MS"/>
              </a:rPr>
              <a:t>mprovement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2B3D4F"/>
                </a:solidFill>
                <a:latin typeface="Trebuchet MS"/>
                <a:cs typeface="Trebuchet MS"/>
              </a:rPr>
              <a:t>f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40" dirty="0">
                <a:solidFill>
                  <a:srgbClr val="2B3D4F"/>
                </a:solidFill>
                <a:latin typeface="Trebuchet MS"/>
                <a:cs typeface="Trebuchet MS"/>
              </a:rPr>
              <a:t>g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110" dirty="0">
                <a:solidFill>
                  <a:srgbClr val="2B3D4F"/>
                </a:solidFill>
                <a:latin typeface="Trebuchet MS"/>
                <a:cs typeface="Trebuchet MS"/>
              </a:rPr>
              <a:t>metabolism</a:t>
            </a:r>
            <a:endParaRPr sz="2400">
              <a:latin typeface="Trebuchet MS"/>
              <a:cs typeface="Trebuchet MS"/>
            </a:endParaRPr>
          </a:p>
          <a:p>
            <a:pPr marL="398145" lvl="1" indent="-267970">
              <a:lnSpc>
                <a:spcPct val="100000"/>
              </a:lnSpc>
              <a:spcBef>
                <a:spcPts val="1620"/>
              </a:spcBef>
              <a:buFont typeface="Arial MT"/>
              <a:buChar char="•"/>
              <a:tabLst>
                <a:tab pos="398145" algn="l"/>
                <a:tab pos="1708150" algn="l"/>
                <a:tab pos="3649345" algn="l"/>
              </a:tabLst>
            </a:pP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7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60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u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7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" dirty="0">
                <a:solidFill>
                  <a:srgbClr val="2B3D4F"/>
                </a:solidFill>
                <a:latin typeface="Trebuchet MS"/>
                <a:cs typeface="Trebuchet MS"/>
              </a:rPr>
              <a:t>omuscular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00" dirty="0">
                <a:solidFill>
                  <a:srgbClr val="2B3D4F"/>
                </a:solidFill>
                <a:latin typeface="Trebuchet MS"/>
                <a:cs typeface="Trebuchet MS"/>
              </a:rPr>
              <a:t>f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00" dirty="0">
                <a:solidFill>
                  <a:srgbClr val="2B3D4F"/>
                </a:solidFill>
                <a:latin typeface="Trebuchet MS"/>
                <a:cs typeface="Trebuchet MS"/>
              </a:rPr>
              <a:t>f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endParaRPr sz="2400">
              <a:latin typeface="Trebuchet MS"/>
              <a:cs typeface="Trebuchet MS"/>
            </a:endParaRPr>
          </a:p>
          <a:p>
            <a:pPr marL="398145" lvl="1" indent="-267970">
              <a:lnSpc>
                <a:spcPct val="100000"/>
              </a:lnSpc>
              <a:spcBef>
                <a:spcPts val="1620"/>
              </a:spcBef>
              <a:buFont typeface="Arial MT"/>
              <a:buChar char="•"/>
              <a:tabLst>
                <a:tab pos="398145" algn="l"/>
                <a:tab pos="1668145" algn="l"/>
                <a:tab pos="2617470" algn="l"/>
                <a:tab pos="3632200" algn="l"/>
              </a:tabLst>
            </a:pP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0" dirty="0">
                <a:solidFill>
                  <a:srgbClr val="2B3D4F"/>
                </a:solidFill>
                <a:latin typeface="Trebuchet MS"/>
                <a:cs typeface="Trebuchet MS"/>
              </a:rPr>
              <a:t>nhanced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10" dirty="0">
                <a:solidFill>
                  <a:srgbClr val="2B3D4F"/>
                </a:solidFill>
                <a:latin typeface="Trebuchet MS"/>
                <a:cs typeface="Trebuchet MS"/>
              </a:rPr>
              <a:t>muscle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7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6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70" dirty="0">
                <a:solidFill>
                  <a:srgbClr val="2B3D4F"/>
                </a:solidFill>
                <a:latin typeface="Trebuchet MS"/>
                <a:cs typeface="Trebuchet MS"/>
              </a:rPr>
              <a:t>te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0" dirty="0">
                <a:solidFill>
                  <a:srgbClr val="2B3D4F"/>
                </a:solidFill>
                <a:latin typeface="Trebuchet MS"/>
                <a:cs typeface="Trebuchet MS"/>
              </a:rPr>
              <a:t>ynthesis</a:t>
            </a:r>
            <a:endParaRPr sz="2400">
              <a:latin typeface="Trebuchet MS"/>
              <a:cs typeface="Trebuchet MS"/>
            </a:endParaRPr>
          </a:p>
          <a:p>
            <a:pPr marL="398145" lvl="1" indent="-267970">
              <a:lnSpc>
                <a:spcPct val="100000"/>
              </a:lnSpc>
              <a:spcBef>
                <a:spcPts val="1620"/>
              </a:spcBef>
              <a:buFont typeface="Arial MT"/>
              <a:buChar char="•"/>
              <a:tabLst>
                <a:tab pos="398145" algn="l"/>
                <a:tab pos="1691005" algn="l"/>
                <a:tab pos="2075814" algn="l"/>
                <a:tab pos="3827779" algn="l"/>
                <a:tab pos="4385310" algn="l"/>
                <a:tab pos="5604510" algn="l"/>
              </a:tabLst>
            </a:pP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7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10" dirty="0">
                <a:solidFill>
                  <a:srgbClr val="2B3D4F"/>
                </a:solidFill>
                <a:latin typeface="Trebuchet MS"/>
                <a:cs typeface="Trebuchet MS"/>
              </a:rPr>
              <a:t>duct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2B3D4F"/>
                </a:solidFill>
                <a:latin typeface="Trebuchet MS"/>
                <a:cs typeface="Trebuchet MS"/>
              </a:rPr>
              <a:t>f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90" dirty="0">
                <a:solidFill>
                  <a:srgbClr val="2B3D4F"/>
                </a:solidFill>
                <a:latin typeface="Trebuchet MS"/>
                <a:cs typeface="Trebuchet MS"/>
              </a:rPr>
              <a:t>nf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 </a:t>
            </a:r>
            <a:r>
              <a:rPr sz="2400" i="1" spc="-75" dirty="0">
                <a:solidFill>
                  <a:srgbClr val="2B3D4F"/>
                </a:solidFill>
                <a:latin typeface="Trebuchet MS"/>
                <a:cs typeface="Trebuchet MS"/>
              </a:rPr>
              <a:t>ammation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60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x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9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35" dirty="0">
                <a:solidFill>
                  <a:srgbClr val="2B3D4F"/>
                </a:solidFill>
                <a:latin typeface="Trebuchet MS"/>
                <a:cs typeface="Trebuchet MS"/>
              </a:rPr>
              <a:t>at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v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3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 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29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2B3D4F"/>
                </a:solidFill>
                <a:latin typeface="Trebuchet MS"/>
                <a:cs typeface="Trebuchet MS"/>
              </a:rPr>
              <a:t>s</a:t>
            </a:r>
            <a:endParaRPr sz="2400">
              <a:latin typeface="Trebuchet MS"/>
              <a:cs typeface="Trebuchet MS"/>
            </a:endParaRPr>
          </a:p>
          <a:p>
            <a:pPr marL="12700" marR="5080">
              <a:lnSpc>
                <a:spcPct val="156200"/>
              </a:lnSpc>
              <a:tabLst>
                <a:tab pos="838835" algn="l"/>
                <a:tab pos="1148080" algn="l"/>
                <a:tab pos="1529080" algn="l"/>
                <a:tab pos="2020570" algn="l"/>
                <a:tab pos="2434590" algn="l"/>
                <a:tab pos="2987040" algn="l"/>
                <a:tab pos="4506595" algn="l"/>
                <a:tab pos="5919470" algn="l"/>
                <a:tab pos="6292850" algn="l"/>
                <a:tab pos="7518400" algn="l"/>
                <a:tab pos="8648700" algn="l"/>
                <a:tab pos="10104120" algn="l"/>
                <a:tab pos="10662285" algn="l"/>
                <a:tab pos="11867515" algn="l"/>
                <a:tab pos="13054330" algn="l"/>
                <a:tab pos="13402310" algn="l"/>
              </a:tabLst>
            </a:pPr>
            <a:r>
              <a:rPr sz="2400" i="1" spc="-10" dirty="0">
                <a:solidFill>
                  <a:srgbClr val="2B3D4F"/>
                </a:solidFill>
                <a:latin typeface="Trebuchet MS"/>
                <a:cs typeface="Trebuchet MS"/>
              </a:rPr>
              <a:t>These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50" dirty="0">
                <a:solidFill>
                  <a:srgbClr val="2B3D4F"/>
                </a:solidFill>
                <a:latin typeface="Trebuchet MS"/>
                <a:cs typeface="Trebuchet MS"/>
              </a:rPr>
              <a:t>mechanisms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50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v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5" dirty="0">
                <a:solidFill>
                  <a:srgbClr val="2B3D4F"/>
                </a:solidFill>
                <a:latin typeface="Trebuchet MS"/>
                <a:cs typeface="Trebuchet MS"/>
              </a:rPr>
              <a:t>nt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9" dirty="0">
                <a:solidFill>
                  <a:srgbClr val="2B3D4F"/>
                </a:solidFill>
                <a:latin typeface="Trebuchet MS"/>
                <a:cs typeface="Trebuchet MS"/>
              </a:rPr>
              <a:t>b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85" dirty="0">
                <a:solidFill>
                  <a:srgbClr val="2B3D4F"/>
                </a:solidFill>
                <a:latin typeface="Trebuchet MS"/>
                <a:cs typeface="Trebuchet MS"/>
              </a:rPr>
              <a:t>ute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9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6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70" dirty="0">
                <a:solidFill>
                  <a:srgbClr val="2B3D4F"/>
                </a:solidFill>
                <a:latin typeface="Trebuchet MS"/>
                <a:cs typeface="Trebuchet MS"/>
              </a:rPr>
              <a:t>mproved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0" dirty="0">
                <a:solidFill>
                  <a:srgbClr val="2B3D4F"/>
                </a:solidFill>
                <a:latin typeface="Trebuchet MS"/>
                <a:cs typeface="Trebuchet MS"/>
              </a:rPr>
              <a:t>g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9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85" dirty="0">
                <a:solidFill>
                  <a:srgbClr val="2B3D4F"/>
                </a:solidFill>
                <a:latin typeface="Trebuchet MS"/>
                <a:cs typeface="Trebuchet MS"/>
              </a:rPr>
              <a:t>ptat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0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60" dirty="0">
                <a:solidFill>
                  <a:srgbClr val="2B3D4F"/>
                </a:solidFill>
                <a:latin typeface="Trebuchet MS"/>
                <a:cs typeface="Trebuchet MS"/>
              </a:rPr>
              <a:t>d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 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15" dirty="0">
                <a:solidFill>
                  <a:srgbClr val="2B3D4F"/>
                </a:solidFill>
                <a:latin typeface="Trebuchet MS"/>
                <a:cs typeface="Trebuchet MS"/>
              </a:rPr>
              <a:t>o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v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4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70" dirty="0">
                <a:solidFill>
                  <a:srgbClr val="2B3D4F"/>
                </a:solidFill>
                <a:latin typeface="Trebuchet MS"/>
                <a:cs typeface="Trebuchet MS"/>
              </a:rPr>
              <a:t>p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10" dirty="0">
                <a:solidFill>
                  <a:srgbClr val="2B3D4F"/>
                </a:solidFill>
                <a:latin typeface="Trebuchet MS"/>
                <a:cs typeface="Trebuchet MS"/>
              </a:rPr>
              <a:t>c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9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0" dirty="0">
                <a:solidFill>
                  <a:srgbClr val="2B3D4F"/>
                </a:solidFill>
                <a:latin typeface="Trebuchet MS"/>
                <a:cs typeface="Trebuchet MS"/>
              </a:rPr>
              <a:t>y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59" dirty="0">
                <a:solidFill>
                  <a:srgbClr val="2B3D4F"/>
                </a:solidFill>
                <a:latin typeface="Trebuchet MS"/>
                <a:cs typeface="Trebuchet MS"/>
              </a:rPr>
              <a:t>n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220" dirty="0">
                <a:solidFill>
                  <a:srgbClr val="2B3D4F"/>
                </a:solidFill>
                <a:latin typeface="Trebuchet MS"/>
                <a:cs typeface="Trebuchet MS"/>
              </a:rPr>
              <a:t>ath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50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5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70" dirty="0">
                <a:solidFill>
                  <a:srgbClr val="2B3D4F"/>
                </a:solidFill>
                <a:latin typeface="Trebuchet MS"/>
                <a:cs typeface="Trebuchet MS"/>
              </a:rPr>
              <a:t>te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225" dirty="0">
                <a:solidFill>
                  <a:srgbClr val="2B3D4F"/>
                </a:solidFill>
                <a:latin typeface="Trebuchet MS"/>
                <a:cs typeface="Trebuchet MS"/>
              </a:rPr>
              <a:t>s </a:t>
            </a:r>
            <a:r>
              <a:rPr sz="2400" i="1" spc="-365" dirty="0">
                <a:solidFill>
                  <a:srgbClr val="2B3D4F"/>
                </a:solidFill>
                <a:latin typeface="Trebuchet MS"/>
                <a:cs typeface="Trebuchet MS"/>
              </a:rPr>
              <a:t>(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195" dirty="0">
                <a:solidFill>
                  <a:srgbClr val="2B3D4F"/>
                </a:solidFill>
                <a:latin typeface="Trebuchet MS"/>
                <a:cs typeface="Trebuchet MS"/>
              </a:rPr>
              <a:t>Kre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i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85" dirty="0">
                <a:solidFill>
                  <a:srgbClr val="2B3D4F"/>
                </a:solidFill>
                <a:latin typeface="Trebuchet MS"/>
                <a:cs typeface="Trebuchet MS"/>
              </a:rPr>
              <a:t>de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2B3D4F"/>
                </a:solidFill>
                <a:latin typeface="Trebuchet MS"/>
                <a:cs typeface="Trebuchet MS"/>
              </a:rPr>
              <a:t>r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480" dirty="0">
                <a:solidFill>
                  <a:srgbClr val="2B3D4F"/>
                </a:solidFill>
                <a:latin typeface="Trebuchet MS"/>
                <a:cs typeface="Trebuchet MS"/>
              </a:rPr>
              <a:t>e</a:t>
            </a:r>
            <a:r>
              <a:rPr sz="2400" i="1" spc="-46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45" dirty="0">
                <a:solidFill>
                  <a:srgbClr val="2B3D4F"/>
                </a:solidFill>
                <a:latin typeface="Trebuchet MS"/>
                <a:cs typeface="Trebuchet MS"/>
              </a:rPr>
              <a:t>t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395" dirty="0">
                <a:solidFill>
                  <a:srgbClr val="2B3D4F"/>
                </a:solidFill>
                <a:latin typeface="Trebuchet MS"/>
                <a:cs typeface="Trebuchet MS"/>
              </a:rPr>
              <a:t>a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434" dirty="0">
                <a:solidFill>
                  <a:srgbClr val="2B3D4F"/>
                </a:solidFill>
                <a:latin typeface="Trebuchet MS"/>
                <a:cs typeface="Trebuchet MS"/>
              </a:rPr>
              <a:t>l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570" dirty="0">
                <a:solidFill>
                  <a:srgbClr val="2B3D4F"/>
                </a:solidFill>
                <a:latin typeface="Trebuchet MS"/>
                <a:cs typeface="Trebuchet MS"/>
              </a:rPr>
              <a:t>.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675" dirty="0">
                <a:solidFill>
                  <a:srgbClr val="2B3D4F"/>
                </a:solidFill>
                <a:latin typeface="Trebuchet MS"/>
                <a:cs typeface="Trebuchet MS"/>
              </a:rPr>
              <a:t>,</a:t>
            </a:r>
            <a:r>
              <a:rPr sz="2400" i="1" dirty="0">
                <a:solidFill>
                  <a:srgbClr val="2B3D4F"/>
                </a:solidFill>
                <a:latin typeface="Trebuchet MS"/>
                <a:cs typeface="Trebuchet MS"/>
              </a:rPr>
              <a:t>	</a:t>
            </a:r>
            <a:r>
              <a:rPr sz="2400" i="1" spc="-170" dirty="0">
                <a:solidFill>
                  <a:srgbClr val="2B3D4F"/>
                </a:solidFill>
                <a:latin typeface="Trebuchet MS"/>
                <a:cs typeface="Trebuchet MS"/>
              </a:rPr>
              <a:t>20</a:t>
            </a:r>
            <a:r>
              <a:rPr sz="2400" i="1" spc="-445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860" dirty="0">
                <a:solidFill>
                  <a:srgbClr val="2B3D4F"/>
                </a:solidFill>
                <a:latin typeface="Trebuchet MS"/>
                <a:cs typeface="Trebuchet MS"/>
              </a:rPr>
              <a:t>1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20" dirty="0">
                <a:solidFill>
                  <a:srgbClr val="2B3D4F"/>
                </a:solidFill>
                <a:latin typeface="Trebuchet MS"/>
                <a:cs typeface="Trebuchet MS"/>
              </a:rPr>
              <a:t>7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355" dirty="0">
                <a:solidFill>
                  <a:srgbClr val="2B3D4F"/>
                </a:solidFill>
                <a:latin typeface="Trebuchet MS"/>
                <a:cs typeface="Trebuchet MS"/>
              </a:rPr>
              <a:t>)</a:t>
            </a:r>
            <a:r>
              <a:rPr sz="2400" i="1" spc="-440" dirty="0">
                <a:solidFill>
                  <a:srgbClr val="2B3D4F"/>
                </a:solidFill>
                <a:latin typeface="Trebuchet MS"/>
                <a:cs typeface="Trebuchet MS"/>
              </a:rPr>
              <a:t> </a:t>
            </a:r>
            <a:r>
              <a:rPr sz="2400" i="1" spc="-620" dirty="0">
                <a:solidFill>
                  <a:srgbClr val="2B3D4F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58125" y="0"/>
              <a:ext cx="10429874" cy="10286999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0" y="666749"/>
              <a:ext cx="9296400" cy="0"/>
            </a:xfrm>
            <a:custGeom>
              <a:avLst/>
              <a:gdLst/>
              <a:ahLst/>
              <a:cxnLst/>
              <a:rect l="l" t="t" r="r" b="b"/>
              <a:pathLst>
                <a:path w="9296400">
                  <a:moveTo>
                    <a:pt x="0" y="0"/>
                  </a:moveTo>
                  <a:lnTo>
                    <a:pt x="9296399" y="0"/>
                  </a:lnTo>
                </a:path>
              </a:pathLst>
            </a:custGeom>
            <a:ln w="19049">
              <a:solidFill>
                <a:srgbClr val="3349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9620249"/>
              <a:ext cx="9296400" cy="0"/>
            </a:xfrm>
            <a:custGeom>
              <a:avLst/>
              <a:gdLst/>
              <a:ahLst/>
              <a:cxnLst/>
              <a:rect l="l" t="t" r="r" b="b"/>
              <a:pathLst>
                <a:path w="9296400">
                  <a:moveTo>
                    <a:pt x="0" y="0"/>
                  </a:moveTo>
                  <a:lnTo>
                    <a:pt x="9296399" y="0"/>
                  </a:lnTo>
                </a:path>
              </a:pathLst>
            </a:custGeom>
            <a:ln w="19049">
              <a:solidFill>
                <a:srgbClr val="33495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48153" y="1741088"/>
            <a:ext cx="5843905" cy="1259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100" spc="-785" dirty="0">
                <a:solidFill>
                  <a:srgbClr val="2980B9"/>
                </a:solidFill>
              </a:rPr>
              <a:t>Aim</a:t>
            </a:r>
            <a:r>
              <a:rPr sz="8100" spc="-690" dirty="0">
                <a:solidFill>
                  <a:srgbClr val="2980B9"/>
                </a:solidFill>
              </a:rPr>
              <a:t> </a:t>
            </a:r>
            <a:r>
              <a:rPr sz="8100" spc="-580" dirty="0">
                <a:solidFill>
                  <a:srgbClr val="2980B9"/>
                </a:solidFill>
              </a:rPr>
              <a:t>of</a:t>
            </a:r>
            <a:r>
              <a:rPr sz="8100" spc="-690" dirty="0">
                <a:solidFill>
                  <a:srgbClr val="2980B9"/>
                </a:solidFill>
              </a:rPr>
              <a:t> </a:t>
            </a:r>
            <a:r>
              <a:rPr sz="8100" spc="-740" dirty="0">
                <a:solidFill>
                  <a:srgbClr val="2980B9"/>
                </a:solidFill>
              </a:rPr>
              <a:t>the</a:t>
            </a:r>
            <a:r>
              <a:rPr sz="8100" spc="-690" dirty="0">
                <a:solidFill>
                  <a:srgbClr val="2980B9"/>
                </a:solidFill>
              </a:rPr>
              <a:t> </a:t>
            </a:r>
            <a:r>
              <a:rPr sz="8100" spc="-800" dirty="0">
                <a:solidFill>
                  <a:srgbClr val="2980B9"/>
                </a:solidFill>
              </a:rPr>
              <a:t>Study</a:t>
            </a:r>
            <a:endParaRPr sz="8100"/>
          </a:p>
        </p:txBody>
      </p:sp>
      <p:sp>
        <p:nvSpPr>
          <p:cNvPr id="7" name="object 7"/>
          <p:cNvSpPr txBox="1"/>
          <p:nvPr/>
        </p:nvSpPr>
        <p:spPr>
          <a:xfrm>
            <a:off x="548153" y="3487560"/>
            <a:ext cx="7108190" cy="5168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89915">
              <a:lnSpc>
                <a:spcPct val="138900"/>
              </a:lnSpc>
              <a:spcBef>
                <a:spcPts val="100"/>
              </a:spcBef>
            </a:pPr>
            <a:r>
              <a:rPr sz="2700" spc="-254" dirty="0">
                <a:solidFill>
                  <a:srgbClr val="2B3D4F"/>
                </a:solidFill>
                <a:latin typeface="Tahoma"/>
                <a:cs typeface="Tahoma"/>
              </a:rPr>
              <a:t>The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54" dirty="0">
                <a:solidFill>
                  <a:srgbClr val="2B3D4F"/>
                </a:solidFill>
                <a:latin typeface="Tahoma"/>
                <a:cs typeface="Tahoma"/>
              </a:rPr>
              <a:t>aim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95" dirty="0">
                <a:solidFill>
                  <a:srgbClr val="2B3D4F"/>
                </a:solidFill>
                <a:latin typeface="Tahoma"/>
                <a:cs typeface="Tahoma"/>
              </a:rPr>
              <a:t>was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B3D4F"/>
                </a:solidFill>
                <a:latin typeface="Tahoma"/>
                <a:cs typeface="Tahoma"/>
              </a:rPr>
              <a:t>to</a:t>
            </a:r>
            <a:r>
              <a:rPr sz="2700" spc="-4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40" dirty="0">
                <a:solidFill>
                  <a:srgbClr val="2B3D4F"/>
                </a:solidFill>
                <a:latin typeface="Tahoma"/>
                <a:cs typeface="Tahoma"/>
              </a:rPr>
              <a:t>provide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80" dirty="0">
                <a:solidFill>
                  <a:srgbClr val="2B3D4F"/>
                </a:solidFill>
                <a:latin typeface="Tahoma"/>
                <a:cs typeface="Tahoma"/>
              </a:rPr>
              <a:t>and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15" dirty="0">
                <a:solidFill>
                  <a:srgbClr val="2B3D4F"/>
                </a:solidFill>
                <a:latin typeface="Tahoma"/>
                <a:cs typeface="Tahoma"/>
              </a:rPr>
              <a:t>analyze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0" dirty="0">
                <a:solidFill>
                  <a:srgbClr val="2B3D4F"/>
                </a:solidFill>
                <a:latin typeface="Tahoma"/>
                <a:cs typeface="Tahoma"/>
              </a:rPr>
              <a:t>the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95" dirty="0">
                <a:solidFill>
                  <a:srgbClr val="2B3D4F"/>
                </a:solidFill>
                <a:latin typeface="Tahoma"/>
                <a:cs typeface="Tahoma"/>
              </a:rPr>
              <a:t>scientific </a:t>
            </a:r>
            <a:r>
              <a:rPr sz="2700" spc="-270" dirty="0">
                <a:solidFill>
                  <a:srgbClr val="2B3D4F"/>
                </a:solidFill>
                <a:latin typeface="Tahoma"/>
                <a:cs typeface="Tahoma"/>
              </a:rPr>
              <a:t>evidence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04" dirty="0">
                <a:solidFill>
                  <a:srgbClr val="2B3D4F"/>
                </a:solidFill>
                <a:latin typeface="Tahoma"/>
                <a:cs typeface="Tahoma"/>
              </a:rPr>
              <a:t>regarding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0" dirty="0">
                <a:solidFill>
                  <a:srgbClr val="2B3D4F"/>
                </a:solidFill>
                <a:latin typeface="Tahoma"/>
                <a:cs typeface="Tahoma"/>
              </a:rPr>
              <a:t>the</a:t>
            </a:r>
            <a:r>
              <a:rPr sz="2700" spc="-7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85" dirty="0">
                <a:solidFill>
                  <a:srgbClr val="2B3D4F"/>
                </a:solidFill>
                <a:latin typeface="Tahoma"/>
                <a:cs typeface="Tahoma"/>
              </a:rPr>
              <a:t>effects</a:t>
            </a:r>
            <a:r>
              <a:rPr sz="2700" spc="-4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50" dirty="0">
                <a:solidFill>
                  <a:srgbClr val="2B3D4F"/>
                </a:solidFill>
                <a:latin typeface="Tahoma"/>
                <a:cs typeface="Tahoma"/>
              </a:rPr>
              <a:t>of</a:t>
            </a:r>
            <a:r>
              <a:rPr sz="2700" spc="-4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2B3D4F"/>
                </a:solidFill>
                <a:latin typeface="Tahoma"/>
                <a:cs typeface="Tahoma"/>
              </a:rPr>
              <a:t>nutritional </a:t>
            </a:r>
            <a:r>
              <a:rPr sz="2700" spc="-210" dirty="0">
                <a:solidFill>
                  <a:srgbClr val="2B3D4F"/>
                </a:solidFill>
                <a:latin typeface="Tahoma"/>
                <a:cs typeface="Tahoma"/>
              </a:rPr>
              <a:t>supplements</a:t>
            </a:r>
            <a:r>
              <a:rPr sz="2700" spc="4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360" dirty="0">
                <a:solidFill>
                  <a:srgbClr val="2B3D4F"/>
                </a:solidFill>
                <a:latin typeface="Tahoma"/>
                <a:cs typeface="Tahoma"/>
              </a:rPr>
              <a:t>on:</a:t>
            </a:r>
            <a:endParaRPr sz="2700">
              <a:latin typeface="Tahoma"/>
              <a:cs typeface="Tahoma"/>
            </a:endParaRPr>
          </a:p>
          <a:p>
            <a:pPr marL="244475" indent="-231775">
              <a:lnSpc>
                <a:spcPct val="100000"/>
              </a:lnSpc>
              <a:spcBef>
                <a:spcPts val="1260"/>
              </a:spcBef>
              <a:buFont typeface="Arial MT"/>
              <a:buChar char="•"/>
              <a:tabLst>
                <a:tab pos="244475" algn="l"/>
              </a:tabLst>
            </a:pPr>
            <a:r>
              <a:rPr sz="2700" spc="-100" dirty="0">
                <a:solidFill>
                  <a:srgbClr val="2B3D4F"/>
                </a:solidFill>
                <a:latin typeface="Tahoma"/>
                <a:cs typeface="Tahoma"/>
              </a:rPr>
              <a:t>athletic</a:t>
            </a:r>
            <a:r>
              <a:rPr sz="2700" spc="-9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4" dirty="0">
                <a:solidFill>
                  <a:srgbClr val="2B3D4F"/>
                </a:solidFill>
                <a:latin typeface="Tahoma"/>
                <a:cs typeface="Tahoma"/>
              </a:rPr>
              <a:t>performance</a:t>
            </a:r>
            <a:endParaRPr sz="2700">
              <a:latin typeface="Tahoma"/>
              <a:cs typeface="Tahoma"/>
            </a:endParaRPr>
          </a:p>
          <a:p>
            <a:pPr marL="347980" lvl="1" indent="-231775">
              <a:lnSpc>
                <a:spcPct val="100000"/>
              </a:lnSpc>
              <a:spcBef>
                <a:spcPts val="1260"/>
              </a:spcBef>
              <a:buFont typeface="Arial MT"/>
              <a:buChar char="•"/>
              <a:tabLst>
                <a:tab pos="347980" algn="l"/>
              </a:tabLst>
            </a:pPr>
            <a:r>
              <a:rPr sz="2700" spc="-190" dirty="0">
                <a:solidFill>
                  <a:srgbClr val="2B3D4F"/>
                </a:solidFill>
                <a:latin typeface="Tahoma"/>
                <a:cs typeface="Tahoma"/>
              </a:rPr>
              <a:t>recovery</a:t>
            </a:r>
            <a:r>
              <a:rPr sz="2700" spc="-1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75" dirty="0">
                <a:solidFill>
                  <a:srgbClr val="2B3D4F"/>
                </a:solidFill>
                <a:latin typeface="Tahoma"/>
                <a:cs typeface="Tahoma"/>
              </a:rPr>
              <a:t>processes</a:t>
            </a:r>
            <a:endParaRPr sz="2700">
              <a:latin typeface="Tahoma"/>
              <a:cs typeface="Tahoma"/>
            </a:endParaRPr>
          </a:p>
          <a:p>
            <a:pPr marL="12700" marR="5080" lvl="1" indent="335280">
              <a:lnSpc>
                <a:spcPct val="138900"/>
              </a:lnSpc>
              <a:buFont typeface="Arial MT"/>
              <a:buChar char="•"/>
              <a:tabLst>
                <a:tab pos="347980" algn="l"/>
              </a:tabLst>
            </a:pPr>
            <a:r>
              <a:rPr sz="2700" spc="-220" dirty="0">
                <a:solidFill>
                  <a:srgbClr val="2B3D4F"/>
                </a:solidFill>
                <a:latin typeface="Tahoma"/>
                <a:cs typeface="Tahoma"/>
              </a:rPr>
              <a:t>physiological</a:t>
            </a:r>
            <a:r>
              <a:rPr sz="2700" spc="-1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75" dirty="0">
                <a:solidFill>
                  <a:srgbClr val="2B3D4F"/>
                </a:solidFill>
                <a:latin typeface="Tahoma"/>
                <a:cs typeface="Tahoma"/>
              </a:rPr>
              <a:t>adaptation</a:t>
            </a:r>
            <a:r>
              <a:rPr sz="2700" spc="-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90" dirty="0">
                <a:solidFill>
                  <a:srgbClr val="2B3D4F"/>
                </a:solidFill>
                <a:latin typeface="Tahoma"/>
                <a:cs typeface="Tahoma"/>
              </a:rPr>
              <a:t>in</a:t>
            </a:r>
            <a:r>
              <a:rPr sz="2700" spc="-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75" dirty="0">
                <a:solidFill>
                  <a:srgbClr val="2B3D4F"/>
                </a:solidFill>
                <a:latin typeface="Tahoma"/>
                <a:cs typeface="Tahoma"/>
              </a:rPr>
              <a:t>individual-</a:t>
            </a:r>
            <a:r>
              <a:rPr sz="2700" spc="-65" dirty="0">
                <a:solidFill>
                  <a:srgbClr val="2B3D4F"/>
                </a:solidFill>
                <a:latin typeface="Tahoma"/>
                <a:cs typeface="Tahoma"/>
              </a:rPr>
              <a:t>sport</a:t>
            </a:r>
            <a:r>
              <a:rPr sz="2700" spc="-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55" dirty="0">
                <a:solidFill>
                  <a:srgbClr val="2B3D4F"/>
                </a:solidFill>
                <a:latin typeface="Tahoma"/>
                <a:cs typeface="Tahoma"/>
              </a:rPr>
              <a:t>athletes </a:t>
            </a:r>
            <a:r>
              <a:rPr sz="2700" spc="-175" dirty="0">
                <a:solidFill>
                  <a:srgbClr val="2B3D4F"/>
                </a:solidFill>
                <a:latin typeface="Tahoma"/>
                <a:cs typeface="Tahoma"/>
              </a:rPr>
              <a:t>Additionally,</a:t>
            </a:r>
            <a:r>
              <a:rPr sz="2700" spc="-4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0" dirty="0">
                <a:solidFill>
                  <a:srgbClr val="2B3D4F"/>
                </a:solidFill>
                <a:latin typeface="Tahoma"/>
                <a:cs typeface="Tahoma"/>
              </a:rPr>
              <a:t>the</a:t>
            </a:r>
            <a:r>
              <a:rPr sz="2700" spc="-10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0" dirty="0">
                <a:solidFill>
                  <a:srgbClr val="2B3D4F"/>
                </a:solidFill>
                <a:latin typeface="Tahoma"/>
                <a:cs typeface="Tahoma"/>
              </a:rPr>
              <a:t>study</a:t>
            </a:r>
            <a:r>
              <a:rPr sz="2700" spc="-6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00" dirty="0">
                <a:solidFill>
                  <a:srgbClr val="2B3D4F"/>
                </a:solidFill>
                <a:latin typeface="Tahoma"/>
                <a:cs typeface="Tahoma"/>
              </a:rPr>
              <a:t>seeks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2B3D4F"/>
                </a:solidFill>
                <a:latin typeface="Tahoma"/>
                <a:cs typeface="Tahoma"/>
              </a:rPr>
              <a:t>to</a:t>
            </a:r>
            <a:r>
              <a:rPr sz="2700" spc="-6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45" dirty="0">
                <a:solidFill>
                  <a:srgbClr val="2B3D4F"/>
                </a:solidFill>
                <a:latin typeface="Tahoma"/>
                <a:cs typeface="Tahoma"/>
              </a:rPr>
              <a:t>present</a:t>
            </a:r>
            <a:r>
              <a:rPr sz="2700" spc="-6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0" dirty="0">
                <a:solidFill>
                  <a:srgbClr val="2B3D4F"/>
                </a:solidFill>
                <a:latin typeface="Tahoma"/>
                <a:cs typeface="Tahoma"/>
              </a:rPr>
              <a:t>the</a:t>
            </a:r>
            <a:r>
              <a:rPr sz="2700" spc="-6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25" dirty="0">
                <a:solidFill>
                  <a:srgbClr val="2B3D4F"/>
                </a:solidFill>
                <a:latin typeface="Tahoma"/>
                <a:cs typeface="Tahoma"/>
              </a:rPr>
              <a:t>research </a:t>
            </a:r>
            <a:r>
              <a:rPr sz="2700" spc="-190" dirty="0">
                <a:solidFill>
                  <a:srgbClr val="2B3D4F"/>
                </a:solidFill>
                <a:latin typeface="Tahoma"/>
                <a:cs typeface="Tahoma"/>
              </a:rPr>
              <a:t>findings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14" dirty="0">
                <a:solidFill>
                  <a:srgbClr val="2B3D4F"/>
                </a:solidFill>
                <a:latin typeface="Tahoma"/>
                <a:cs typeface="Tahoma"/>
              </a:rPr>
              <a:t>into</a:t>
            </a:r>
            <a:r>
              <a:rPr sz="2700" spc="-5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30" dirty="0">
                <a:solidFill>
                  <a:srgbClr val="2B3D4F"/>
                </a:solidFill>
                <a:latin typeface="Tahoma"/>
                <a:cs typeface="Tahoma"/>
              </a:rPr>
              <a:t>practical</a:t>
            </a:r>
            <a:r>
              <a:rPr sz="2700" spc="-4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29" dirty="0">
                <a:solidFill>
                  <a:srgbClr val="2B3D4F"/>
                </a:solidFill>
                <a:latin typeface="Tahoma"/>
                <a:cs typeface="Tahoma"/>
              </a:rPr>
              <a:t>recommendations</a:t>
            </a:r>
            <a:r>
              <a:rPr sz="2700" spc="-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0" dirty="0">
                <a:solidFill>
                  <a:srgbClr val="2B3D4F"/>
                </a:solidFill>
                <a:latin typeface="Tahoma"/>
                <a:cs typeface="Tahoma"/>
              </a:rPr>
              <a:t>for</a:t>
            </a:r>
            <a:r>
              <a:rPr sz="2700" spc="-4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2B3D4F"/>
                </a:solidFill>
                <a:latin typeface="Tahoma"/>
                <a:cs typeface="Tahoma"/>
              </a:rPr>
              <a:t>athletes </a:t>
            </a:r>
            <a:r>
              <a:rPr sz="2700" spc="-280" dirty="0">
                <a:solidFill>
                  <a:srgbClr val="2B3D4F"/>
                </a:solidFill>
                <a:latin typeface="Tahoma"/>
                <a:cs typeface="Tahoma"/>
              </a:rPr>
              <a:t>and</a:t>
            </a:r>
            <a:r>
              <a:rPr sz="2700" spc="-2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700" spc="-265" dirty="0">
                <a:solidFill>
                  <a:srgbClr val="2B3D4F"/>
                </a:solidFill>
                <a:latin typeface="Tahoma"/>
                <a:cs typeface="Tahoma"/>
              </a:rPr>
              <a:t>coaches.</a:t>
            </a:r>
            <a:endParaRPr sz="2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80" dirty="0"/>
              <a:t>Methodology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4049" y="3441731"/>
            <a:ext cx="61029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5" dirty="0">
                <a:solidFill>
                  <a:srgbClr val="ECF0F1"/>
                </a:solidFill>
                <a:latin typeface="Arial"/>
                <a:cs typeface="Arial"/>
              </a:rPr>
              <a:t>Systematic</a:t>
            </a:r>
            <a:r>
              <a:rPr sz="2800" b="1" spc="-5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70" dirty="0">
                <a:solidFill>
                  <a:srgbClr val="ECF0F1"/>
                </a:solidFill>
                <a:latin typeface="Arial"/>
                <a:cs typeface="Arial"/>
              </a:rPr>
              <a:t>Search</a:t>
            </a:r>
            <a:r>
              <a:rPr sz="2800" b="1" spc="-5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155" dirty="0">
                <a:solidFill>
                  <a:srgbClr val="ECF0F1"/>
                </a:solidFill>
                <a:latin typeface="Arial"/>
                <a:cs typeface="Arial"/>
              </a:rPr>
              <a:t>and</a:t>
            </a:r>
            <a:r>
              <a:rPr sz="2800" b="1" spc="-5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80" dirty="0">
                <a:solidFill>
                  <a:srgbClr val="ECF0F1"/>
                </a:solidFill>
                <a:latin typeface="Arial"/>
                <a:cs typeface="Arial"/>
              </a:rPr>
              <a:t>Data</a:t>
            </a:r>
            <a:r>
              <a:rPr sz="2800" b="1" spc="-5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800" b="1" spc="-65" dirty="0">
                <a:solidFill>
                  <a:srgbClr val="ECF0F1"/>
                </a:solidFill>
                <a:latin typeface="Arial"/>
                <a:cs typeface="Arial"/>
              </a:rPr>
              <a:t>Extraction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76275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020384" y="5149944"/>
            <a:ext cx="9008745" cy="3204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1" spc="-190" dirty="0">
                <a:solidFill>
                  <a:srgbClr val="ECF0F1"/>
                </a:solidFill>
                <a:latin typeface="Arial"/>
                <a:cs typeface="Arial"/>
              </a:rPr>
              <a:t>Search</a:t>
            </a:r>
            <a:r>
              <a:rPr sz="3300" b="1" spc="-7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3300" b="1" spc="-10" dirty="0">
                <a:solidFill>
                  <a:srgbClr val="ECF0F1"/>
                </a:solidFill>
                <a:latin typeface="Arial"/>
                <a:cs typeface="Arial"/>
              </a:rPr>
              <a:t>Strategy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3300">
              <a:latin typeface="Arial"/>
              <a:cs typeface="Arial"/>
            </a:endParaRPr>
          </a:p>
          <a:p>
            <a:pPr marL="12700" marR="5080">
              <a:lnSpc>
                <a:spcPts val="3450"/>
              </a:lnSpc>
              <a:spcBef>
                <a:spcPts val="5"/>
              </a:spcBef>
            </a:pPr>
            <a:r>
              <a:rPr sz="2900" dirty="0">
                <a:solidFill>
                  <a:srgbClr val="ECF0F1"/>
                </a:solidFill>
                <a:latin typeface="Arial MT"/>
                <a:cs typeface="Arial MT"/>
              </a:rPr>
              <a:t>A</a:t>
            </a:r>
            <a:r>
              <a:rPr sz="2900" spc="-16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55" dirty="0">
                <a:solidFill>
                  <a:srgbClr val="ECF0F1"/>
                </a:solidFill>
                <a:latin typeface="Arial MT"/>
                <a:cs typeface="Arial MT"/>
              </a:rPr>
              <a:t>systematic</a:t>
            </a:r>
            <a:r>
              <a:rPr sz="2900" spc="-9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75" dirty="0">
                <a:solidFill>
                  <a:srgbClr val="ECF0F1"/>
                </a:solidFill>
                <a:latin typeface="Arial MT"/>
                <a:cs typeface="Arial MT"/>
              </a:rPr>
              <a:t>search</a:t>
            </a:r>
            <a:r>
              <a:rPr sz="2900" spc="-10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175" dirty="0">
                <a:solidFill>
                  <a:srgbClr val="ECF0F1"/>
                </a:solidFill>
                <a:latin typeface="Arial MT"/>
                <a:cs typeface="Arial MT"/>
              </a:rPr>
              <a:t>was</a:t>
            </a:r>
            <a:r>
              <a:rPr sz="2900" spc="-4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25" dirty="0">
                <a:solidFill>
                  <a:srgbClr val="ECF0F1"/>
                </a:solidFill>
                <a:latin typeface="Arial MT"/>
                <a:cs typeface="Arial MT"/>
              </a:rPr>
              <a:t>conducted</a:t>
            </a:r>
            <a:r>
              <a:rPr sz="2900" spc="-10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95" dirty="0">
                <a:solidFill>
                  <a:srgbClr val="ECF0F1"/>
                </a:solidFill>
                <a:latin typeface="Arial MT"/>
                <a:cs typeface="Arial MT"/>
              </a:rPr>
              <a:t>across </a:t>
            </a:r>
            <a:r>
              <a:rPr sz="2900" b="1" spc="-10" dirty="0">
                <a:solidFill>
                  <a:srgbClr val="ECF0F1"/>
                </a:solidFill>
                <a:latin typeface="Arial"/>
                <a:cs typeface="Arial"/>
              </a:rPr>
              <a:t>PubMed, </a:t>
            </a:r>
            <a:r>
              <a:rPr sz="2900" b="1" spc="-185" dirty="0">
                <a:solidFill>
                  <a:srgbClr val="ECF0F1"/>
                </a:solidFill>
                <a:latin typeface="Arial"/>
                <a:cs typeface="Arial"/>
              </a:rPr>
              <a:t>Scopus,</a:t>
            </a:r>
            <a:r>
              <a:rPr sz="2900" b="1" spc="-100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900" b="1" spc="-135" dirty="0">
                <a:solidFill>
                  <a:srgbClr val="ECF0F1"/>
                </a:solidFill>
                <a:latin typeface="Arial"/>
                <a:cs typeface="Arial"/>
              </a:rPr>
              <a:t>and</a:t>
            </a:r>
            <a:r>
              <a:rPr sz="2900" b="1" spc="-9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900" b="1" spc="-165" dirty="0">
                <a:solidFill>
                  <a:srgbClr val="ECF0F1"/>
                </a:solidFill>
                <a:latin typeface="Arial"/>
                <a:cs typeface="Arial"/>
              </a:rPr>
              <a:t>SportDiscus</a:t>
            </a:r>
            <a:r>
              <a:rPr sz="2900" b="1" spc="-25" dirty="0">
                <a:solidFill>
                  <a:srgbClr val="ECF0F1"/>
                </a:solidFill>
                <a:latin typeface="Arial"/>
                <a:cs typeface="Arial"/>
              </a:rPr>
              <a:t> </a:t>
            </a:r>
            <a:r>
              <a:rPr sz="2900" spc="-90" dirty="0">
                <a:solidFill>
                  <a:srgbClr val="ECF0F1"/>
                </a:solidFill>
                <a:latin typeface="Arial MT"/>
                <a:cs typeface="Arial MT"/>
              </a:rPr>
              <a:t>databases.</a:t>
            </a:r>
            <a:r>
              <a:rPr sz="2900" spc="-3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25" dirty="0">
                <a:solidFill>
                  <a:srgbClr val="ECF0F1"/>
                </a:solidFill>
                <a:latin typeface="Arial MT"/>
                <a:cs typeface="Arial MT"/>
              </a:rPr>
              <a:t>Inclusion </a:t>
            </a:r>
            <a:r>
              <a:rPr sz="2900" spc="-10" dirty="0">
                <a:solidFill>
                  <a:srgbClr val="ECF0F1"/>
                </a:solidFill>
                <a:latin typeface="Arial MT"/>
                <a:cs typeface="Arial MT"/>
              </a:rPr>
              <a:t>criteria 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focused </a:t>
            </a:r>
            <a:r>
              <a:rPr sz="2900" dirty="0">
                <a:solidFill>
                  <a:srgbClr val="ECF0F1"/>
                </a:solidFill>
                <a:latin typeface="Arial MT"/>
                <a:cs typeface="Arial MT"/>
              </a:rPr>
              <a:t>on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65" dirty="0">
                <a:solidFill>
                  <a:srgbClr val="ECF0F1"/>
                </a:solidFill>
                <a:latin typeface="Arial MT"/>
                <a:cs typeface="Arial MT"/>
              </a:rPr>
              <a:t>studies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35" dirty="0">
                <a:solidFill>
                  <a:srgbClr val="ECF0F1"/>
                </a:solidFill>
                <a:latin typeface="Arial MT"/>
                <a:cs typeface="Arial MT"/>
              </a:rPr>
              <a:t>involving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dirty="0">
                <a:solidFill>
                  <a:srgbClr val="ECF0F1"/>
                </a:solidFill>
                <a:latin typeface="Arial MT"/>
                <a:cs typeface="Arial MT"/>
              </a:rPr>
              <a:t>nutritional</a:t>
            </a:r>
            <a:r>
              <a:rPr sz="2900" spc="-4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55" dirty="0">
                <a:solidFill>
                  <a:srgbClr val="ECF0F1"/>
                </a:solidFill>
                <a:latin typeface="Arial MT"/>
                <a:cs typeface="Arial MT"/>
              </a:rPr>
              <a:t>supplements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25" dirty="0">
                <a:solidFill>
                  <a:srgbClr val="ECF0F1"/>
                </a:solidFill>
                <a:latin typeface="Arial MT"/>
                <a:cs typeface="Arial MT"/>
              </a:rPr>
              <a:t>and </a:t>
            </a:r>
            <a:r>
              <a:rPr sz="2900" spc="-10" dirty="0">
                <a:solidFill>
                  <a:srgbClr val="ECF0F1"/>
                </a:solidFill>
                <a:latin typeface="Arial MT"/>
                <a:cs typeface="Arial MT"/>
              </a:rPr>
              <a:t>individual-</a:t>
            </a:r>
            <a:r>
              <a:rPr sz="2900" dirty="0">
                <a:solidFill>
                  <a:srgbClr val="ECF0F1"/>
                </a:solidFill>
                <a:latin typeface="Arial MT"/>
                <a:cs typeface="Arial MT"/>
              </a:rPr>
              <a:t>sport</a:t>
            </a:r>
            <a:r>
              <a:rPr sz="290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25" dirty="0">
                <a:solidFill>
                  <a:srgbClr val="ECF0F1"/>
                </a:solidFill>
                <a:latin typeface="Arial MT"/>
                <a:cs typeface="Arial MT"/>
              </a:rPr>
              <a:t>athletes,</a:t>
            </a:r>
            <a:r>
              <a:rPr sz="290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50" dirty="0">
                <a:solidFill>
                  <a:srgbClr val="ECF0F1"/>
                </a:solidFill>
                <a:latin typeface="Arial MT"/>
                <a:cs typeface="Arial MT"/>
              </a:rPr>
              <a:t>ensuring</a:t>
            </a:r>
            <a:r>
              <a:rPr sz="290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60" dirty="0">
                <a:solidFill>
                  <a:srgbClr val="ECF0F1"/>
                </a:solidFill>
                <a:latin typeface="Arial MT"/>
                <a:cs typeface="Arial MT"/>
              </a:rPr>
              <a:t>comprehensive</a:t>
            </a:r>
            <a:r>
              <a:rPr sz="290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20" dirty="0">
                <a:solidFill>
                  <a:srgbClr val="ECF0F1"/>
                </a:solidFill>
                <a:latin typeface="Arial MT"/>
                <a:cs typeface="Arial MT"/>
              </a:rPr>
              <a:t>data </a:t>
            </a:r>
            <a:r>
              <a:rPr sz="2900" dirty="0">
                <a:solidFill>
                  <a:srgbClr val="ECF0F1"/>
                </a:solidFill>
                <a:latin typeface="Arial MT"/>
                <a:cs typeface="Arial MT"/>
              </a:rPr>
              <a:t>extraction</a:t>
            </a:r>
            <a:r>
              <a:rPr sz="2900" spc="-18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35" dirty="0">
                <a:solidFill>
                  <a:srgbClr val="ECF0F1"/>
                </a:solidFill>
                <a:latin typeface="Arial MT"/>
                <a:cs typeface="Arial MT"/>
              </a:rPr>
              <a:t>and</a:t>
            </a:r>
            <a:r>
              <a:rPr sz="2900" spc="-1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900" spc="-10" dirty="0">
                <a:solidFill>
                  <a:srgbClr val="ECF0F1"/>
                </a:solidFill>
                <a:latin typeface="Arial MT"/>
                <a:cs typeface="Arial MT"/>
              </a:rPr>
              <a:t>analysis.</a:t>
            </a:r>
            <a:endParaRPr sz="2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2798" y="1248301"/>
            <a:ext cx="1324610" cy="69951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Lucida Sans Unicode"/>
                <a:cs typeface="Lucida Sans Unicode"/>
              </a:rPr>
              <a:t>Supplement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Creatine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70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16100"/>
              </a:lnSpc>
            </a:pPr>
            <a:r>
              <a:rPr sz="1400" dirty="0">
                <a:latin typeface="Lucida Sans Unicode"/>
                <a:cs typeface="Lucida Sans Unicode"/>
              </a:rPr>
              <a:t>Protein</a:t>
            </a:r>
            <a:r>
              <a:rPr sz="1400" spc="35" dirty="0">
                <a:latin typeface="Lucida Sans Unicode"/>
                <a:cs typeface="Lucida Sans Unicode"/>
              </a:rPr>
              <a:t> </a:t>
            </a:r>
            <a:r>
              <a:rPr sz="1400" dirty="0">
                <a:latin typeface="Lucida Sans Unicode"/>
                <a:cs typeface="Lucida Sans Unicode"/>
              </a:rPr>
              <a:t>(Whey</a:t>
            </a:r>
            <a:r>
              <a:rPr sz="1400" spc="40" dirty="0">
                <a:latin typeface="Lucida Sans Unicode"/>
                <a:cs typeface="Lucida Sans Unicode"/>
              </a:rPr>
              <a:t> </a:t>
            </a:r>
            <a:r>
              <a:rPr sz="1400" spc="-145" dirty="0">
                <a:latin typeface="Lucida Sans Unicode"/>
                <a:cs typeface="Lucida Sans Unicode"/>
              </a:rPr>
              <a:t>/ </a:t>
            </a:r>
            <a:r>
              <a:rPr sz="1400" spc="-20" dirty="0">
                <a:latin typeface="Lucida Sans Unicode"/>
                <a:cs typeface="Lucida Sans Unicode"/>
              </a:rPr>
              <a:t>EAA)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35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Caffeine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400" spc="-25" dirty="0">
                <a:latin typeface="Lucida Sans Unicode"/>
                <a:cs typeface="Lucida Sans Unicode"/>
              </a:rPr>
              <a:t>Beta-</a:t>
            </a:r>
            <a:r>
              <a:rPr sz="1400" spc="-10" dirty="0">
                <a:latin typeface="Lucida Sans Unicode"/>
                <a:cs typeface="Lucida Sans Unicode"/>
              </a:rPr>
              <a:t>alanine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95"/>
              </a:spcBef>
            </a:pPr>
            <a:endParaRPr sz="1400">
              <a:latin typeface="Lucida Sans Unicode"/>
              <a:cs typeface="Lucida Sans Unicode"/>
            </a:endParaRPr>
          </a:p>
          <a:p>
            <a:pPr marR="86995">
              <a:lnSpc>
                <a:spcPct val="116100"/>
              </a:lnSpc>
            </a:pPr>
            <a:r>
              <a:rPr sz="1400" spc="-80" dirty="0">
                <a:latin typeface="Lucida Sans Unicode"/>
                <a:cs typeface="Lucida Sans Unicode"/>
              </a:rPr>
              <a:t>Omega-</a:t>
            </a:r>
            <a:r>
              <a:rPr sz="1400" spc="-85" dirty="0">
                <a:latin typeface="Lucida Sans Unicode"/>
                <a:cs typeface="Lucida Sans Unicode"/>
              </a:rPr>
              <a:t>3</a:t>
            </a:r>
            <a:r>
              <a:rPr sz="1400" spc="-60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fatty acids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BCAAs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85765" y="1124476"/>
            <a:ext cx="1012825" cy="71189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latin typeface="Lucida Sans Unicode"/>
                <a:cs typeface="Lucida Sans Unicode"/>
              </a:rPr>
              <a:t>Evidence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r>
              <a:rPr sz="1400" spc="-10" dirty="0">
                <a:latin typeface="Lucida Sans Unicode"/>
                <a:cs typeface="Lucida Sans Unicode"/>
              </a:rPr>
              <a:t>Level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dirty="0">
                <a:latin typeface="Lucida Sans Unicode"/>
                <a:cs typeface="Lucida Sans Unicode"/>
              </a:rPr>
              <a:t>Very</a:t>
            </a:r>
            <a:r>
              <a:rPr sz="1400" spc="-25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Strong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400" dirty="0">
                <a:latin typeface="Lucida Sans Unicode"/>
                <a:cs typeface="Lucida Sans Unicode"/>
              </a:rPr>
              <a:t>Very</a:t>
            </a:r>
            <a:r>
              <a:rPr sz="1400" spc="-25" dirty="0">
                <a:latin typeface="Lucida Sans Unicode"/>
                <a:cs typeface="Lucida Sans Unicode"/>
              </a:rPr>
              <a:t> </a:t>
            </a:r>
            <a:r>
              <a:rPr sz="1400" spc="-10" dirty="0">
                <a:latin typeface="Lucida Sans Unicode"/>
                <a:cs typeface="Lucida Sans Unicode"/>
              </a:rPr>
              <a:t>Strong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6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Strong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Strong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9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Lucida Sans Unicode"/>
                <a:cs typeface="Lucida Sans Unicode"/>
              </a:rPr>
              <a:t>Moderate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400" spc="-10" dirty="0">
                <a:latin typeface="Lucida Sans Unicode"/>
                <a:cs typeface="Lucida Sans Unicode"/>
              </a:rPr>
              <a:t>Moderate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87964" y="1279499"/>
            <a:ext cx="2302510" cy="723836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5"/>
              </a:spcBef>
            </a:pPr>
            <a:r>
              <a:rPr sz="1100" dirty="0">
                <a:latin typeface="Lucida Sans Unicode"/>
                <a:cs typeface="Lucida Sans Unicode"/>
              </a:rPr>
              <a:t>Main</a:t>
            </a:r>
            <a:r>
              <a:rPr sz="1100" spc="-1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Scientific</a:t>
            </a:r>
            <a:r>
              <a:rPr sz="1100" spc="-10" dirty="0">
                <a:latin typeface="Lucida Sans Unicode"/>
                <a:cs typeface="Lucida Sans Unicode"/>
              </a:rPr>
              <a:t> Evidence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45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171450">
              <a:lnSpc>
                <a:spcPct val="117400"/>
              </a:lnSpc>
            </a:pPr>
            <a:r>
              <a:rPr sz="1100" dirty="0">
                <a:latin typeface="Lucida Sans Unicode"/>
                <a:cs typeface="Lucida Sans Unicode"/>
              </a:rPr>
              <a:t>Increases</a:t>
            </a:r>
            <a:r>
              <a:rPr sz="1100" spc="-6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intramuscular </a:t>
            </a:r>
            <a:r>
              <a:rPr sz="1100" dirty="0">
                <a:latin typeface="Lucida Sans Unicode"/>
                <a:cs typeface="Lucida Sans Unicode"/>
              </a:rPr>
              <a:t>phosphocreatine</a:t>
            </a:r>
            <a:r>
              <a:rPr sz="1100" spc="-6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stores, </a:t>
            </a:r>
            <a:r>
              <a:rPr sz="1100" spc="-20" dirty="0">
                <a:latin typeface="Lucida Sans Unicode"/>
                <a:cs typeface="Lucida Sans Unicode"/>
              </a:rPr>
              <a:t>enhancing</a:t>
            </a:r>
            <a:r>
              <a:rPr sz="1100" spc="-30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strength,</a:t>
            </a:r>
            <a:r>
              <a:rPr sz="1100" spc="-2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power,</a:t>
            </a:r>
            <a:r>
              <a:rPr sz="1100" spc="-30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Lucida Sans Unicode"/>
                <a:cs typeface="Lucida Sans Unicode"/>
              </a:rPr>
              <a:t>and </a:t>
            </a:r>
            <a:r>
              <a:rPr sz="1100" dirty="0">
                <a:latin typeface="Lucida Sans Unicode"/>
                <a:cs typeface="Lucida Sans Unicode"/>
              </a:rPr>
              <a:t>repeated</a:t>
            </a:r>
            <a:r>
              <a:rPr sz="1100" spc="-1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sprint performance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35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10160">
              <a:lnSpc>
                <a:spcPct val="117400"/>
              </a:lnSpc>
            </a:pPr>
            <a:r>
              <a:rPr sz="1100" dirty="0">
                <a:latin typeface="Lucida Sans Unicode"/>
                <a:cs typeface="Lucida Sans Unicode"/>
              </a:rPr>
              <a:t>Stimulates</a:t>
            </a:r>
            <a:r>
              <a:rPr sz="1100" spc="-2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muscle</a:t>
            </a:r>
            <a:r>
              <a:rPr sz="1100" spc="-2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protein synthesis,</a:t>
            </a:r>
            <a:r>
              <a:rPr sz="1100" spc="-2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promotes</a:t>
            </a:r>
            <a:r>
              <a:rPr sz="1100" spc="-2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recovery</a:t>
            </a:r>
            <a:r>
              <a:rPr sz="1100" spc="-25" dirty="0">
                <a:latin typeface="Lucida Sans Unicode"/>
                <a:cs typeface="Lucida Sans Unicode"/>
              </a:rPr>
              <a:t> and </a:t>
            </a:r>
            <a:r>
              <a:rPr sz="1100" dirty="0">
                <a:latin typeface="Lucida Sans Unicode"/>
                <a:cs typeface="Lucida Sans Unicode"/>
              </a:rPr>
              <a:t>hypertrophy</a:t>
            </a:r>
            <a:r>
              <a:rPr sz="1100" spc="10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after</a:t>
            </a:r>
            <a:r>
              <a:rPr sz="1100" spc="1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resistance exercise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0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277495">
              <a:lnSpc>
                <a:spcPct val="116500"/>
              </a:lnSpc>
            </a:pPr>
            <a:r>
              <a:rPr sz="1100" dirty="0">
                <a:latin typeface="Lucida Sans Unicode"/>
                <a:cs typeface="Lucida Sans Unicode"/>
              </a:rPr>
              <a:t>CNS</a:t>
            </a:r>
            <a:r>
              <a:rPr sz="1100" spc="15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stimulant;</a:t>
            </a:r>
            <a:r>
              <a:rPr sz="1100" spc="2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improves endurance,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reaction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time,</a:t>
            </a:r>
            <a:r>
              <a:rPr sz="1100" spc="-30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Lucida Sans Unicode"/>
                <a:cs typeface="Lucida Sans Unicode"/>
              </a:rPr>
              <a:t>and </a:t>
            </a:r>
            <a:r>
              <a:rPr sz="1100" dirty="0">
                <a:latin typeface="Lucida Sans Unicode"/>
                <a:cs typeface="Lucida Sans Unicode"/>
              </a:rPr>
              <a:t>reduces</a:t>
            </a:r>
            <a:r>
              <a:rPr sz="1100" spc="-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perceived </a:t>
            </a:r>
            <a:r>
              <a:rPr sz="1100" spc="-10" dirty="0">
                <a:latin typeface="Lucida Sans Unicode"/>
                <a:cs typeface="Lucida Sans Unicode"/>
              </a:rPr>
              <a:t>exertion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45085">
              <a:lnSpc>
                <a:spcPct val="117400"/>
              </a:lnSpc>
            </a:pPr>
            <a:r>
              <a:rPr sz="1100" dirty="0">
                <a:latin typeface="Lucida Sans Unicode"/>
                <a:cs typeface="Lucida Sans Unicode"/>
              </a:rPr>
              <a:t>Increases</a:t>
            </a:r>
            <a:r>
              <a:rPr sz="1100" spc="-6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intramuscular carnosine;</a:t>
            </a:r>
            <a:r>
              <a:rPr sz="1100" spc="-70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enhances</a:t>
            </a:r>
            <a:r>
              <a:rPr sz="1100" spc="-7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buffering </a:t>
            </a:r>
            <a:r>
              <a:rPr sz="1100" dirty="0">
                <a:latin typeface="Lucida Sans Unicode"/>
                <a:cs typeface="Lucida Sans Unicode"/>
              </a:rPr>
              <a:t>capacity,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delaying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fatigue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in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Lucida Sans Unicode"/>
                <a:cs typeface="Lucida Sans Unicode"/>
              </a:rPr>
              <a:t>high- </a:t>
            </a:r>
            <a:r>
              <a:rPr sz="1100" dirty="0">
                <a:latin typeface="Lucida Sans Unicode"/>
                <a:cs typeface="Lucida Sans Unicode"/>
              </a:rPr>
              <a:t>intensity</a:t>
            </a:r>
            <a:r>
              <a:rPr sz="1100" spc="-5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exercise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16500"/>
              </a:lnSpc>
              <a:spcBef>
                <a:spcPts val="5"/>
              </a:spcBef>
            </a:pPr>
            <a:r>
              <a:rPr sz="1100" spc="-60" dirty="0">
                <a:latin typeface="Lucida Sans Unicode"/>
                <a:cs typeface="Lucida Sans Unicode"/>
              </a:rPr>
              <a:t>Anti-</a:t>
            </a:r>
            <a:r>
              <a:rPr sz="1100" dirty="0">
                <a:latin typeface="Lucida Sans Unicode"/>
                <a:cs typeface="Lucida Sans Unicode"/>
              </a:rPr>
              <a:t>inflammatory</a:t>
            </a:r>
            <a:r>
              <a:rPr sz="1100" spc="-5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effects; supports </a:t>
            </a:r>
            <a:r>
              <a:rPr sz="1100" dirty="0">
                <a:latin typeface="Lucida Sans Unicode"/>
                <a:cs typeface="Lucida Sans Unicode"/>
              </a:rPr>
              <a:t>recovery</a:t>
            </a:r>
            <a:r>
              <a:rPr sz="1100" spc="-10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and</a:t>
            </a:r>
            <a:r>
              <a:rPr sz="1100" spc="-10" dirty="0">
                <a:latin typeface="Lucida Sans Unicode"/>
                <a:cs typeface="Lucida Sans Unicode"/>
              </a:rPr>
              <a:t> reduces </a:t>
            </a:r>
            <a:r>
              <a:rPr sz="1100" spc="-45" dirty="0">
                <a:latin typeface="Lucida Sans Unicode"/>
                <a:cs typeface="Lucida Sans Unicode"/>
              </a:rPr>
              <a:t>exercise-</a:t>
            </a:r>
            <a:r>
              <a:rPr sz="1100" dirty="0">
                <a:latin typeface="Lucida Sans Unicode"/>
                <a:cs typeface="Lucida Sans Unicode"/>
              </a:rPr>
              <a:t>induced</a:t>
            </a:r>
            <a:r>
              <a:rPr sz="1100" spc="-10" dirty="0">
                <a:latin typeface="Lucida Sans Unicode"/>
                <a:cs typeface="Lucida Sans Unicode"/>
              </a:rPr>
              <a:t> muscle soreness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3175">
              <a:lnSpc>
                <a:spcPct val="117400"/>
              </a:lnSpc>
              <a:spcBef>
                <a:spcPts val="5"/>
              </a:spcBef>
            </a:pPr>
            <a:r>
              <a:rPr sz="1100" dirty="0">
                <a:latin typeface="Lucida Sans Unicode"/>
                <a:cs typeface="Lucida Sans Unicode"/>
              </a:rPr>
              <a:t>May</a:t>
            </a:r>
            <a:r>
              <a:rPr sz="1100" spc="-1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support</a:t>
            </a:r>
            <a:r>
              <a:rPr sz="1100" spc="-10" dirty="0">
                <a:latin typeface="Lucida Sans Unicode"/>
                <a:cs typeface="Lucida Sans Unicode"/>
              </a:rPr>
              <a:t> muscle </a:t>
            </a:r>
            <a:r>
              <a:rPr sz="1100" dirty="0">
                <a:latin typeface="Lucida Sans Unicode"/>
                <a:cs typeface="Lucida Sans Unicode"/>
              </a:rPr>
              <a:t>recovery</a:t>
            </a:r>
            <a:r>
              <a:rPr sz="1100" spc="-10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Lucida Sans Unicode"/>
                <a:cs typeface="Lucida Sans Unicode"/>
              </a:rPr>
              <a:t>and </a:t>
            </a:r>
            <a:r>
              <a:rPr sz="1100" dirty="0">
                <a:latin typeface="Lucida Sans Unicode"/>
                <a:cs typeface="Lucida Sans Unicode"/>
              </a:rPr>
              <a:t>reduce</a:t>
            </a:r>
            <a:r>
              <a:rPr sz="1100" spc="-10" dirty="0"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Lucida Sans Unicode"/>
                <a:cs typeface="Lucida Sans Unicode"/>
              </a:rPr>
              <a:t>exercise-</a:t>
            </a:r>
            <a:r>
              <a:rPr sz="1100" dirty="0">
                <a:latin typeface="Lucida Sans Unicode"/>
                <a:cs typeface="Lucida Sans Unicode"/>
              </a:rPr>
              <a:t>induced</a:t>
            </a:r>
            <a:r>
              <a:rPr sz="1100" spc="-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muscle </a:t>
            </a:r>
            <a:r>
              <a:rPr sz="1100" spc="-30" dirty="0">
                <a:latin typeface="Lucida Sans Unicode"/>
                <a:cs typeface="Lucida Sans Unicode"/>
              </a:rPr>
              <a:t>damage,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Lucida Sans Unicode"/>
                <a:cs typeface="Lucida Sans Unicode"/>
              </a:rPr>
              <a:t>though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less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consistent </a:t>
            </a:r>
            <a:r>
              <a:rPr sz="1100" dirty="0">
                <a:latin typeface="Lucida Sans Unicode"/>
                <a:cs typeface="Lucida Sans Unicode"/>
              </a:rPr>
              <a:t>than</a:t>
            </a:r>
            <a:r>
              <a:rPr sz="1100" spc="-7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whole</a:t>
            </a:r>
            <a:r>
              <a:rPr sz="1100" spc="-7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protein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49130" y="1279499"/>
            <a:ext cx="1727200" cy="694309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5"/>
              </a:spcBef>
            </a:pPr>
            <a:r>
              <a:rPr sz="1100" dirty="0">
                <a:latin typeface="Lucida Sans Unicode"/>
                <a:cs typeface="Lucida Sans Unicode"/>
              </a:rPr>
              <a:t>Key</a:t>
            </a:r>
            <a:r>
              <a:rPr sz="1100" spc="-5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References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335915">
              <a:lnSpc>
                <a:spcPct val="119300"/>
              </a:lnSpc>
            </a:pPr>
            <a:r>
              <a:rPr sz="1100" spc="-10" dirty="0">
                <a:latin typeface="Lucida Sans Unicode"/>
                <a:cs typeface="Lucida Sans Unicode"/>
              </a:rPr>
              <a:t>Kreider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Lucida Sans Unicode"/>
                <a:cs typeface="Lucida Sans Unicode"/>
              </a:rPr>
              <a:t>al.,</a:t>
            </a:r>
            <a:r>
              <a:rPr sz="1100" spc="-30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2017; Maughan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</a:t>
            </a:r>
            <a:r>
              <a:rPr sz="1100" spc="-45" dirty="0">
                <a:latin typeface="Lucida Sans Unicode"/>
                <a:cs typeface="Lucida Sans Unicode"/>
              </a:rPr>
              <a:t> 2018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335915">
              <a:lnSpc>
                <a:spcPct val="113599"/>
              </a:lnSpc>
              <a:spcBef>
                <a:spcPts val="5"/>
              </a:spcBef>
            </a:pPr>
            <a:r>
              <a:rPr sz="1100" dirty="0">
                <a:latin typeface="Lucida Sans Unicode"/>
                <a:cs typeface="Lucida Sans Unicode"/>
              </a:rPr>
              <a:t>Morton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Lucida Sans Unicode"/>
                <a:cs typeface="Lucida Sans Unicode"/>
              </a:rPr>
              <a:t>al.,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2018; Maughan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</a:t>
            </a:r>
            <a:r>
              <a:rPr sz="1100" spc="-45" dirty="0">
                <a:latin typeface="Lucida Sans Unicode"/>
                <a:cs typeface="Lucida Sans Unicode"/>
              </a:rPr>
              <a:t> 2018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19"/>
              </a:spcBef>
            </a:pPr>
            <a:endParaRPr sz="1100">
              <a:latin typeface="Lucida Sans Unicode"/>
              <a:cs typeface="Lucida Sans Unicode"/>
            </a:endParaRPr>
          </a:p>
          <a:p>
            <a:pPr marR="30480">
              <a:lnSpc>
                <a:spcPct val="113599"/>
              </a:lnSpc>
              <a:spcBef>
                <a:spcPts val="5"/>
              </a:spcBef>
            </a:pPr>
            <a:r>
              <a:rPr sz="1100" spc="-20" dirty="0">
                <a:latin typeface="Lucida Sans Unicode"/>
                <a:cs typeface="Lucida Sans Unicode"/>
              </a:rPr>
              <a:t>Grgic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Lucida Sans Unicode"/>
                <a:cs typeface="Lucida Sans Unicode"/>
              </a:rPr>
              <a:t>2019;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Peeling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 </a:t>
            </a:r>
            <a:r>
              <a:rPr sz="1100" spc="-20" dirty="0">
                <a:latin typeface="Lucida Sans Unicode"/>
                <a:cs typeface="Lucida Sans Unicode"/>
              </a:rPr>
              <a:t>2018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100" dirty="0">
                <a:latin typeface="Lucida Sans Unicode"/>
                <a:cs typeface="Lucida Sans Unicode"/>
              </a:rPr>
              <a:t>Saunders</a:t>
            </a:r>
            <a:r>
              <a:rPr sz="1100" spc="-40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 </a:t>
            </a:r>
            <a:r>
              <a:rPr sz="1100" spc="-20" dirty="0">
                <a:latin typeface="Lucida Sans Unicode"/>
                <a:cs typeface="Lucida Sans Unicode"/>
              </a:rPr>
              <a:t>2016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100" spc="-20" dirty="0">
                <a:latin typeface="Lucida Sans Unicode"/>
                <a:cs typeface="Lucida Sans Unicode"/>
              </a:rPr>
              <a:t>Thielecke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Lucida Sans Unicode"/>
                <a:cs typeface="Lucida Sans Unicode"/>
              </a:rPr>
              <a:t>&amp;</a:t>
            </a:r>
            <a:r>
              <a:rPr sz="1100" spc="-30" dirty="0"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Lucida Sans Unicode"/>
                <a:cs typeface="Lucida Sans Unicode"/>
              </a:rPr>
              <a:t>Blannin,</a:t>
            </a:r>
            <a:r>
              <a:rPr sz="1100" spc="-35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2020</a:t>
            </a: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65"/>
              </a:spcBef>
            </a:pPr>
            <a:endParaRPr sz="11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r>
              <a:rPr sz="1100" spc="-20" dirty="0">
                <a:latin typeface="Lucida Sans Unicode"/>
                <a:cs typeface="Lucida Sans Unicode"/>
              </a:rPr>
              <a:t>Maughan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Lucida Sans Unicode"/>
                <a:cs typeface="Lucida Sans Unicode"/>
              </a:rPr>
              <a:t>et</a:t>
            </a:r>
            <a:r>
              <a:rPr sz="1100" spc="-40" dirty="0">
                <a:latin typeface="Lucida Sans Unicode"/>
                <a:cs typeface="Lucida Sans Unicode"/>
              </a:rPr>
              <a:t> al.,</a:t>
            </a:r>
            <a:r>
              <a:rPr sz="1100" spc="-45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Lucida Sans Unicode"/>
                <a:cs typeface="Lucida Sans Unicode"/>
              </a:rPr>
              <a:t>2018</a:t>
            </a:r>
            <a:endParaRPr sz="1100">
              <a:latin typeface="Lucida Sans Unicode"/>
              <a:cs typeface="Lucida Sans Unicode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11836" y="1023979"/>
          <a:ext cx="7449820" cy="7770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2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1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2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0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2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9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296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3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-12700" y="172042"/>
            <a:ext cx="17633315" cy="8502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3235"/>
              </a:lnSpc>
              <a:spcBef>
                <a:spcPts val="120"/>
              </a:spcBef>
              <a:tabLst>
                <a:tab pos="8810625" algn="l"/>
              </a:tabLst>
            </a:pPr>
            <a:r>
              <a:rPr sz="2950" u="sng" dirty="0">
                <a:solidFill>
                  <a:srgbClr val="FF5757"/>
                </a:solidFill>
                <a:uFill>
                  <a:solidFill>
                    <a:srgbClr val="33495D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950" b="1" u="sng" spc="100" dirty="0">
                <a:solidFill>
                  <a:srgbClr val="FF5757"/>
                </a:solidFill>
                <a:uFill>
                  <a:solidFill>
                    <a:srgbClr val="33495D"/>
                  </a:solidFill>
                </a:uFill>
                <a:latin typeface="Trebuchet MS"/>
                <a:cs typeface="Trebuchet MS"/>
              </a:rPr>
              <a:t>Mo</a:t>
            </a:r>
            <a:r>
              <a:rPr sz="2950" b="1" spc="100" dirty="0">
                <a:solidFill>
                  <a:srgbClr val="FF5757"/>
                </a:solidFill>
                <a:latin typeface="Trebuchet MS"/>
                <a:cs typeface="Trebuchet MS"/>
              </a:rPr>
              <a:t>st</a:t>
            </a:r>
            <a:r>
              <a:rPr sz="2950" b="1" spc="-225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10" dirty="0">
                <a:solidFill>
                  <a:srgbClr val="FF5757"/>
                </a:solidFill>
                <a:latin typeface="Trebuchet MS"/>
                <a:cs typeface="Trebuchet MS"/>
              </a:rPr>
              <a:t>Common</a:t>
            </a:r>
            <a:r>
              <a:rPr sz="2950" b="1" spc="-22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35" dirty="0">
                <a:solidFill>
                  <a:srgbClr val="FF5757"/>
                </a:solidFill>
                <a:latin typeface="Trebuchet MS"/>
                <a:cs typeface="Trebuchet MS"/>
              </a:rPr>
              <a:t>Supplements</a:t>
            </a:r>
            <a:r>
              <a:rPr sz="2950" b="1" spc="-225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dirty="0">
                <a:solidFill>
                  <a:srgbClr val="FF5757"/>
                </a:solidFill>
                <a:latin typeface="Trebuchet MS"/>
                <a:cs typeface="Trebuchet MS"/>
              </a:rPr>
              <a:t>Used</a:t>
            </a:r>
            <a:r>
              <a:rPr sz="2950" b="1" spc="-22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105" dirty="0">
                <a:solidFill>
                  <a:srgbClr val="FF5757"/>
                </a:solidFill>
                <a:latin typeface="Trebuchet MS"/>
                <a:cs typeface="Trebuchet MS"/>
              </a:rPr>
              <a:t>in</a:t>
            </a:r>
            <a:r>
              <a:rPr sz="2950" b="1" spc="-22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dirty="0">
                <a:solidFill>
                  <a:srgbClr val="FF5757"/>
                </a:solidFill>
                <a:latin typeface="Trebuchet MS"/>
                <a:cs typeface="Trebuchet MS"/>
              </a:rPr>
              <a:t>Sports</a:t>
            </a:r>
            <a:r>
              <a:rPr sz="2950" b="1" spc="-225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85" dirty="0">
                <a:solidFill>
                  <a:srgbClr val="FF5757"/>
                </a:solidFill>
                <a:latin typeface="Trebuchet MS"/>
                <a:cs typeface="Trebuchet MS"/>
              </a:rPr>
              <a:t>Nutrition</a:t>
            </a:r>
            <a:endParaRPr sz="2950">
              <a:latin typeface="Trebuchet MS"/>
              <a:cs typeface="Trebuchet MS"/>
            </a:endParaRPr>
          </a:p>
          <a:p>
            <a:pPr marL="10560685">
              <a:lnSpc>
                <a:spcPts val="3229"/>
              </a:lnSpc>
            </a:pPr>
            <a:r>
              <a:rPr sz="2950" b="1" dirty="0">
                <a:solidFill>
                  <a:srgbClr val="FF5757"/>
                </a:solidFill>
                <a:latin typeface="Trebuchet MS"/>
                <a:cs typeface="Trebuchet MS"/>
              </a:rPr>
              <a:t>and</a:t>
            </a:r>
            <a:r>
              <a:rPr sz="2950" b="1" spc="-21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130" dirty="0">
                <a:solidFill>
                  <a:srgbClr val="FF5757"/>
                </a:solidFill>
                <a:latin typeface="Trebuchet MS"/>
                <a:cs typeface="Trebuchet MS"/>
              </a:rPr>
              <a:t>Level</a:t>
            </a:r>
            <a:r>
              <a:rPr sz="2950" b="1" spc="-200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35" dirty="0">
                <a:solidFill>
                  <a:srgbClr val="FF5757"/>
                </a:solidFill>
                <a:latin typeface="Trebuchet MS"/>
                <a:cs typeface="Trebuchet MS"/>
              </a:rPr>
              <a:t>of</a:t>
            </a:r>
            <a:r>
              <a:rPr sz="2950" b="1" spc="-204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40" dirty="0">
                <a:solidFill>
                  <a:srgbClr val="FF5757"/>
                </a:solidFill>
                <a:latin typeface="Trebuchet MS"/>
                <a:cs typeface="Trebuchet MS"/>
              </a:rPr>
              <a:t>Scientific</a:t>
            </a:r>
            <a:r>
              <a:rPr sz="2950" b="1" spc="-204" dirty="0">
                <a:solidFill>
                  <a:srgbClr val="FF5757"/>
                </a:solidFill>
                <a:latin typeface="Trebuchet MS"/>
                <a:cs typeface="Trebuchet MS"/>
              </a:rPr>
              <a:t> </a:t>
            </a:r>
            <a:r>
              <a:rPr sz="2950" b="1" spc="-10" dirty="0">
                <a:solidFill>
                  <a:srgbClr val="FF5757"/>
                </a:solidFill>
                <a:latin typeface="Trebuchet MS"/>
                <a:cs typeface="Trebuchet MS"/>
              </a:rPr>
              <a:t>Evidence</a:t>
            </a:r>
            <a:endParaRPr sz="29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743" y="638392"/>
            <a:ext cx="5044440" cy="2940685"/>
          </a:xfrm>
          <a:prstGeom prst="rect">
            <a:avLst/>
          </a:prstGeom>
        </p:spPr>
        <p:txBody>
          <a:bodyPr vert="horz" wrap="square" lIns="0" tIns="194945" rIns="0" bIns="0" rtlCol="0">
            <a:spAutoFit/>
          </a:bodyPr>
          <a:lstStyle/>
          <a:p>
            <a:pPr marL="12700" marR="5080">
              <a:lnSpc>
                <a:spcPts val="7170"/>
              </a:lnSpc>
              <a:spcBef>
                <a:spcPts val="1535"/>
              </a:spcBef>
            </a:pPr>
            <a:r>
              <a:rPr sz="7150" spc="-740" dirty="0">
                <a:solidFill>
                  <a:srgbClr val="2980B9"/>
                </a:solidFill>
              </a:rPr>
              <a:t>Key</a:t>
            </a:r>
            <a:r>
              <a:rPr sz="7150" spc="-605" dirty="0">
                <a:solidFill>
                  <a:srgbClr val="2980B9"/>
                </a:solidFill>
              </a:rPr>
              <a:t> </a:t>
            </a:r>
            <a:r>
              <a:rPr sz="7150" spc="-620" dirty="0">
                <a:solidFill>
                  <a:srgbClr val="2980B9"/>
                </a:solidFill>
              </a:rPr>
              <a:t>Findings</a:t>
            </a:r>
            <a:r>
              <a:rPr sz="7150" spc="-595" dirty="0">
                <a:solidFill>
                  <a:srgbClr val="2980B9"/>
                </a:solidFill>
              </a:rPr>
              <a:t> </a:t>
            </a:r>
            <a:r>
              <a:rPr sz="7150" spc="-660" dirty="0">
                <a:solidFill>
                  <a:srgbClr val="2980B9"/>
                </a:solidFill>
              </a:rPr>
              <a:t>on </a:t>
            </a:r>
            <a:r>
              <a:rPr sz="7150" spc="-610" dirty="0">
                <a:solidFill>
                  <a:srgbClr val="2980B9"/>
                </a:solidFill>
              </a:rPr>
              <a:t>Nutritional </a:t>
            </a:r>
            <a:r>
              <a:rPr sz="7150" spc="-710" dirty="0">
                <a:solidFill>
                  <a:srgbClr val="2980B9"/>
                </a:solidFill>
              </a:rPr>
              <a:t>Supplements</a:t>
            </a:r>
            <a:endParaRPr sz="71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38987" y="1728296"/>
            <a:ext cx="4006545" cy="2168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016564" y="4183059"/>
            <a:ext cx="4006838" cy="192088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7443" y="7227202"/>
            <a:ext cx="4008625" cy="2164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372550" y="2123756"/>
            <a:ext cx="5975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Protein</a:t>
            </a:r>
            <a:r>
              <a:rPr sz="2400" spc="-14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supplementation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also</a:t>
            </a:r>
            <a:r>
              <a:rPr sz="24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plays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55" dirty="0">
                <a:solidFill>
                  <a:srgbClr val="2B3D4F"/>
                </a:solidFill>
                <a:latin typeface="Arial MT"/>
                <a:cs typeface="Arial MT"/>
              </a:rPr>
              <a:t>a</a:t>
            </a:r>
            <a:r>
              <a:rPr sz="2400" spc="-35" dirty="0">
                <a:solidFill>
                  <a:srgbClr val="2B3D4F"/>
                </a:solidFill>
                <a:latin typeface="Arial MT"/>
                <a:cs typeface="Arial MT"/>
              </a:rPr>
              <a:t> key</a:t>
            </a:r>
            <a:r>
              <a:rPr sz="24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role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372550" y="2485706"/>
            <a:ext cx="5812790" cy="147701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19"/>
              </a:spcBef>
            </a:pP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in</a:t>
            </a:r>
            <a:r>
              <a:rPr sz="2400" spc="-80" dirty="0">
                <a:solidFill>
                  <a:srgbClr val="2B3D4F"/>
                </a:solidFill>
                <a:latin typeface="Arial MT"/>
                <a:cs typeface="Arial MT"/>
              </a:rPr>
              <a:t> exercise</a:t>
            </a:r>
            <a:r>
              <a:rPr sz="24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adaptation</a:t>
            </a:r>
            <a:r>
              <a:rPr sz="24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by</a:t>
            </a:r>
            <a:r>
              <a:rPr sz="2400" spc="-8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stimulating</a:t>
            </a:r>
            <a:r>
              <a:rPr sz="24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muscle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protein</a:t>
            </a:r>
            <a:r>
              <a:rPr sz="2400" spc="-4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80" dirty="0">
                <a:solidFill>
                  <a:srgbClr val="2B3D4F"/>
                </a:solidFill>
                <a:latin typeface="Arial MT"/>
                <a:cs typeface="Arial MT"/>
              </a:rPr>
              <a:t>synthesis</a:t>
            </a:r>
            <a:r>
              <a:rPr sz="2400" spc="-40" dirty="0">
                <a:solidFill>
                  <a:srgbClr val="2B3D4F"/>
                </a:solidFill>
                <a:latin typeface="Arial MT"/>
                <a:cs typeface="Arial MT"/>
              </a:rPr>
              <a:t> and</a:t>
            </a:r>
            <a:r>
              <a:rPr sz="2400" spc="-3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supporting</a:t>
            </a:r>
            <a:r>
              <a:rPr sz="2400" spc="-4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recovery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following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50" dirty="0">
                <a:solidFill>
                  <a:srgbClr val="2B3D4F"/>
                </a:solidFill>
                <a:latin typeface="Arial MT"/>
                <a:cs typeface="Arial MT"/>
              </a:rPr>
              <a:t>resistance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training</a:t>
            </a:r>
            <a:r>
              <a:rPr sz="2400" spc="-2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(Morton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et</a:t>
            </a:r>
            <a:r>
              <a:rPr sz="2400" spc="-2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al.,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2018).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72550" y="1215315"/>
            <a:ext cx="11626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0" dirty="0">
                <a:solidFill>
                  <a:srgbClr val="33495D"/>
                </a:solidFill>
                <a:latin typeface="Arial"/>
                <a:cs typeface="Arial"/>
              </a:rPr>
              <a:t>Protein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4743" y="3984899"/>
            <a:ext cx="17823815" cy="4865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solidFill>
                  <a:srgbClr val="33495D"/>
                </a:solidFill>
                <a:latin typeface="Arial"/>
                <a:cs typeface="Arial"/>
              </a:rPr>
              <a:t>Creatine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ts val="2965"/>
              </a:lnSpc>
              <a:spcBef>
                <a:spcPts val="2480"/>
              </a:spcBef>
            </a:pPr>
            <a:r>
              <a:rPr sz="2500" spc="-20" dirty="0">
                <a:solidFill>
                  <a:srgbClr val="2B3D4F"/>
                </a:solidFill>
                <a:latin typeface="Arial MT"/>
                <a:cs typeface="Arial MT"/>
              </a:rPr>
              <a:t>Creatine</a:t>
            </a:r>
            <a:r>
              <a:rPr sz="2500" spc="-12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20" dirty="0">
                <a:solidFill>
                  <a:srgbClr val="2B3D4F"/>
                </a:solidFill>
                <a:latin typeface="Arial MT"/>
                <a:cs typeface="Arial MT"/>
              </a:rPr>
              <a:t>monohydrate</a:t>
            </a:r>
            <a:r>
              <a:rPr sz="25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20" dirty="0">
                <a:solidFill>
                  <a:srgbClr val="2B3D4F"/>
                </a:solidFill>
                <a:latin typeface="Arial MT"/>
                <a:cs typeface="Arial MT"/>
              </a:rPr>
              <a:t>has</a:t>
            </a:r>
            <a:r>
              <a:rPr sz="25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been</a:t>
            </a:r>
            <a:r>
              <a:rPr sz="25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extensively</a:t>
            </a:r>
            <a:r>
              <a:rPr sz="25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45" dirty="0">
                <a:solidFill>
                  <a:srgbClr val="2B3D4F"/>
                </a:solidFill>
                <a:latin typeface="Arial MT"/>
                <a:cs typeface="Arial MT"/>
              </a:rPr>
              <a:t>investigated</a:t>
            </a:r>
            <a:r>
              <a:rPr sz="25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and</a:t>
            </a:r>
            <a:r>
              <a:rPr sz="25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45" dirty="0">
                <a:solidFill>
                  <a:srgbClr val="2B3D4F"/>
                </a:solidFill>
                <a:latin typeface="Arial MT"/>
                <a:cs typeface="Arial MT"/>
              </a:rPr>
              <a:t>demonstrates</a:t>
            </a:r>
            <a:r>
              <a:rPr sz="25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consistent</a:t>
            </a:r>
            <a:r>
              <a:rPr sz="25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20" dirty="0">
                <a:solidFill>
                  <a:srgbClr val="2B3D4F"/>
                </a:solidFill>
                <a:latin typeface="Arial MT"/>
                <a:cs typeface="Arial MT"/>
              </a:rPr>
              <a:t>benefits</a:t>
            </a:r>
            <a:r>
              <a:rPr sz="25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60" dirty="0">
                <a:solidFill>
                  <a:srgbClr val="2B3D4F"/>
                </a:solidFill>
                <a:latin typeface="Arial MT"/>
                <a:cs typeface="Arial MT"/>
              </a:rPr>
              <a:t>for:</a:t>
            </a:r>
            <a:endParaRPr sz="2500">
              <a:latin typeface="Arial MT"/>
              <a:cs typeface="Arial MT"/>
            </a:endParaRPr>
          </a:p>
          <a:p>
            <a:pPr marL="224154" indent="-211454">
              <a:lnSpc>
                <a:spcPts val="2925"/>
              </a:lnSpc>
              <a:buChar char="•"/>
              <a:tabLst>
                <a:tab pos="224154" algn="l"/>
              </a:tabLst>
            </a:pPr>
            <a:r>
              <a:rPr sz="2500" spc="-40" dirty="0">
                <a:solidFill>
                  <a:srgbClr val="2B3D4F"/>
                </a:solidFill>
                <a:latin typeface="Arial MT"/>
                <a:cs typeface="Arial MT"/>
              </a:rPr>
              <a:t>maximal</a:t>
            </a:r>
            <a:r>
              <a:rPr sz="2500" spc="-12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strength</a:t>
            </a:r>
            <a:endParaRPr sz="2500">
              <a:latin typeface="Arial MT"/>
              <a:cs typeface="Arial MT"/>
            </a:endParaRPr>
          </a:p>
          <a:p>
            <a:pPr marL="307975" lvl="1" indent="-211454">
              <a:lnSpc>
                <a:spcPts val="2925"/>
              </a:lnSpc>
              <a:buChar char="•"/>
              <a:tabLst>
                <a:tab pos="307975" algn="l"/>
              </a:tabLst>
            </a:pPr>
            <a:r>
              <a:rPr sz="2500" spc="-30" dirty="0">
                <a:solidFill>
                  <a:srgbClr val="2B3D4F"/>
                </a:solidFill>
                <a:latin typeface="Arial MT"/>
                <a:cs typeface="Arial MT"/>
              </a:rPr>
              <a:t>repeated</a:t>
            </a:r>
            <a:r>
              <a:rPr sz="2500" spc="-14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high-intensity</a:t>
            </a:r>
            <a:r>
              <a:rPr sz="2500" spc="-14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efforts</a:t>
            </a:r>
            <a:endParaRPr sz="2500">
              <a:latin typeface="Arial MT"/>
              <a:cs typeface="Arial MT"/>
            </a:endParaRPr>
          </a:p>
          <a:p>
            <a:pPr marL="307975" lvl="1" indent="-211454">
              <a:lnSpc>
                <a:spcPts val="2925"/>
              </a:lnSpc>
              <a:buChar char="•"/>
              <a:tabLst>
                <a:tab pos="307975" algn="l"/>
              </a:tabLst>
            </a:pPr>
            <a:r>
              <a:rPr sz="2500" spc="-30" dirty="0">
                <a:solidFill>
                  <a:srgbClr val="2B3D4F"/>
                </a:solidFill>
                <a:latin typeface="Arial MT"/>
                <a:cs typeface="Arial MT"/>
              </a:rPr>
              <a:t>lean</a:t>
            </a:r>
            <a:r>
              <a:rPr sz="2500" spc="-12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55" dirty="0">
                <a:solidFill>
                  <a:srgbClr val="2B3D4F"/>
                </a:solidFill>
                <a:latin typeface="Arial MT"/>
                <a:cs typeface="Arial MT"/>
              </a:rPr>
              <a:t>muscle</a:t>
            </a:r>
            <a:r>
              <a:rPr sz="25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50" dirty="0">
                <a:solidFill>
                  <a:srgbClr val="2B3D4F"/>
                </a:solidFill>
                <a:latin typeface="Arial MT"/>
                <a:cs typeface="Arial MT"/>
              </a:rPr>
              <a:t>mass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development</a:t>
            </a:r>
            <a:endParaRPr sz="2500">
              <a:latin typeface="Arial MT"/>
              <a:cs typeface="Arial MT"/>
            </a:endParaRPr>
          </a:p>
          <a:p>
            <a:pPr marL="12700" marR="1120140">
              <a:lnSpc>
                <a:spcPts val="2930"/>
              </a:lnSpc>
              <a:spcBef>
                <a:spcPts val="114"/>
              </a:spcBef>
            </a:pP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These</a:t>
            </a:r>
            <a:r>
              <a:rPr sz="25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effects</a:t>
            </a:r>
            <a:r>
              <a:rPr sz="2500" spc="-1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are</a:t>
            </a:r>
            <a:r>
              <a:rPr sz="2500" spc="-13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20" dirty="0">
                <a:solidFill>
                  <a:srgbClr val="2B3D4F"/>
                </a:solidFill>
                <a:latin typeface="Arial MT"/>
                <a:cs typeface="Arial MT"/>
              </a:rPr>
              <a:t>largely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45" dirty="0">
                <a:solidFill>
                  <a:srgbClr val="2B3D4F"/>
                </a:solidFill>
                <a:latin typeface="Arial MT"/>
                <a:cs typeface="Arial MT"/>
              </a:rPr>
              <a:t>explained</a:t>
            </a:r>
            <a:r>
              <a:rPr sz="2500" spc="-10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by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55" dirty="0">
                <a:solidFill>
                  <a:srgbClr val="2B3D4F"/>
                </a:solidFill>
                <a:latin typeface="Arial MT"/>
                <a:cs typeface="Arial MT"/>
              </a:rPr>
              <a:t>increased</a:t>
            </a:r>
            <a:r>
              <a:rPr sz="2500" spc="-10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phosphocreatine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availability</a:t>
            </a:r>
            <a:r>
              <a:rPr sz="2500" spc="-10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and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improved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204" dirty="0">
                <a:solidFill>
                  <a:srgbClr val="2B3D4F"/>
                </a:solidFill>
                <a:latin typeface="Arial MT"/>
                <a:cs typeface="Arial MT"/>
              </a:rPr>
              <a:t>ATP</a:t>
            </a:r>
            <a:r>
              <a:rPr sz="2500" spc="-3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resynthesis</a:t>
            </a:r>
            <a:r>
              <a:rPr sz="2500" spc="-10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during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intense </a:t>
            </a:r>
            <a:r>
              <a:rPr sz="2500" spc="-30" dirty="0">
                <a:solidFill>
                  <a:srgbClr val="2B3D4F"/>
                </a:solidFill>
                <a:latin typeface="Arial MT"/>
                <a:cs typeface="Arial MT"/>
              </a:rPr>
              <a:t>muscular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contractions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(Kreider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et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al.,</a:t>
            </a:r>
            <a:r>
              <a:rPr sz="25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2017).</a:t>
            </a:r>
            <a:endParaRPr sz="2500">
              <a:latin typeface="Arial MT"/>
              <a:cs typeface="Arial MT"/>
            </a:endParaRPr>
          </a:p>
          <a:p>
            <a:pPr marL="4290060">
              <a:lnSpc>
                <a:spcPct val="100000"/>
              </a:lnSpc>
              <a:spcBef>
                <a:spcPts val="955"/>
              </a:spcBef>
            </a:pPr>
            <a:r>
              <a:rPr sz="2800" b="1" spc="-45" dirty="0">
                <a:solidFill>
                  <a:srgbClr val="33495D"/>
                </a:solidFill>
                <a:latin typeface="Arial"/>
                <a:cs typeface="Arial"/>
              </a:rPr>
              <a:t>BCAAs</a:t>
            </a:r>
            <a:endParaRPr sz="2800">
              <a:latin typeface="Arial"/>
              <a:cs typeface="Arial"/>
            </a:endParaRPr>
          </a:p>
          <a:p>
            <a:pPr marL="4290060">
              <a:lnSpc>
                <a:spcPts val="2865"/>
              </a:lnSpc>
              <a:spcBef>
                <a:spcPts val="1655"/>
              </a:spcBef>
            </a:pPr>
            <a:r>
              <a:rPr sz="2400" spc="-105" dirty="0">
                <a:solidFill>
                  <a:srgbClr val="2B3D4F"/>
                </a:solidFill>
                <a:latin typeface="Arial MT"/>
                <a:cs typeface="Arial MT"/>
              </a:rPr>
              <a:t>BCAAs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is</a:t>
            </a:r>
            <a:r>
              <a:rPr sz="2400" spc="-7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frequently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75" dirty="0">
                <a:solidFill>
                  <a:srgbClr val="2B3D4F"/>
                </a:solidFill>
                <a:latin typeface="Arial MT"/>
                <a:cs typeface="Arial MT"/>
              </a:rPr>
              <a:t>associated</a:t>
            </a:r>
            <a:r>
              <a:rPr sz="2400" spc="-7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with</a:t>
            </a:r>
            <a:r>
              <a:rPr sz="2400" spc="-7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fatigue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reduction.</a:t>
            </a:r>
            <a:endParaRPr sz="2400">
              <a:latin typeface="Arial MT"/>
              <a:cs typeface="Arial MT"/>
            </a:endParaRPr>
          </a:p>
          <a:p>
            <a:pPr marL="4290060" marR="5080">
              <a:lnSpc>
                <a:spcPts val="2850"/>
              </a:lnSpc>
              <a:spcBef>
                <a:spcPts val="105"/>
              </a:spcBef>
            </a:pPr>
            <a:r>
              <a:rPr sz="2400" spc="-105" dirty="0">
                <a:solidFill>
                  <a:srgbClr val="2B3D4F"/>
                </a:solidFill>
                <a:latin typeface="Arial MT"/>
                <a:cs typeface="Arial MT"/>
              </a:rPr>
              <a:t>BCAAs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50" dirty="0">
                <a:solidFill>
                  <a:srgbClr val="2B3D4F"/>
                </a:solidFill>
                <a:latin typeface="Arial MT"/>
                <a:cs typeface="Arial MT"/>
              </a:rPr>
              <a:t>may</a:t>
            </a:r>
            <a:r>
              <a:rPr sz="2400" spc="-114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contribute</a:t>
            </a:r>
            <a:r>
              <a:rPr sz="2400" spc="-10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50" dirty="0">
                <a:solidFill>
                  <a:srgbClr val="2B3D4F"/>
                </a:solidFill>
                <a:latin typeface="Arial MT"/>
                <a:cs typeface="Arial MT"/>
              </a:rPr>
              <a:t>to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5" dirty="0">
                <a:solidFill>
                  <a:srgbClr val="2B3D4F"/>
                </a:solidFill>
                <a:latin typeface="Arial MT"/>
                <a:cs typeface="Arial MT"/>
              </a:rPr>
              <a:t>reduced</a:t>
            </a:r>
            <a:r>
              <a:rPr sz="24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50" dirty="0">
                <a:solidFill>
                  <a:srgbClr val="2B3D4F"/>
                </a:solidFill>
                <a:latin typeface="Arial MT"/>
                <a:cs typeface="Arial MT"/>
              </a:rPr>
              <a:t>muscle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0" dirty="0">
                <a:solidFill>
                  <a:srgbClr val="2B3D4F"/>
                </a:solidFill>
                <a:latin typeface="Arial MT"/>
                <a:cs typeface="Arial MT"/>
              </a:rPr>
              <a:t>damage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40" dirty="0">
                <a:solidFill>
                  <a:srgbClr val="2B3D4F"/>
                </a:solidFill>
                <a:latin typeface="Arial MT"/>
                <a:cs typeface="Arial MT"/>
              </a:rPr>
              <a:t>and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improved</a:t>
            </a:r>
            <a:r>
              <a:rPr sz="24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recovery,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although</a:t>
            </a:r>
            <a:r>
              <a:rPr sz="2400" spc="-8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65" dirty="0">
                <a:solidFill>
                  <a:srgbClr val="2B3D4F"/>
                </a:solidFill>
                <a:latin typeface="Arial MT"/>
                <a:cs typeface="Arial MT"/>
              </a:rPr>
              <a:t>evidence</a:t>
            </a:r>
            <a:r>
              <a:rPr sz="24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indicates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that</a:t>
            </a:r>
            <a:r>
              <a:rPr sz="2400" spc="-7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their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effects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are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35" dirty="0">
                <a:solidFill>
                  <a:srgbClr val="2B3D4F"/>
                </a:solidFill>
                <a:latin typeface="Arial MT"/>
                <a:cs typeface="Arial MT"/>
              </a:rPr>
              <a:t>generally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smaller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30" dirty="0">
                <a:solidFill>
                  <a:srgbClr val="2B3D4F"/>
                </a:solidFill>
                <a:latin typeface="Arial MT"/>
                <a:cs typeface="Arial MT"/>
              </a:rPr>
              <a:t>compared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with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complete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protein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intake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20" dirty="0">
                <a:solidFill>
                  <a:srgbClr val="2B3D4F"/>
                </a:solidFill>
                <a:latin typeface="Arial MT"/>
                <a:cs typeface="Arial MT"/>
              </a:rPr>
              <a:t>(Plotkin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et</a:t>
            </a:r>
            <a:r>
              <a:rPr sz="2400" spc="-6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2B3D4F"/>
                </a:solidFill>
                <a:latin typeface="Arial MT"/>
                <a:cs typeface="Arial MT"/>
              </a:rPr>
              <a:t>al.,</a:t>
            </a:r>
            <a:r>
              <a:rPr sz="2400" spc="-5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400" spc="-10" dirty="0">
                <a:solidFill>
                  <a:srgbClr val="2B3D4F"/>
                </a:solidFill>
                <a:latin typeface="Arial MT"/>
                <a:cs typeface="Arial MT"/>
              </a:rPr>
              <a:t>2021).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6667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3349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3349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6023" y="1014795"/>
            <a:ext cx="286893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35" dirty="0">
                <a:solidFill>
                  <a:srgbClr val="ECF0F1"/>
                </a:solidFill>
                <a:latin typeface="Lucida Sans Unicode"/>
                <a:cs typeface="Lucida Sans Unicode"/>
              </a:rPr>
              <a:t>Nutritional</a:t>
            </a:r>
            <a:endParaRPr sz="44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6023" y="1573436"/>
            <a:ext cx="310197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110" dirty="0">
                <a:solidFill>
                  <a:srgbClr val="ECF0F1"/>
                </a:solidFill>
                <a:latin typeface="Lucida Sans Unicode"/>
                <a:cs typeface="Lucida Sans Unicode"/>
              </a:rPr>
              <a:t>Supplement</a:t>
            </a:r>
            <a:endParaRPr sz="44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023" y="2132076"/>
            <a:ext cx="310197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dirty="0">
                <a:solidFill>
                  <a:srgbClr val="ECF0F1"/>
                </a:solidFill>
                <a:latin typeface="Lucida Sans Unicode"/>
                <a:cs typeface="Lucida Sans Unicode"/>
              </a:rPr>
              <a:t>Benefits</a:t>
            </a:r>
            <a:r>
              <a:rPr sz="4400" spc="-190" dirty="0">
                <a:solidFill>
                  <a:srgbClr val="ECF0F1"/>
                </a:solidFill>
                <a:latin typeface="Lucida Sans Unicode"/>
                <a:cs typeface="Lucida Sans Unicode"/>
              </a:rPr>
              <a:t> </a:t>
            </a:r>
            <a:r>
              <a:rPr sz="4400" spc="-25" dirty="0">
                <a:solidFill>
                  <a:srgbClr val="ECF0F1"/>
                </a:solidFill>
                <a:latin typeface="Lucida Sans Unicode"/>
                <a:cs typeface="Lucida Sans Unicode"/>
              </a:rPr>
              <a:t>for</a:t>
            </a:r>
            <a:endParaRPr sz="4400">
              <a:latin typeface="Lucida Sans Unicode"/>
              <a:cs typeface="Lucida Sans Unicode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39629" y="1417954"/>
            <a:ext cx="4006545" cy="216844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11225" y="4608890"/>
            <a:ext cx="4006911" cy="219181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58994" y="7490531"/>
            <a:ext cx="4008625" cy="216499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411083" y="1547512"/>
            <a:ext cx="7712709" cy="203263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>
              <a:lnSpc>
                <a:spcPts val="3150"/>
              </a:lnSpc>
              <a:spcBef>
                <a:spcPts val="250"/>
              </a:spcBef>
              <a:tabLst>
                <a:tab pos="1996439" algn="l"/>
              </a:tabLst>
            </a:pP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Beta-</a:t>
            </a:r>
            <a:r>
              <a:rPr sz="2650" spc="-40" dirty="0">
                <a:solidFill>
                  <a:srgbClr val="ECF0F1"/>
                </a:solidFill>
                <a:latin typeface="Arial MT"/>
                <a:cs typeface="Arial MT"/>
              </a:rPr>
              <a:t>alanine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is</a:t>
            </a: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frequently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75" dirty="0">
                <a:solidFill>
                  <a:srgbClr val="ECF0F1"/>
                </a:solidFill>
                <a:latin typeface="Arial MT"/>
                <a:cs typeface="Arial MT"/>
              </a:rPr>
              <a:t>associated</a:t>
            </a: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with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fatigue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reduction.</a:t>
            </a:r>
            <a:r>
              <a:rPr sz="2650" spc="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45" dirty="0">
                <a:solidFill>
                  <a:srgbClr val="ECF0F1"/>
                </a:solidFill>
                <a:latin typeface="Arial MT"/>
                <a:cs typeface="Arial MT"/>
              </a:rPr>
              <a:t>It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	</a:t>
            </a:r>
            <a:r>
              <a:rPr sz="2650" spc="-85" dirty="0">
                <a:solidFill>
                  <a:srgbClr val="ECF0F1"/>
                </a:solidFill>
                <a:latin typeface="Arial MT"/>
                <a:cs typeface="Arial MT"/>
              </a:rPr>
              <a:t>increases</a:t>
            </a:r>
            <a:r>
              <a:rPr sz="2650" spc="-5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intramuscular</a:t>
            </a:r>
            <a:r>
              <a:rPr sz="2650" spc="-4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carnosine </a:t>
            </a:r>
            <a:r>
              <a:rPr sz="2650" spc="-20" dirty="0">
                <a:solidFill>
                  <a:srgbClr val="ECF0F1"/>
                </a:solidFill>
                <a:latin typeface="Arial MT"/>
                <a:cs typeface="Arial MT"/>
              </a:rPr>
              <a:t>concentrations,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improving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buffering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capacity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during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high-intensity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exercise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0" dirty="0">
                <a:solidFill>
                  <a:srgbClr val="ECF0F1"/>
                </a:solidFill>
                <a:latin typeface="Arial MT"/>
                <a:cs typeface="Arial MT"/>
              </a:rPr>
              <a:t>lasting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one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to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several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minutes 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(Saunders</a:t>
            </a:r>
            <a:r>
              <a:rPr sz="2650" spc="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650" spc="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al.,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2017).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411083" y="879006"/>
            <a:ext cx="2603500" cy="497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b="1" dirty="0">
                <a:latin typeface="Tahoma"/>
                <a:cs typeface="Tahoma"/>
              </a:rPr>
              <a:t>Beta-</a:t>
            </a:r>
            <a:r>
              <a:rPr sz="3100" b="1" spc="-10" dirty="0">
                <a:latin typeface="Tahoma"/>
                <a:cs typeface="Tahoma"/>
              </a:rPr>
              <a:t>Alanine</a:t>
            </a:r>
            <a:endParaRPr sz="31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6023" y="2690717"/>
            <a:ext cx="2166620" cy="153035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80" dirty="0">
                <a:solidFill>
                  <a:srgbClr val="ECF0F1"/>
                </a:solidFill>
                <a:latin typeface="Lucida Sans Unicode"/>
                <a:cs typeface="Lucida Sans Unicode"/>
              </a:rPr>
              <a:t>Athletes</a:t>
            </a:r>
            <a:endParaRPr sz="4400">
              <a:latin typeface="Lucida Sans Unicode"/>
              <a:cs typeface="Lucida Sans Unicode"/>
            </a:endParaRPr>
          </a:p>
          <a:p>
            <a:pPr marL="482600">
              <a:lnSpc>
                <a:spcPct val="100000"/>
              </a:lnSpc>
              <a:spcBef>
                <a:spcPts val="2815"/>
              </a:spcBef>
            </a:pPr>
            <a:r>
              <a:rPr sz="3100" b="1" spc="-10" dirty="0">
                <a:solidFill>
                  <a:srgbClr val="ECF0F1"/>
                </a:solidFill>
                <a:latin typeface="Tahoma"/>
                <a:cs typeface="Tahoma"/>
              </a:rPr>
              <a:t>Caffeine</a:t>
            </a:r>
            <a:endParaRPr sz="31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0772" y="4444671"/>
            <a:ext cx="16887190" cy="497586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4931410">
              <a:lnSpc>
                <a:spcPts val="3150"/>
              </a:lnSpc>
              <a:spcBef>
                <a:spcPts val="250"/>
              </a:spcBef>
            </a:pPr>
            <a:r>
              <a:rPr sz="2650" spc="-20" dirty="0">
                <a:solidFill>
                  <a:srgbClr val="ECF0F1"/>
                </a:solidFill>
                <a:latin typeface="Arial MT"/>
                <a:cs typeface="Arial MT"/>
              </a:rPr>
              <a:t>Caffeine</a:t>
            </a:r>
            <a:r>
              <a:rPr sz="2650" spc="-1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is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one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50" dirty="0">
                <a:solidFill>
                  <a:srgbClr val="ECF0F1"/>
                </a:solidFill>
                <a:latin typeface="Arial MT"/>
                <a:cs typeface="Arial MT"/>
              </a:rPr>
              <a:t>of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the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most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widely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20" dirty="0">
                <a:solidFill>
                  <a:srgbClr val="ECF0F1"/>
                </a:solidFill>
                <a:latin typeface="Arial MT"/>
                <a:cs typeface="Arial MT"/>
              </a:rPr>
              <a:t>studied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50" dirty="0">
                <a:solidFill>
                  <a:srgbClr val="ECF0F1"/>
                </a:solidFill>
                <a:latin typeface="Arial MT"/>
                <a:cs typeface="Arial MT"/>
              </a:rPr>
              <a:t>ergogenic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95" dirty="0">
                <a:solidFill>
                  <a:srgbClr val="ECF0F1"/>
                </a:solidFill>
                <a:latin typeface="Arial MT"/>
                <a:cs typeface="Arial MT"/>
              </a:rPr>
              <a:t>substances</a:t>
            </a:r>
            <a:r>
              <a:rPr sz="2650" spc="-9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in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sports</a:t>
            </a:r>
            <a:r>
              <a:rPr sz="2650" spc="-10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science. Acute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ingestion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50" dirty="0">
                <a:solidFill>
                  <a:srgbClr val="ECF0F1"/>
                </a:solidFill>
                <a:latin typeface="Arial MT"/>
                <a:cs typeface="Arial MT"/>
              </a:rPr>
              <a:t>prior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to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exercise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14" dirty="0">
                <a:solidFill>
                  <a:srgbClr val="ECF0F1"/>
                </a:solidFill>
                <a:latin typeface="Arial MT"/>
                <a:cs typeface="Arial MT"/>
              </a:rPr>
              <a:t>has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been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shown</a:t>
            </a:r>
            <a:r>
              <a:rPr sz="2650" spc="-7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50" dirty="0">
                <a:solidFill>
                  <a:srgbClr val="ECF0F1"/>
                </a:solidFill>
                <a:latin typeface="Arial MT"/>
                <a:cs typeface="Arial MT"/>
              </a:rPr>
              <a:t>to:</a:t>
            </a:r>
            <a:endParaRPr sz="2650">
              <a:latin typeface="Arial MT"/>
              <a:cs typeface="Arial MT"/>
            </a:endParaRPr>
          </a:p>
          <a:p>
            <a:pPr marL="238125" indent="-225425">
              <a:lnSpc>
                <a:spcPts val="3035"/>
              </a:lnSpc>
              <a:buChar char="•"/>
              <a:tabLst>
                <a:tab pos="238125" algn="l"/>
              </a:tabLst>
            </a:pP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improve</a:t>
            </a:r>
            <a:r>
              <a:rPr sz="2650" spc="-13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45" dirty="0">
                <a:solidFill>
                  <a:srgbClr val="ECF0F1"/>
                </a:solidFill>
                <a:latin typeface="Arial MT"/>
                <a:cs typeface="Arial MT"/>
              </a:rPr>
              <a:t>endurance</a:t>
            </a:r>
            <a:r>
              <a:rPr sz="2650" spc="-13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performance</a:t>
            </a:r>
            <a:endParaRPr sz="2650">
              <a:latin typeface="Arial MT"/>
              <a:cs typeface="Arial MT"/>
            </a:endParaRPr>
          </a:p>
          <a:p>
            <a:pPr marL="327660" lvl="1" indent="-225425">
              <a:lnSpc>
                <a:spcPts val="3150"/>
              </a:lnSpc>
              <a:buChar char="•"/>
              <a:tabLst>
                <a:tab pos="327660" algn="l"/>
              </a:tabLst>
            </a:pP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increase</a:t>
            </a:r>
            <a:r>
              <a:rPr sz="2650" spc="-1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50" dirty="0">
                <a:solidFill>
                  <a:srgbClr val="ECF0F1"/>
                </a:solidFill>
                <a:latin typeface="Arial MT"/>
                <a:cs typeface="Arial MT"/>
              </a:rPr>
              <a:t>alertness</a:t>
            </a:r>
            <a:r>
              <a:rPr sz="2650" spc="-13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and</a:t>
            </a:r>
            <a:r>
              <a:rPr sz="2650" spc="-1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reaction</a:t>
            </a:r>
            <a:r>
              <a:rPr sz="2650" spc="-12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20" dirty="0">
                <a:solidFill>
                  <a:srgbClr val="ECF0F1"/>
                </a:solidFill>
                <a:latin typeface="Arial MT"/>
                <a:cs typeface="Arial MT"/>
              </a:rPr>
              <a:t>time</a:t>
            </a:r>
            <a:endParaRPr sz="2650">
              <a:latin typeface="Arial MT"/>
              <a:cs typeface="Arial MT"/>
            </a:endParaRPr>
          </a:p>
          <a:p>
            <a:pPr marL="327660" lvl="1" indent="-225425">
              <a:lnSpc>
                <a:spcPts val="3150"/>
              </a:lnSpc>
              <a:buChar char="•"/>
              <a:tabLst>
                <a:tab pos="327660" algn="l"/>
              </a:tabLst>
            </a:pPr>
            <a:r>
              <a:rPr sz="2650" spc="-25" dirty="0">
                <a:solidFill>
                  <a:srgbClr val="ECF0F1"/>
                </a:solidFill>
                <a:latin typeface="Arial MT"/>
                <a:cs typeface="Arial MT"/>
              </a:rPr>
              <a:t>reduce</a:t>
            </a:r>
            <a:r>
              <a:rPr sz="2650" spc="-1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40" dirty="0">
                <a:solidFill>
                  <a:srgbClr val="ECF0F1"/>
                </a:solidFill>
                <a:latin typeface="Arial MT"/>
                <a:cs typeface="Arial MT"/>
              </a:rPr>
              <a:t>perceived</a:t>
            </a:r>
            <a:r>
              <a:rPr sz="2650" spc="-1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exertion</a:t>
            </a:r>
            <a:r>
              <a:rPr sz="2650" spc="-1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during</a:t>
            </a:r>
            <a:r>
              <a:rPr sz="2650" spc="-114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exercise</a:t>
            </a:r>
            <a:endParaRPr sz="2650">
              <a:latin typeface="Arial MT"/>
              <a:cs typeface="Arial MT"/>
            </a:endParaRPr>
          </a:p>
          <a:p>
            <a:pPr marL="12700" marR="4464050">
              <a:lnSpc>
                <a:spcPts val="3150"/>
              </a:lnSpc>
              <a:spcBef>
                <a:spcPts val="115"/>
              </a:spcBef>
            </a:pPr>
            <a:r>
              <a:rPr sz="2650" spc="-95" dirty="0">
                <a:solidFill>
                  <a:srgbClr val="ECF0F1"/>
                </a:solidFill>
                <a:latin typeface="Arial MT"/>
                <a:cs typeface="Arial MT"/>
              </a:rPr>
              <a:t>These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effects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are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primarily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25" dirty="0">
                <a:solidFill>
                  <a:srgbClr val="ECF0F1"/>
                </a:solidFill>
                <a:latin typeface="Arial MT"/>
                <a:cs typeface="Arial MT"/>
              </a:rPr>
              <a:t>mediated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through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central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45" dirty="0">
                <a:solidFill>
                  <a:srgbClr val="ECF0F1"/>
                </a:solidFill>
                <a:latin typeface="Arial MT"/>
                <a:cs typeface="Arial MT"/>
              </a:rPr>
              <a:t>nervous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75" dirty="0">
                <a:solidFill>
                  <a:srgbClr val="ECF0F1"/>
                </a:solidFill>
                <a:latin typeface="Arial MT"/>
                <a:cs typeface="Arial MT"/>
              </a:rPr>
              <a:t>system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stimulation</a:t>
            </a:r>
            <a:r>
              <a:rPr sz="2650" spc="-8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25" dirty="0">
                <a:solidFill>
                  <a:srgbClr val="ECF0F1"/>
                </a:solidFill>
                <a:latin typeface="Arial MT"/>
                <a:cs typeface="Arial MT"/>
              </a:rPr>
              <a:t>and </a:t>
            </a:r>
            <a:r>
              <a:rPr sz="2650" spc="-65" dirty="0">
                <a:solidFill>
                  <a:srgbClr val="ECF0F1"/>
                </a:solidFill>
                <a:latin typeface="Arial MT"/>
                <a:cs typeface="Arial MT"/>
              </a:rPr>
              <a:t>enhanced</a:t>
            </a:r>
            <a:r>
              <a:rPr sz="2650" spc="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motor</a:t>
            </a:r>
            <a:r>
              <a:rPr sz="2650" spc="1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unit</a:t>
            </a:r>
            <a:r>
              <a:rPr sz="2650" spc="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recruitment</a:t>
            </a:r>
            <a:r>
              <a:rPr sz="2650" spc="1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(Grgic</a:t>
            </a:r>
            <a:r>
              <a:rPr sz="2650" spc="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650" spc="20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al.,</a:t>
            </a:r>
            <a:r>
              <a:rPr sz="2650" spc="1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2019).</a:t>
            </a:r>
            <a:endParaRPr sz="26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2650">
              <a:latin typeface="Arial MT"/>
              <a:cs typeface="Arial MT"/>
            </a:endParaRPr>
          </a:p>
          <a:p>
            <a:pPr marL="7898130">
              <a:lnSpc>
                <a:spcPct val="100000"/>
              </a:lnSpc>
            </a:pPr>
            <a:r>
              <a:rPr sz="3100" b="1" spc="-30" dirty="0">
                <a:solidFill>
                  <a:srgbClr val="ECF0F1"/>
                </a:solidFill>
                <a:latin typeface="Tahoma"/>
                <a:cs typeface="Tahoma"/>
              </a:rPr>
              <a:t>Omega-</a:t>
            </a:r>
            <a:r>
              <a:rPr sz="3100" b="1" spc="-25" dirty="0">
                <a:solidFill>
                  <a:srgbClr val="ECF0F1"/>
                </a:solidFill>
                <a:latin typeface="Tahoma"/>
                <a:cs typeface="Tahoma"/>
              </a:rPr>
              <a:t>3s</a:t>
            </a:r>
            <a:endParaRPr sz="3100">
              <a:latin typeface="Tahoma"/>
              <a:cs typeface="Tahoma"/>
            </a:endParaRPr>
          </a:p>
          <a:p>
            <a:pPr marL="7898130" marR="5080">
              <a:lnSpc>
                <a:spcPts val="3150"/>
              </a:lnSpc>
              <a:spcBef>
                <a:spcPts val="3610"/>
              </a:spcBef>
            </a:pP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Supports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joint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health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and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60" dirty="0">
                <a:solidFill>
                  <a:srgbClr val="ECF0F1"/>
                </a:solidFill>
                <a:latin typeface="Arial MT"/>
                <a:cs typeface="Arial MT"/>
              </a:rPr>
              <a:t>reduces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inflammation</a:t>
            </a:r>
            <a:r>
              <a:rPr sz="2650" spc="-5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post-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exercise </a:t>
            </a:r>
            <a:r>
              <a:rPr sz="2650" spc="-40" dirty="0">
                <a:solidFill>
                  <a:srgbClr val="ECF0F1"/>
                </a:solidFill>
                <a:latin typeface="Arial MT"/>
                <a:cs typeface="Arial MT"/>
              </a:rPr>
              <a:t>(Smith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et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dirty="0">
                <a:solidFill>
                  <a:srgbClr val="ECF0F1"/>
                </a:solidFill>
                <a:latin typeface="Arial MT"/>
                <a:cs typeface="Arial MT"/>
              </a:rPr>
              <a:t>al.,</a:t>
            </a:r>
            <a:r>
              <a:rPr sz="2650" spc="-35" dirty="0">
                <a:solidFill>
                  <a:srgbClr val="ECF0F1"/>
                </a:solidFill>
                <a:latin typeface="Arial MT"/>
                <a:cs typeface="Arial MT"/>
              </a:rPr>
              <a:t> </a:t>
            </a:r>
            <a:r>
              <a:rPr sz="2650" spc="-10" dirty="0">
                <a:solidFill>
                  <a:srgbClr val="ECF0F1"/>
                </a:solidFill>
                <a:latin typeface="Arial MT"/>
                <a:cs typeface="Arial MT"/>
              </a:rPr>
              <a:t>2011)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0" y="6667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ECF0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049" y="1300689"/>
            <a:ext cx="5815965" cy="3926840"/>
          </a:xfrm>
          <a:prstGeom prst="rect">
            <a:avLst/>
          </a:prstGeom>
        </p:spPr>
        <p:txBody>
          <a:bodyPr vert="horz" wrap="square" lIns="0" tIns="256540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2020"/>
              </a:spcBef>
            </a:pPr>
            <a:r>
              <a:rPr i="1" spc="-1789" dirty="0">
                <a:solidFill>
                  <a:srgbClr val="2980B9"/>
                </a:solidFill>
                <a:latin typeface="Trebuchet MS"/>
                <a:cs typeface="Trebuchet MS"/>
              </a:rPr>
              <a:t>Summary</a:t>
            </a:r>
            <a:r>
              <a:rPr i="1" spc="-670" dirty="0">
                <a:solidFill>
                  <a:srgbClr val="2980B9"/>
                </a:solidFill>
                <a:latin typeface="Trebuchet MS"/>
                <a:cs typeface="Trebuchet MS"/>
              </a:rPr>
              <a:t> </a:t>
            </a:r>
            <a:r>
              <a:rPr i="1" spc="-1565" dirty="0">
                <a:solidFill>
                  <a:srgbClr val="2980B9"/>
                </a:solidFill>
                <a:latin typeface="Trebuchet MS"/>
                <a:cs typeface="Trebuchet MS"/>
              </a:rPr>
              <a:t>of </a:t>
            </a:r>
            <a:r>
              <a:rPr i="1" spc="-1755" dirty="0">
                <a:solidFill>
                  <a:srgbClr val="2980B9"/>
                </a:solidFill>
                <a:latin typeface="Trebuchet MS"/>
                <a:cs typeface="Trebuchet MS"/>
              </a:rPr>
              <a:t>A</a:t>
            </a:r>
            <a:r>
              <a:rPr i="1" spc="-2025" dirty="0">
                <a:solidFill>
                  <a:srgbClr val="2980B9"/>
                </a:solidFill>
                <a:latin typeface="Trebuchet MS"/>
                <a:cs typeface="Trebuchet MS"/>
              </a:rPr>
              <a:t>n</a:t>
            </a:r>
            <a:r>
              <a:rPr i="1" spc="-1739" dirty="0">
                <a:solidFill>
                  <a:srgbClr val="2980B9"/>
                </a:solidFill>
                <a:latin typeface="Trebuchet MS"/>
                <a:cs typeface="Trebuchet MS"/>
              </a:rPr>
              <a:t>t</a:t>
            </a:r>
            <a:r>
              <a:rPr i="1" spc="-1880" dirty="0">
                <a:solidFill>
                  <a:srgbClr val="2980B9"/>
                </a:solidFill>
                <a:latin typeface="Trebuchet MS"/>
                <a:cs typeface="Trebuchet MS"/>
              </a:rPr>
              <a:t>i</a:t>
            </a:r>
            <a:r>
              <a:rPr i="1" spc="-1789" dirty="0">
                <a:solidFill>
                  <a:srgbClr val="2980B9"/>
                </a:solidFill>
                <a:latin typeface="Trebuchet MS"/>
                <a:cs typeface="Trebuchet MS"/>
              </a:rPr>
              <a:t>ox</a:t>
            </a:r>
            <a:r>
              <a:rPr i="1" spc="-1880" dirty="0">
                <a:solidFill>
                  <a:srgbClr val="2980B9"/>
                </a:solidFill>
                <a:latin typeface="Trebuchet MS"/>
                <a:cs typeface="Trebuchet MS"/>
              </a:rPr>
              <a:t>i</a:t>
            </a:r>
            <a:r>
              <a:rPr i="1" spc="-1780" dirty="0">
                <a:solidFill>
                  <a:srgbClr val="2980B9"/>
                </a:solidFill>
                <a:latin typeface="Trebuchet MS"/>
                <a:cs typeface="Trebuchet MS"/>
              </a:rPr>
              <a:t>d</a:t>
            </a:r>
            <a:r>
              <a:rPr i="1" spc="-1750" dirty="0">
                <a:solidFill>
                  <a:srgbClr val="2980B9"/>
                </a:solidFill>
                <a:latin typeface="Trebuchet MS"/>
                <a:cs typeface="Trebuchet MS"/>
              </a:rPr>
              <a:t>a</a:t>
            </a:r>
            <a:r>
              <a:rPr i="1" spc="-2025" dirty="0">
                <a:solidFill>
                  <a:srgbClr val="2980B9"/>
                </a:solidFill>
                <a:latin typeface="Trebuchet MS"/>
                <a:cs typeface="Trebuchet MS"/>
              </a:rPr>
              <a:t>n</a:t>
            </a:r>
            <a:r>
              <a:rPr i="1" spc="-1739" dirty="0">
                <a:solidFill>
                  <a:srgbClr val="2980B9"/>
                </a:solidFill>
                <a:latin typeface="Trebuchet MS"/>
                <a:cs typeface="Trebuchet MS"/>
              </a:rPr>
              <a:t>t</a:t>
            </a:r>
            <a:r>
              <a:rPr i="1" spc="-1465" dirty="0">
                <a:solidFill>
                  <a:srgbClr val="2980B9"/>
                </a:solidFill>
                <a:latin typeface="Trebuchet MS"/>
                <a:cs typeface="Trebuchet MS"/>
              </a:rPr>
              <a:t>s</a:t>
            </a:r>
            <a:r>
              <a:rPr i="1" spc="-660" dirty="0">
                <a:solidFill>
                  <a:srgbClr val="2980B9"/>
                </a:solidFill>
                <a:latin typeface="Trebuchet MS"/>
                <a:cs typeface="Trebuchet MS"/>
              </a:rPr>
              <a:t> </a:t>
            </a:r>
            <a:r>
              <a:rPr i="1" spc="-1900" dirty="0">
                <a:solidFill>
                  <a:srgbClr val="2980B9"/>
                </a:solidFill>
                <a:latin typeface="Trebuchet MS"/>
                <a:cs typeface="Trebuchet MS"/>
              </a:rPr>
              <a:t>and </a:t>
            </a:r>
            <a:r>
              <a:rPr i="1" spc="-1800" dirty="0">
                <a:solidFill>
                  <a:srgbClr val="2980B9"/>
                </a:solidFill>
                <a:latin typeface="Trebuchet MS"/>
                <a:cs typeface="Trebuchet MS"/>
              </a:rPr>
              <a:t>Their</a:t>
            </a:r>
            <a:r>
              <a:rPr i="1" spc="-655" dirty="0">
                <a:solidFill>
                  <a:srgbClr val="2980B9"/>
                </a:solidFill>
                <a:latin typeface="Trebuchet MS"/>
                <a:cs typeface="Trebuchet MS"/>
              </a:rPr>
              <a:t> </a:t>
            </a:r>
            <a:r>
              <a:rPr i="1" spc="-1530" dirty="0">
                <a:solidFill>
                  <a:srgbClr val="2980B9"/>
                </a:solidFill>
                <a:latin typeface="Trebuchet MS"/>
                <a:cs typeface="Trebuchet MS"/>
              </a:rPr>
              <a:t>Benefits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3325" y="1492500"/>
            <a:ext cx="4006545" cy="2168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553325" y="4049740"/>
            <a:ext cx="4006911" cy="219181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53325" y="6683585"/>
            <a:ext cx="4008625" cy="2164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545760" y="2422979"/>
            <a:ext cx="4518025" cy="77787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254"/>
              </a:spcBef>
            </a:pPr>
            <a:r>
              <a:rPr sz="2500" b="1" spc="-75" dirty="0">
                <a:solidFill>
                  <a:srgbClr val="2B3D4F"/>
                </a:solidFill>
                <a:latin typeface="Arial"/>
                <a:cs typeface="Arial"/>
              </a:rPr>
              <a:t>Fruits</a:t>
            </a:r>
            <a:r>
              <a:rPr sz="2500" b="1" spc="-9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500" b="1" spc="-120" dirty="0">
                <a:solidFill>
                  <a:srgbClr val="2B3D4F"/>
                </a:solidFill>
                <a:latin typeface="Arial"/>
                <a:cs typeface="Arial"/>
              </a:rPr>
              <a:t>and</a:t>
            </a:r>
            <a:r>
              <a:rPr sz="2500" b="1" spc="-9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500" b="1" spc="-120" dirty="0">
                <a:solidFill>
                  <a:srgbClr val="2B3D4F"/>
                </a:solidFill>
                <a:latin typeface="Arial"/>
                <a:cs typeface="Arial"/>
              </a:rPr>
              <a:t>vegetables</a:t>
            </a:r>
            <a:r>
              <a:rPr sz="2500" b="1" spc="-3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are</a:t>
            </a:r>
            <a:r>
              <a:rPr sz="2500" spc="-2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dirty="0">
                <a:solidFill>
                  <a:srgbClr val="2B3D4F"/>
                </a:solidFill>
                <a:latin typeface="Arial MT"/>
                <a:cs typeface="Arial MT"/>
              </a:rPr>
              <a:t>rich</a:t>
            </a:r>
            <a:r>
              <a:rPr sz="2500" spc="-3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25" dirty="0">
                <a:solidFill>
                  <a:srgbClr val="2B3D4F"/>
                </a:solidFill>
                <a:latin typeface="Arial MT"/>
                <a:cs typeface="Arial MT"/>
              </a:rPr>
              <a:t>in </a:t>
            </a:r>
            <a:r>
              <a:rPr sz="2500" spc="-30" dirty="0">
                <a:solidFill>
                  <a:srgbClr val="2B3D4F"/>
                </a:solidFill>
                <a:latin typeface="Arial MT"/>
                <a:cs typeface="Arial MT"/>
              </a:rPr>
              <a:t>antioxidants</a:t>
            </a:r>
            <a:r>
              <a:rPr sz="25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500" spc="-10" dirty="0">
                <a:solidFill>
                  <a:srgbClr val="2B3D4F"/>
                </a:solidFill>
                <a:latin typeface="Arial MT"/>
                <a:cs typeface="Arial MT"/>
              </a:rPr>
              <a:t>beneficial.</a:t>
            </a:r>
            <a:endParaRPr sz="25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545760" y="1495488"/>
            <a:ext cx="2896235" cy="4673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spc="-145" dirty="0">
                <a:solidFill>
                  <a:srgbClr val="2B3D4F"/>
                </a:solidFill>
                <a:latin typeface="Tahoma"/>
                <a:cs typeface="Tahoma"/>
              </a:rPr>
              <a:t>Antioxidant</a:t>
            </a:r>
            <a:r>
              <a:rPr sz="2900" spc="-5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2900" spc="-150" dirty="0">
                <a:solidFill>
                  <a:srgbClr val="2B3D4F"/>
                </a:solidFill>
                <a:latin typeface="Tahoma"/>
                <a:cs typeface="Tahoma"/>
              </a:rPr>
              <a:t>Sources</a:t>
            </a:r>
            <a:endParaRPr sz="29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545760" y="4916022"/>
            <a:ext cx="4398645" cy="812165"/>
          </a:xfrm>
          <a:prstGeom prst="rect">
            <a:avLst/>
          </a:prstGeom>
        </p:spPr>
        <p:txBody>
          <a:bodyPr vert="horz" wrap="square" lIns="0" tIns="29844" rIns="0" bIns="0" rtlCol="0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234"/>
              </a:spcBef>
            </a:pPr>
            <a:r>
              <a:rPr sz="2600" b="1" spc="-110" dirty="0">
                <a:solidFill>
                  <a:srgbClr val="2B3D4F"/>
                </a:solidFill>
                <a:latin typeface="Arial"/>
                <a:cs typeface="Arial"/>
              </a:rPr>
              <a:t>Antioxidants</a:t>
            </a:r>
            <a:r>
              <a:rPr sz="2600" b="1" spc="-7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2B3D4F"/>
                </a:solidFill>
                <a:latin typeface="Arial MT"/>
                <a:cs typeface="Arial MT"/>
              </a:rPr>
              <a:t>support</a:t>
            </a:r>
            <a:r>
              <a:rPr sz="2600" spc="-65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2B3D4F"/>
                </a:solidFill>
                <a:latin typeface="Arial MT"/>
                <a:cs typeface="Arial MT"/>
              </a:rPr>
              <a:t>recovery </a:t>
            </a:r>
            <a:r>
              <a:rPr sz="2600" spc="-60" dirty="0">
                <a:solidFill>
                  <a:srgbClr val="2B3D4F"/>
                </a:solidFill>
                <a:latin typeface="Arial MT"/>
                <a:cs typeface="Arial MT"/>
              </a:rPr>
              <a:t>and</a:t>
            </a:r>
            <a:r>
              <a:rPr sz="2600" spc="-114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20" dirty="0">
                <a:solidFill>
                  <a:srgbClr val="2B3D4F"/>
                </a:solidFill>
                <a:latin typeface="Arial MT"/>
                <a:cs typeface="Arial MT"/>
              </a:rPr>
              <a:t>combat</a:t>
            </a:r>
            <a:r>
              <a:rPr sz="2600" spc="-114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45" dirty="0">
                <a:solidFill>
                  <a:srgbClr val="2B3D4F"/>
                </a:solidFill>
                <a:latin typeface="Arial MT"/>
                <a:cs typeface="Arial MT"/>
              </a:rPr>
              <a:t>oxidative</a:t>
            </a:r>
            <a:r>
              <a:rPr sz="2600" spc="-11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2B3D4F"/>
                </a:solidFill>
                <a:latin typeface="Arial MT"/>
                <a:cs typeface="Arial MT"/>
              </a:rPr>
              <a:t>stress.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545760" y="3979985"/>
            <a:ext cx="232981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60" dirty="0">
                <a:solidFill>
                  <a:srgbClr val="2B3D4F"/>
                </a:solidFill>
                <a:latin typeface="Tahoma"/>
                <a:cs typeface="Tahoma"/>
              </a:rPr>
              <a:t>Health</a:t>
            </a:r>
            <a:r>
              <a:rPr sz="3000" spc="-55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3000" spc="-110" dirty="0">
                <a:solidFill>
                  <a:srgbClr val="2B3D4F"/>
                </a:solidFill>
                <a:latin typeface="Tahoma"/>
                <a:cs typeface="Tahoma"/>
              </a:rPr>
              <a:t>Benefits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45760" y="6753853"/>
            <a:ext cx="3843654" cy="1929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54" dirty="0">
                <a:solidFill>
                  <a:srgbClr val="2B3D4F"/>
                </a:solidFill>
                <a:latin typeface="Tahoma"/>
                <a:cs typeface="Tahoma"/>
              </a:rPr>
              <a:t>Supplement</a:t>
            </a:r>
            <a:r>
              <a:rPr sz="3000" spc="30" dirty="0">
                <a:solidFill>
                  <a:srgbClr val="2B3D4F"/>
                </a:solidFill>
                <a:latin typeface="Tahoma"/>
                <a:cs typeface="Tahoma"/>
              </a:rPr>
              <a:t> </a:t>
            </a:r>
            <a:r>
              <a:rPr sz="3000" spc="-10" dirty="0">
                <a:solidFill>
                  <a:srgbClr val="2B3D4F"/>
                </a:solidFill>
                <a:latin typeface="Tahoma"/>
                <a:cs typeface="Tahoma"/>
              </a:rPr>
              <a:t>Options</a:t>
            </a:r>
            <a:endParaRPr sz="3000">
              <a:latin typeface="Tahoma"/>
              <a:cs typeface="Tahoma"/>
            </a:endParaRPr>
          </a:p>
          <a:p>
            <a:pPr marL="12700" marR="5080">
              <a:lnSpc>
                <a:spcPts val="3080"/>
              </a:lnSpc>
              <a:spcBef>
                <a:spcPts val="2245"/>
              </a:spcBef>
            </a:pPr>
            <a:r>
              <a:rPr sz="2600" b="1" spc="-140" dirty="0">
                <a:solidFill>
                  <a:srgbClr val="2B3D4F"/>
                </a:solidFill>
                <a:latin typeface="Arial"/>
                <a:cs typeface="Arial"/>
              </a:rPr>
              <a:t>Various</a:t>
            </a:r>
            <a:r>
              <a:rPr sz="2600" b="1" spc="-45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600" b="1" spc="-130" dirty="0">
                <a:solidFill>
                  <a:srgbClr val="2B3D4F"/>
                </a:solidFill>
                <a:latin typeface="Arial"/>
                <a:cs typeface="Arial"/>
              </a:rPr>
              <a:t>supplements</a:t>
            </a:r>
            <a:r>
              <a:rPr sz="2600" b="1" spc="2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600" spc="-25" dirty="0">
                <a:solidFill>
                  <a:srgbClr val="2B3D4F"/>
                </a:solidFill>
                <a:latin typeface="Arial MT"/>
                <a:cs typeface="Arial MT"/>
              </a:rPr>
              <a:t>can </a:t>
            </a:r>
            <a:r>
              <a:rPr sz="2600" spc="-90" dirty="0">
                <a:solidFill>
                  <a:srgbClr val="2B3D4F"/>
                </a:solidFill>
                <a:latin typeface="Arial MT"/>
                <a:cs typeface="Arial MT"/>
              </a:rPr>
              <a:t>enhance</a:t>
            </a:r>
            <a:r>
              <a:rPr sz="2600" spc="-10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25" dirty="0">
                <a:solidFill>
                  <a:srgbClr val="2B3D4F"/>
                </a:solidFill>
                <a:latin typeface="Arial MT"/>
                <a:cs typeface="Arial MT"/>
              </a:rPr>
              <a:t>antioxidant</a:t>
            </a:r>
            <a:r>
              <a:rPr sz="2600" spc="-90" dirty="0">
                <a:solidFill>
                  <a:srgbClr val="2B3D4F"/>
                </a:solidFill>
                <a:latin typeface="Arial MT"/>
                <a:cs typeface="Arial MT"/>
              </a:rPr>
              <a:t> </a:t>
            </a:r>
            <a:r>
              <a:rPr sz="2600" spc="-10" dirty="0">
                <a:solidFill>
                  <a:srgbClr val="2B3D4F"/>
                </a:solidFill>
                <a:latin typeface="Arial MT"/>
                <a:cs typeface="Arial MT"/>
              </a:rPr>
              <a:t>intake effectively.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0" y="6667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3349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9620250"/>
            <a:ext cx="18288000" cy="0"/>
          </a:xfrm>
          <a:custGeom>
            <a:avLst/>
            <a:gdLst/>
            <a:ahLst/>
            <a:cxnLst/>
            <a:rect l="l" t="t" r="r" b="b"/>
            <a:pathLst>
              <a:path w="18288000">
                <a:moveTo>
                  <a:pt x="0" y="0"/>
                </a:moveTo>
                <a:lnTo>
                  <a:pt x="18287998" y="0"/>
                </a:lnTo>
              </a:path>
            </a:pathLst>
          </a:custGeom>
          <a:ln w="19049">
            <a:solidFill>
              <a:srgbClr val="3349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CF0F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1196</Words>
  <Application>Microsoft Office PowerPoint</Application>
  <PresentationFormat>Custom</PresentationFormat>
  <Paragraphs>257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Arial Black</vt:lpstr>
      <vt:lpstr>Arial MT</vt:lpstr>
      <vt:lpstr>Cambria</vt:lpstr>
      <vt:lpstr>Lucida Sans Unicode</vt:lpstr>
      <vt:lpstr>Tahoma</vt:lpstr>
      <vt:lpstr>Times New Roman</vt:lpstr>
      <vt:lpstr>Trebuchet MS</vt:lpstr>
      <vt:lpstr>Office Theme</vt:lpstr>
      <vt:lpstr>Nutritional</vt:lpstr>
      <vt:lpstr>Introduction</vt:lpstr>
      <vt:lpstr>Physiological Role of Supplements</vt:lpstr>
      <vt:lpstr>Aim of the Study</vt:lpstr>
      <vt:lpstr>Methodology</vt:lpstr>
      <vt:lpstr>PowerPoint Presentation</vt:lpstr>
      <vt:lpstr>Key Findings on Nutritional Supplements</vt:lpstr>
      <vt:lpstr>Beta-Alanine</vt:lpstr>
      <vt:lpstr>Summary of Antioxidants and Their Benefits</vt:lpstr>
      <vt:lpstr>Typical Dosage of Key Supplements, and Physiological Effects</vt:lpstr>
      <vt:lpstr>Conclusions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- Nutritional Supplements</dc:title>
  <dc:creator>Najada Quka</dc:creator>
  <cp:keywords>DAHDSFNAKOk,BAGbl3805ro,0</cp:keywords>
  <cp:lastModifiedBy>User</cp:lastModifiedBy>
  <cp:revision>1</cp:revision>
  <dcterms:created xsi:type="dcterms:W3CDTF">2026-03-25T10:51:32Z</dcterms:created>
  <dcterms:modified xsi:type="dcterms:W3CDTF">2026-03-25T10:52:20Z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2026-03-12T00:00:00Z</vt:filetime>
  </property>
  <property fmtid="{D5CDD505-2E9C-101B-9397-08002B2CF9AE}" pid="3" name="Creator">
    <vt:lpwstr>Canva</vt:lpwstr>
  </property>
  <property fmtid="{D5CDD505-2E9C-101B-9397-08002B2CF9AE}" pid="4" name="LastSaved">
    <vt:filetime>2026-03-25T00:00:00Z</vt:filetime>
  </property>
  <property fmtid="{D5CDD505-2E9C-101B-9397-08002B2CF9AE}" pid="5" name="Producer">
    <vt:lpwstr>Canva</vt:lpwstr>
  </property>
  <property fmtid="{D5CDD505-2E9C-101B-9397-08002B2CF9AE}" pid="6" name="containsAiGeneratedContent">
    <vt:lpwstr>Yes</vt:lpwstr>
  </property>
</Properties>
</file>